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1" r:id="rId3"/>
    <p:sldId id="257" r:id="rId4"/>
    <p:sldId id="263" r:id="rId5"/>
    <p:sldId id="281" r:id="rId6"/>
    <p:sldId id="264" r:id="rId7"/>
    <p:sldId id="265" r:id="rId8"/>
    <p:sldId id="268" r:id="rId9"/>
    <p:sldId id="266" r:id="rId10"/>
    <p:sldId id="267" r:id="rId11"/>
    <p:sldId id="276" r:id="rId12"/>
    <p:sldId id="275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E9EA-0818-4B4C-B57F-E44B3CBB4368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5FCE4-5970-4191-B352-BF65469B0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4867-D205-4B85-A125-176847880EAD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EAE0-E33B-4FDD-8295-6D13585DB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7D0D-D078-4506-A7F6-EFF531E2F09D}" type="datetimeFigureOut">
              <a:rPr lang="id-ID"/>
              <a:pPr>
                <a:defRPr/>
              </a:pPr>
              <a:t>23/07/2021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66BD-516A-48F5-A693-0B34D91191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25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1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5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4515" y="0"/>
            <a:ext cx="1702085" cy="5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253" y="0"/>
            <a:ext cx="832098" cy="54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7772" y="91777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660232" y="91776"/>
            <a:ext cx="2376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1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0041" y="91775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0463" y="8830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F730-2BC3-477D-AC50-253DC269EF01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63" y="-128599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344" y="-1981200"/>
            <a:ext cx="3171828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0" dirty="0">
                <a:solidFill>
                  <a:srgbClr val="FFFFFF"/>
                </a:solidFill>
                <a:latin typeface="Rockwell" pitchFamily="18" charset="0"/>
                <a:ea typeface="Kozuka Mincho Pr6N B" pitchFamily="18" charset="-128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761004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Konsep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Dasar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Ilmu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sz="2500" b="1" dirty="0" err="1"/>
              <a:t>Memahami</a:t>
            </a:r>
            <a:r>
              <a:rPr lang="en-US" sz="2500" b="1" dirty="0"/>
              <a:t> </a:t>
            </a:r>
            <a:r>
              <a:rPr lang="en-US" sz="2500" b="1" dirty="0" err="1"/>
              <a:t>persoalan-persoalan</a:t>
            </a:r>
            <a:r>
              <a:rPr lang="en-US" sz="2500" b="1" dirty="0"/>
              <a:t> global</a:t>
            </a:r>
            <a:r>
              <a:rPr lang="en-US" sz="2500" dirty="0"/>
              <a:t>. </a:t>
            </a:r>
            <a:r>
              <a:rPr lang="it-IT" sz="2500" dirty="0"/>
              <a:t>Contohnya, Perang di Irak dan serangan di Venezuela pada tahun 2003 </a:t>
            </a:r>
            <a:r>
              <a:rPr lang="en-US" sz="2500" dirty="0" err="1"/>
              <a:t>membuat</a:t>
            </a:r>
            <a:r>
              <a:rPr lang="en-US" sz="2500" dirty="0"/>
              <a:t> </a:t>
            </a:r>
            <a:r>
              <a:rPr lang="en-US" sz="2500" dirty="0" err="1"/>
              <a:t>pasar</a:t>
            </a:r>
            <a:r>
              <a:rPr lang="en-US" sz="2500" dirty="0"/>
              <a:t> </a:t>
            </a:r>
            <a:r>
              <a:rPr lang="en-US" sz="2500" dirty="0" err="1"/>
              <a:t>minyak</a:t>
            </a:r>
            <a:r>
              <a:rPr lang="en-US" sz="2500" dirty="0"/>
              <a:t> </a:t>
            </a:r>
            <a:r>
              <a:rPr lang="en-US" sz="2500" dirty="0" err="1"/>
              <a:t>dunia</a:t>
            </a:r>
            <a:r>
              <a:rPr lang="en-US" sz="2500" dirty="0"/>
              <a:t> </a:t>
            </a:r>
            <a:r>
              <a:rPr lang="en-US" sz="2500" dirty="0" err="1"/>
              <a:t>mengalami</a:t>
            </a:r>
            <a:r>
              <a:rPr lang="en-US" sz="2500" dirty="0"/>
              <a:t> </a:t>
            </a:r>
            <a:r>
              <a:rPr lang="en-US" sz="2500" dirty="0" err="1"/>
              <a:t>gejolak</a:t>
            </a:r>
            <a:r>
              <a:rPr lang="en-US" sz="2500" dirty="0"/>
              <a:t> yang </a:t>
            </a:r>
            <a:r>
              <a:rPr lang="en-US" sz="2500" dirty="0" err="1"/>
              <a:t>berdampak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naiknya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energi</a:t>
            </a:r>
            <a:r>
              <a:rPr lang="en-US" sz="2500" dirty="0"/>
              <a:t> di </a:t>
            </a:r>
            <a:r>
              <a:rPr lang="en-US" sz="2500" dirty="0" err="1"/>
              <a:t>seluruh</a:t>
            </a:r>
            <a:r>
              <a:rPr lang="en-US" sz="2500" dirty="0"/>
              <a:t> </a:t>
            </a:r>
            <a:r>
              <a:rPr lang="en-US" sz="2500" dirty="0" err="1"/>
              <a:t>dunia</a:t>
            </a:r>
            <a:r>
              <a:rPr lang="en-US" sz="25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4"/>
          <a:stretch/>
        </p:blipFill>
        <p:spPr>
          <a:xfrm>
            <a:off x="264479" y="3070996"/>
            <a:ext cx="4091497" cy="333756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r="6899"/>
          <a:stretch/>
        </p:blipFill>
        <p:spPr>
          <a:xfrm>
            <a:off x="4572000" y="3080687"/>
            <a:ext cx="4047795" cy="333977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8721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en-US" sz="2500" b="1" dirty="0" err="1"/>
              <a:t>Menjadikan</a:t>
            </a:r>
            <a:r>
              <a:rPr lang="en-US" sz="2500" b="1" dirty="0"/>
              <a:t> </a:t>
            </a:r>
            <a:r>
              <a:rPr lang="en-US" sz="2500" b="1" dirty="0" err="1"/>
              <a:t>kita</a:t>
            </a:r>
            <a:r>
              <a:rPr lang="en-US" sz="2500" b="1" dirty="0"/>
              <a:t> </a:t>
            </a:r>
            <a:r>
              <a:rPr lang="en-US" sz="2500" b="1" dirty="0" err="1"/>
              <a:t>pemilih</a:t>
            </a:r>
            <a:r>
              <a:rPr lang="en-US" sz="2500" b="1" dirty="0"/>
              <a:t> yang </a:t>
            </a:r>
            <a:r>
              <a:rPr lang="en-US" sz="2500" b="1" dirty="0" err="1"/>
              <a:t>kompeten</a:t>
            </a:r>
            <a:r>
              <a:rPr lang="en-US" sz="2500" dirty="0"/>
              <a:t>. </a:t>
            </a:r>
            <a:r>
              <a:rPr lang="en-US" sz="2500" dirty="0" err="1"/>
              <a:t>Ketika</a:t>
            </a:r>
            <a:r>
              <a:rPr lang="en-US" sz="2500" dirty="0"/>
              <a:t>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berpartisipasi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pemilu</a:t>
            </a:r>
            <a:r>
              <a:rPr lang="en-US" sz="2500" dirty="0"/>
              <a:t>,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memberi</a:t>
            </a:r>
            <a:r>
              <a:rPr lang="en-US" sz="2500" dirty="0"/>
              <a:t> </a:t>
            </a:r>
            <a:r>
              <a:rPr lang="en-US" sz="2500" dirty="0" err="1"/>
              <a:t>suara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persoalan-persoalan</a:t>
            </a:r>
            <a:r>
              <a:rPr lang="en-US" sz="2500" dirty="0"/>
              <a:t> yang </a:t>
            </a:r>
            <a:r>
              <a:rPr lang="en-US" sz="2500" dirty="0" err="1"/>
              <a:t>memerlukan</a:t>
            </a:r>
            <a:r>
              <a:rPr lang="en-US" sz="2500" dirty="0"/>
              <a:t> </a:t>
            </a:r>
            <a:r>
              <a:rPr lang="en-US" sz="2500" dirty="0" err="1"/>
              <a:t>pemahaman</a:t>
            </a:r>
            <a:r>
              <a:rPr lang="en-US" sz="2500" dirty="0"/>
              <a:t> </a:t>
            </a:r>
            <a:r>
              <a:rPr lang="en-US" sz="2500" dirty="0" err="1"/>
              <a:t>mendasar</a:t>
            </a:r>
            <a:r>
              <a:rPr lang="en-US" sz="2500" dirty="0"/>
              <a:t>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ilmu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6" y="2852936"/>
            <a:ext cx="5322168" cy="35481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7123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56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•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536" y="3284984"/>
            <a:ext cx="8424936" cy="1305436"/>
            <a:chOff x="395536" y="3131676"/>
            <a:chExt cx="8424936" cy="1305436"/>
          </a:xfrm>
        </p:grpSpPr>
        <p:sp>
          <p:nvSpPr>
            <p:cNvPr id="3" name="Rectangle 2"/>
            <p:cNvSpPr/>
            <p:nvPr/>
          </p:nvSpPr>
          <p:spPr>
            <a:xfrm>
              <a:off x="395536" y="3131676"/>
              <a:ext cx="8424936" cy="13054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7544" y="3501008"/>
              <a:ext cx="8280920" cy="8599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kreatif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tanggung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jawab</a:t>
              </a:r>
              <a:r>
                <a:rPr lang="en-US" dirty="0">
                  <a:solidFill>
                    <a:schemeClr val="tx1"/>
                  </a:solidFill>
                </a:rPr>
                <a:t>, rasa </a:t>
              </a:r>
              <a:r>
                <a:rPr lang="en-US" dirty="0" err="1">
                  <a:solidFill>
                    <a:schemeClr val="tx1"/>
                  </a:solidFill>
                </a:rPr>
                <a:t>ingin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tahu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gemar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membaca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disiplin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peduli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lingkungan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109" y="3131676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4869160"/>
            <a:ext cx="8424936" cy="1794634"/>
            <a:chOff x="395536" y="4869160"/>
            <a:chExt cx="8424936" cy="1794634"/>
          </a:xfrm>
        </p:grpSpPr>
        <p:grpSp>
          <p:nvGrpSpPr>
            <p:cNvPr id="7" name="Group 6"/>
            <p:cNvGrpSpPr/>
            <p:nvPr/>
          </p:nvGrpSpPr>
          <p:grpSpPr>
            <a:xfrm>
              <a:off x="395536" y="4869160"/>
              <a:ext cx="8424936" cy="1794634"/>
              <a:chOff x="395536" y="4869160"/>
              <a:chExt cx="8424936" cy="179463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4869160"/>
                <a:ext cx="8424936" cy="17946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2630" y="4979268"/>
                <a:ext cx="7056784" cy="15990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3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deskriptif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teori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terapan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makro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mikro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moneter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publik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industri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regional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syariah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pernyataan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positif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pernyataan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normatif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99594" y="5862414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494574"/>
              <a:ext cx="432050" cy="943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0027" y="863530"/>
            <a:ext cx="7570365" cy="496104"/>
            <a:chOff x="530027" y="988680"/>
            <a:chExt cx="7570365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9379"/>
              <a:ext cx="7570365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8680"/>
              <a:ext cx="686662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Prinsip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,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Kegiatan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, Motif,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Politik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0027" y="1692091"/>
            <a:ext cx="8218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b="1" dirty="0" err="1"/>
              <a:t>Prinsip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dasar</a:t>
            </a:r>
            <a:r>
              <a:rPr lang="en-US" sz="2500" dirty="0"/>
              <a:t> </a:t>
            </a:r>
            <a:r>
              <a:rPr lang="en-US" sz="2500" dirty="0" err="1"/>
              <a:t>berpikir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mencapai</a:t>
            </a:r>
            <a:r>
              <a:rPr lang="en-US" sz="2500" dirty="0"/>
              <a:t> </a:t>
            </a:r>
            <a:r>
              <a:rPr lang="en-US" sz="2500" dirty="0" err="1"/>
              <a:t>tujuan</a:t>
            </a:r>
            <a:r>
              <a:rPr lang="en-US" sz="2500" dirty="0"/>
              <a:t> </a:t>
            </a:r>
            <a:r>
              <a:rPr lang="en-US" sz="2500" dirty="0" err="1"/>
              <a:t>tertentu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pengorbanan</a:t>
            </a:r>
            <a:r>
              <a:rPr lang="en-US" sz="2500" dirty="0"/>
              <a:t> </a:t>
            </a:r>
            <a:r>
              <a:rPr lang="en-US" sz="2500" dirty="0" err="1"/>
              <a:t>sekecil</a:t>
            </a:r>
            <a:r>
              <a:rPr lang="en-US" sz="2500" dirty="0"/>
              <a:t> </a:t>
            </a:r>
            <a:r>
              <a:rPr lang="en-US" sz="2500" dirty="0" err="1"/>
              <a:t>mungkin</a:t>
            </a:r>
            <a:r>
              <a:rPr lang="en-US" sz="2500" dirty="0"/>
              <a:t>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 err="1"/>
              <a:t>Kegiatan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langkah</a:t>
            </a:r>
            <a:r>
              <a:rPr lang="en-US" sz="2500" dirty="0"/>
              <a:t> yang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manusia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hidupnya</a:t>
            </a:r>
            <a:r>
              <a:rPr lang="en-US" sz="2500" dirty="0"/>
              <a:t>, </a:t>
            </a:r>
            <a:r>
              <a:rPr lang="en-US" sz="2500" dirty="0" err="1"/>
              <a:t>yaitu</a:t>
            </a:r>
            <a:r>
              <a:rPr lang="en-US" sz="2500" dirty="0"/>
              <a:t> </a:t>
            </a:r>
            <a:r>
              <a:rPr lang="en-US" sz="2500" b="1" dirty="0" err="1"/>
              <a:t>konsumsi</a:t>
            </a:r>
            <a:r>
              <a:rPr lang="en-US" sz="2500" dirty="0"/>
              <a:t>, </a:t>
            </a:r>
            <a:r>
              <a:rPr lang="en-US" sz="2500" b="1" dirty="0" err="1"/>
              <a:t>produksi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/>
              <a:t>distribusi</a:t>
            </a:r>
            <a:endParaRPr lang="en-US" sz="2500" b="1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/>
              <a:t>Motif </a:t>
            </a:r>
            <a:r>
              <a:rPr lang="en-US" sz="2500" b="1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yang </a:t>
            </a:r>
            <a:r>
              <a:rPr lang="en-US" sz="2500" dirty="0" err="1"/>
              <a:t>menggerakkan</a:t>
            </a:r>
            <a:r>
              <a:rPr lang="en-US" sz="2500" dirty="0"/>
              <a:t> orang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  <a:endParaRPr lang="en-US" sz="2500" b="1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 err="1"/>
              <a:t>Politik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paket</a:t>
            </a:r>
            <a:r>
              <a:rPr lang="en-US" sz="2500" dirty="0"/>
              <a:t> </a:t>
            </a:r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memperbaiki</a:t>
            </a:r>
            <a:r>
              <a:rPr lang="en-US" sz="2500" dirty="0"/>
              <a:t> </a:t>
            </a:r>
            <a:r>
              <a:rPr lang="en-US" sz="2500" dirty="0" err="1"/>
              <a:t>perekonomian</a:t>
            </a:r>
            <a:r>
              <a:rPr lang="en-US" sz="2500" dirty="0"/>
              <a:t> yang </a:t>
            </a:r>
            <a:r>
              <a:rPr lang="en-US" sz="2500" dirty="0" err="1"/>
              <a:t>bertujuan</a:t>
            </a:r>
            <a:r>
              <a:rPr lang="en-US" sz="2500" dirty="0"/>
              <a:t> </a:t>
            </a:r>
            <a:r>
              <a:rPr lang="en-US" sz="2500" dirty="0" err="1"/>
              <a:t>meningkatkan</a:t>
            </a:r>
            <a:r>
              <a:rPr lang="en-US" sz="2500" dirty="0"/>
              <a:t> </a:t>
            </a:r>
            <a:r>
              <a:rPr lang="en-US" sz="2500" dirty="0" err="1"/>
              <a:t>kemakmuran</a:t>
            </a:r>
            <a:r>
              <a:rPr lang="en-US" sz="2500" dirty="0"/>
              <a:t> </a:t>
            </a:r>
            <a:r>
              <a:rPr lang="en-US" sz="2500" dirty="0" err="1"/>
              <a:t>seluruh</a:t>
            </a:r>
            <a:r>
              <a:rPr lang="en-US" sz="2500" dirty="0"/>
              <a:t> </a:t>
            </a:r>
            <a:r>
              <a:rPr lang="en-US" sz="2500" dirty="0" err="1"/>
              <a:t>rakyat</a:t>
            </a:r>
            <a:r>
              <a:rPr lang="en-US" sz="2500" dirty="0"/>
              <a:t>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686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9CCDA9-60EA-4807-B321-60BA0E79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Produksi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menambah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i="1" dirty="0" err="1">
                <a:solidFill>
                  <a:srgbClr val="FF0000"/>
                </a:solidFill>
              </a:rPr>
              <a:t>Distribusi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menyalurkan</a:t>
            </a:r>
            <a:r>
              <a:rPr lang="en-US" sz="2800" dirty="0"/>
              <a:t> dan </a:t>
            </a:r>
            <a:r>
              <a:rPr lang="en-US" sz="2800" dirty="0" err="1"/>
              <a:t>mendistribusikan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dan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distribusi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perdagangan</a:t>
            </a:r>
            <a:r>
              <a:rPr lang="en-US" sz="2800" dirty="0"/>
              <a:t>, </a:t>
            </a:r>
            <a:r>
              <a:rPr lang="en-US" sz="2800" dirty="0" err="1"/>
              <a:t>pengangkutan</a:t>
            </a:r>
            <a:r>
              <a:rPr lang="en-US" sz="2800" dirty="0"/>
              <a:t>, </a:t>
            </a:r>
            <a:r>
              <a:rPr lang="en-US" sz="2800" dirty="0" err="1"/>
              <a:t>penyimpanan</a:t>
            </a:r>
            <a:r>
              <a:rPr lang="en-US" sz="2800" dirty="0"/>
              <a:t>, </a:t>
            </a:r>
            <a:r>
              <a:rPr lang="en-US" sz="2800" dirty="0" err="1"/>
              <a:t>pengklasiikasian</a:t>
            </a:r>
            <a:r>
              <a:rPr lang="en-US" sz="2800" dirty="0"/>
              <a:t>, </a:t>
            </a:r>
            <a:r>
              <a:rPr lang="en-US" sz="2800" dirty="0" err="1"/>
              <a:t>penjualan</a:t>
            </a:r>
            <a:r>
              <a:rPr lang="en-US" sz="2800" dirty="0"/>
              <a:t>, dan </a:t>
            </a:r>
            <a:r>
              <a:rPr lang="en-US" sz="2800" dirty="0" err="1"/>
              <a:t>promosi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i="1" dirty="0" err="1">
                <a:solidFill>
                  <a:srgbClr val="FF0000"/>
                </a:solidFill>
              </a:rPr>
              <a:t>Konsumsi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menghabiskan</a:t>
            </a:r>
            <a:r>
              <a:rPr lang="en-US" sz="2800" dirty="0"/>
              <a:t> dan </a:t>
            </a:r>
            <a:r>
              <a:rPr lang="en-US" sz="2800" dirty="0" err="1"/>
              <a:t>mengurangi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0027" y="863530"/>
            <a:ext cx="7714381" cy="861774"/>
            <a:chOff x="530027" y="863530"/>
            <a:chExt cx="7714381" cy="861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874229"/>
              <a:ext cx="7714381" cy="8510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863530"/>
              <a:ext cx="692176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Pernyataan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Positif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Pernyataan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Normatif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</a:p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     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dalam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2118" y="2073910"/>
            <a:ext cx="749835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 b="1" dirty="0"/>
              <a:t>Pernyataan positif </a:t>
            </a:r>
            <a:r>
              <a:rPr lang="sv-SE" sz="2500" dirty="0"/>
              <a:t>menggambarkan fakta-fakta dari kegiatan ekonomi </a:t>
            </a:r>
            <a:r>
              <a:rPr lang="en-US" sz="2500" dirty="0"/>
              <a:t>yang </a:t>
            </a:r>
            <a:r>
              <a:rPr lang="en-US" sz="2500" dirty="0" err="1"/>
              <a:t>terjadi</a:t>
            </a:r>
            <a:r>
              <a:rPr lang="en-US" sz="2500" dirty="0"/>
              <a:t> di </a:t>
            </a:r>
            <a:r>
              <a:rPr lang="en-US" sz="2500" dirty="0" err="1"/>
              <a:t>masyarakat</a:t>
            </a:r>
            <a:r>
              <a:rPr lang="en-US" sz="25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500" b="1" dirty="0" err="1"/>
              <a:t>Pernyataan</a:t>
            </a:r>
            <a:r>
              <a:rPr lang="en-US" sz="2500" b="1" dirty="0"/>
              <a:t> </a:t>
            </a:r>
            <a:r>
              <a:rPr lang="en-US" sz="2500" b="1" dirty="0" err="1"/>
              <a:t>normatif</a:t>
            </a:r>
            <a:r>
              <a:rPr lang="en-US" sz="2500" b="1" dirty="0"/>
              <a:t> </a:t>
            </a:r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 err="1"/>
              <a:t>studi</a:t>
            </a:r>
            <a:r>
              <a:rPr lang="en-US" sz="2500" dirty="0"/>
              <a:t> </a:t>
            </a:r>
            <a:r>
              <a:rPr lang="en-US" sz="2500" dirty="0" err="1"/>
              <a:t>empiris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prediksi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positif</a:t>
            </a:r>
            <a:r>
              <a:rPr lang="en-US" sz="2500" dirty="0"/>
              <a:t>,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menggabungkan</a:t>
            </a:r>
            <a:r>
              <a:rPr lang="en-US" sz="2500" dirty="0"/>
              <a:t> </a:t>
            </a:r>
            <a:r>
              <a:rPr lang="en-US" sz="2500" dirty="0" err="1"/>
              <a:t>keduanya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pertimbangan</a:t>
            </a:r>
            <a:r>
              <a:rPr lang="en-US" sz="2500" dirty="0"/>
              <a:t> </a:t>
            </a:r>
            <a:r>
              <a:rPr lang="en-US" sz="2500" dirty="0" err="1"/>
              <a:t>nilai</a:t>
            </a:r>
            <a:r>
              <a:rPr lang="en-US" sz="2500" dirty="0"/>
              <a:t> yang </a:t>
            </a:r>
            <a:r>
              <a:rPr lang="en-US" sz="2500" dirty="0" err="1"/>
              <a:t>mencerminkan</a:t>
            </a:r>
            <a:r>
              <a:rPr lang="en-US" sz="2500" dirty="0"/>
              <a:t> </a:t>
            </a:r>
            <a:r>
              <a:rPr lang="en-US" sz="2500" dirty="0" err="1"/>
              <a:t>gagasan</a:t>
            </a:r>
            <a:r>
              <a:rPr lang="en-US" sz="2500" dirty="0"/>
              <a:t> ideal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rangka</a:t>
            </a:r>
            <a:r>
              <a:rPr lang="en-US" sz="2500" dirty="0"/>
              <a:t> </a:t>
            </a:r>
            <a:r>
              <a:rPr lang="en-US" sz="2500" dirty="0" err="1"/>
              <a:t>memperoleh</a:t>
            </a:r>
            <a:r>
              <a:rPr lang="en-US" sz="2500" dirty="0"/>
              <a:t> </a:t>
            </a:r>
            <a:r>
              <a:rPr lang="en-US" sz="2500" dirty="0" err="1"/>
              <a:t>rekomendasi</a:t>
            </a:r>
            <a:r>
              <a:rPr lang="en-US" sz="2500" dirty="0"/>
              <a:t> </a:t>
            </a:r>
            <a:r>
              <a:rPr lang="en-US" sz="2500" dirty="0" err="1"/>
              <a:t>kebijakan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246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863530"/>
            <a:ext cx="5266109" cy="496104"/>
            <a:chOff x="530027" y="863530"/>
            <a:chExt cx="5266109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874229"/>
              <a:ext cx="5266109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863530"/>
              <a:ext cx="419858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Metodologi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Ilmu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027" y="1556792"/>
            <a:ext cx="814642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500" b="1" dirty="0"/>
              <a:t>Melakukan observasi dan memilih teori</a:t>
            </a:r>
          </a:p>
          <a:p>
            <a:r>
              <a:rPr lang="sv-SE" sz="2500" dirty="0"/>
              <a:t>Seorang ekonom mengadakan observasi terhadap fenomena kenaikan harga di suatu negara. </a:t>
            </a:r>
            <a:r>
              <a:rPr lang="en-US" sz="2500" dirty="0" err="1"/>
              <a:t>Ekonom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 </a:t>
            </a:r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 err="1"/>
              <a:t>teori</a:t>
            </a:r>
            <a:r>
              <a:rPr lang="en-US" sz="2500" dirty="0"/>
              <a:t> </a:t>
            </a:r>
            <a:r>
              <a:rPr lang="en-US" sz="2500" dirty="0" err="1"/>
              <a:t>inflasi</a:t>
            </a:r>
            <a:r>
              <a:rPr lang="en-US" sz="2500" dirty="0"/>
              <a:t> di </a:t>
            </a:r>
            <a:r>
              <a:rPr lang="en-US" sz="2500" dirty="0" err="1"/>
              <a:t>mana</a:t>
            </a:r>
            <a:r>
              <a:rPr lang="en-US" sz="2500" dirty="0"/>
              <a:t> </a:t>
            </a:r>
            <a:r>
              <a:rPr lang="en-US" sz="2500" dirty="0" err="1"/>
              <a:t>kenaikan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terjadi</a:t>
            </a:r>
            <a:r>
              <a:rPr lang="en-US" sz="2500" dirty="0"/>
              <a:t> </a:t>
            </a:r>
            <a:r>
              <a:rPr lang="en-US" sz="2500" dirty="0" err="1"/>
              <a:t>karena</a:t>
            </a:r>
            <a:r>
              <a:rPr lang="en-US" sz="2500" dirty="0"/>
              <a:t> </a:t>
            </a: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mencetak</a:t>
            </a:r>
            <a:r>
              <a:rPr lang="en-US" sz="2500" dirty="0"/>
              <a:t> </a:t>
            </a:r>
            <a:r>
              <a:rPr lang="en-US" sz="2500" dirty="0" err="1"/>
              <a:t>uang</a:t>
            </a:r>
            <a:r>
              <a:rPr lang="en-US" sz="2500" dirty="0"/>
              <a:t> </a:t>
            </a:r>
            <a:r>
              <a:rPr lang="en-US" sz="2500" dirty="0" err="1"/>
              <a:t>terlalu</a:t>
            </a:r>
            <a:r>
              <a:rPr lang="en-US" sz="2500" dirty="0"/>
              <a:t> </a:t>
            </a:r>
            <a:r>
              <a:rPr lang="en-US" sz="2500" dirty="0" err="1"/>
              <a:t>banyak</a:t>
            </a:r>
            <a:r>
              <a:rPr lang="en-US" sz="2500" dirty="0"/>
              <a:t>.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memastikan</a:t>
            </a:r>
            <a:r>
              <a:rPr lang="en-US" sz="2500" dirty="0"/>
              <a:t> </a:t>
            </a:r>
            <a:r>
              <a:rPr lang="en-US" sz="2500" dirty="0" err="1"/>
              <a:t>teori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, </a:t>
            </a:r>
            <a:r>
              <a:rPr lang="en-US" sz="2500" dirty="0" err="1"/>
              <a:t>ia</a:t>
            </a:r>
            <a:r>
              <a:rPr lang="en-US" sz="2500" dirty="0"/>
              <a:t> </a:t>
            </a:r>
            <a:r>
              <a:rPr lang="en-US" sz="2500" dirty="0" err="1"/>
              <a:t>mengumpulkan</a:t>
            </a:r>
            <a:r>
              <a:rPr lang="en-US" sz="2500" dirty="0"/>
              <a:t> data </a:t>
            </a:r>
            <a:r>
              <a:rPr lang="en-US" sz="2500" dirty="0" err="1"/>
              <a:t>kenaikan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</a:t>
            </a:r>
            <a:r>
              <a:rPr lang="en-US" sz="2500" dirty="0" err="1"/>
              <a:t>uang</a:t>
            </a:r>
            <a:r>
              <a:rPr lang="en-US" sz="2500" dirty="0"/>
              <a:t> </a:t>
            </a:r>
            <a:r>
              <a:rPr lang="en-US" sz="2500" dirty="0" err="1"/>
              <a:t>beredar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beberapa</a:t>
            </a:r>
            <a:r>
              <a:rPr lang="en-US" sz="2500" dirty="0"/>
              <a:t> </a:t>
            </a:r>
            <a:r>
              <a:rPr lang="en-US" sz="2500" dirty="0" err="1"/>
              <a:t>negara</a:t>
            </a:r>
            <a:r>
              <a:rPr lang="en-US" sz="2500" dirty="0"/>
              <a:t> </a:t>
            </a:r>
            <a:r>
              <a:rPr lang="en-US" sz="2500" dirty="0" err="1"/>
              <a:t>berbeda</a:t>
            </a:r>
            <a:r>
              <a:rPr lang="en-US" sz="2500" dirty="0"/>
              <a:t>. 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</a:t>
            </a:r>
            <a:r>
              <a:rPr lang="en-US" sz="2500" dirty="0" err="1"/>
              <a:t>uang</a:t>
            </a:r>
            <a:r>
              <a:rPr lang="en-US" sz="2500" dirty="0"/>
              <a:t> yang </a:t>
            </a:r>
            <a:r>
              <a:rPr lang="en-US" sz="2500" dirty="0" err="1"/>
              <a:t>dicetak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berpengaruh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fi-FI" sz="2500" dirty="0"/>
              <a:t>kenaikan harga, ia akan meragukan kesesuaian teori inflasi untuk </a:t>
            </a:r>
            <a:r>
              <a:rPr lang="sv-SE" sz="2500" dirty="0"/>
              <a:t>menjelaskan fenomena yang ditelitinya. Di lain pihak, jika fakta tersebut </a:t>
            </a:r>
            <a:r>
              <a:rPr lang="en-US" sz="2500" dirty="0" err="1"/>
              <a:t>mempunyai</a:t>
            </a:r>
            <a:r>
              <a:rPr lang="en-US" sz="2500" dirty="0"/>
              <a:t> </a:t>
            </a:r>
            <a:r>
              <a:rPr lang="en-US" sz="2500" dirty="0" err="1"/>
              <a:t>korelasi</a:t>
            </a:r>
            <a:r>
              <a:rPr lang="en-US" sz="2500" dirty="0"/>
              <a:t> yang </a:t>
            </a:r>
            <a:r>
              <a:rPr lang="en-US" sz="2500" dirty="0" err="1"/>
              <a:t>kuat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kenaikan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, </a:t>
            </a:r>
            <a:r>
              <a:rPr lang="en-US" sz="2500" dirty="0" err="1"/>
              <a:t>ia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fi-FI" sz="2500" dirty="0"/>
              <a:t>semakin yakin terhadap kebenaran teori inflasi.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134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042858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i-FI" sz="2500" b="1" dirty="0"/>
              <a:t>Mengidentifikasi permasalahan serta menentukan variabel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hipotesis</a:t>
            </a:r>
            <a:endParaRPr lang="en-US" sz="2500" b="1" dirty="0"/>
          </a:p>
          <a:p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menentukan</a:t>
            </a:r>
            <a:r>
              <a:rPr lang="en-US" sz="2500" dirty="0"/>
              <a:t> </a:t>
            </a:r>
            <a:r>
              <a:rPr lang="en-US" sz="2500" dirty="0" err="1"/>
              <a:t>hipotesis</a:t>
            </a:r>
            <a:r>
              <a:rPr lang="en-US" sz="2500" dirty="0"/>
              <a:t>, </a:t>
            </a:r>
            <a:r>
              <a:rPr lang="en-US" sz="2500" dirty="0" err="1"/>
              <a:t>ilmu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b="1" i="1" dirty="0"/>
              <a:t>ceteris paribus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menyederhanakan</a:t>
            </a:r>
            <a:r>
              <a:rPr lang="en-US" sz="2500" dirty="0"/>
              <a:t> </a:t>
            </a:r>
            <a:r>
              <a:rPr lang="en-US" sz="2500" dirty="0" err="1"/>
              <a:t>beragam</a:t>
            </a:r>
            <a:r>
              <a:rPr lang="en-US" sz="2500" dirty="0"/>
              <a:t> </a:t>
            </a:r>
            <a:r>
              <a:rPr lang="en-US" sz="2500" dirty="0" err="1"/>
              <a:t>formulasi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deskripsi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berbagai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pengertian</a:t>
            </a:r>
            <a:r>
              <a:rPr lang="en-US" sz="2500" dirty="0"/>
              <a:t> </a:t>
            </a:r>
            <a:r>
              <a:rPr lang="en-US" sz="2500" i="1" dirty="0"/>
              <a:t>ceteris paribus</a:t>
            </a:r>
            <a:r>
              <a:rPr lang="en-US" sz="2500" dirty="0"/>
              <a:t>, </a:t>
            </a:r>
            <a:r>
              <a:rPr lang="en-US" sz="2500" dirty="0" err="1"/>
              <a:t>fokus</a:t>
            </a:r>
            <a:r>
              <a:rPr lang="en-US" sz="2500" dirty="0"/>
              <a:t> </a:t>
            </a:r>
            <a:r>
              <a:rPr lang="en-US" sz="2500" dirty="0" err="1"/>
              <a:t>perhatiannya</a:t>
            </a:r>
            <a:r>
              <a:rPr lang="en-US" sz="2500" dirty="0"/>
              <a:t> </a:t>
            </a:r>
            <a:r>
              <a:rPr lang="en-US" sz="2500" dirty="0" err="1"/>
              <a:t>hanya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variabel-variabel</a:t>
            </a:r>
            <a:r>
              <a:rPr lang="en-US" sz="2500" dirty="0"/>
              <a:t> </a:t>
            </a:r>
            <a:r>
              <a:rPr lang="en-US" sz="2500" dirty="0" err="1"/>
              <a:t>tertentu</a:t>
            </a:r>
            <a:r>
              <a:rPr lang="en-US" sz="2500" dirty="0"/>
              <a:t>. </a:t>
            </a:r>
            <a:r>
              <a:rPr lang="en-US" sz="2500" dirty="0" err="1"/>
              <a:t>Sementara</a:t>
            </a:r>
            <a:r>
              <a:rPr lang="en-US" sz="2500" dirty="0"/>
              <a:t> </a:t>
            </a:r>
            <a:r>
              <a:rPr lang="en-US" sz="2500" dirty="0" err="1"/>
              <a:t>itu</a:t>
            </a:r>
            <a:r>
              <a:rPr lang="en-US" sz="2500" dirty="0"/>
              <a:t>, </a:t>
            </a:r>
            <a:r>
              <a:rPr lang="en-US" sz="2500" dirty="0" err="1"/>
              <a:t>variabel-variabel</a:t>
            </a:r>
            <a:r>
              <a:rPr lang="en-US" sz="2500" dirty="0"/>
              <a:t> lain yang </a:t>
            </a:r>
            <a:r>
              <a:rPr lang="en-US" sz="2500" dirty="0" err="1"/>
              <a:t>berhubungan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analisis</a:t>
            </a:r>
            <a:r>
              <a:rPr lang="en-US" sz="2500" dirty="0"/>
              <a:t> </a:t>
            </a:r>
            <a:r>
              <a:rPr lang="en-US" sz="2500" dirty="0" err="1"/>
              <a:t>dianggap</a:t>
            </a:r>
            <a:r>
              <a:rPr lang="en-US" sz="2500" dirty="0"/>
              <a:t> </a:t>
            </a:r>
            <a:r>
              <a:rPr lang="en-US" sz="2500" dirty="0" err="1"/>
              <a:t>konstan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variabel-variabel</a:t>
            </a:r>
            <a:r>
              <a:rPr lang="en-US" sz="2500" dirty="0"/>
              <a:t> </a:t>
            </a:r>
            <a:r>
              <a:rPr lang="en-US" sz="2500" dirty="0" err="1"/>
              <a:t>itu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memengaruhi</a:t>
            </a:r>
            <a:r>
              <a:rPr lang="en-US" sz="2500" dirty="0"/>
              <a:t> </a:t>
            </a:r>
            <a:r>
              <a:rPr lang="en-US" sz="2500" dirty="0" err="1"/>
              <a:t>analisis</a:t>
            </a:r>
            <a:r>
              <a:rPr lang="en-US" sz="2500" dirty="0"/>
              <a:t> yang </a:t>
            </a:r>
            <a:r>
              <a:rPr lang="en-US" sz="2500" dirty="0" err="1"/>
              <a:t>sedang</a:t>
            </a:r>
            <a:r>
              <a:rPr lang="en-US" sz="2500" dirty="0"/>
              <a:t> </a:t>
            </a:r>
            <a:r>
              <a:rPr lang="en-US" sz="2500" dirty="0" err="1"/>
              <a:t>dilaksanakan</a:t>
            </a:r>
            <a:r>
              <a:rPr lang="en-US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29123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863530"/>
            <a:ext cx="4690045" cy="496104"/>
            <a:chOff x="530027" y="863530"/>
            <a:chExt cx="4690045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874229"/>
              <a:ext cx="4690045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863530"/>
              <a:ext cx="395685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F.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Kegunaan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Ilmu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1412776"/>
            <a:ext cx="807442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Mengajarkan</a:t>
            </a:r>
            <a:r>
              <a:rPr lang="en-US" sz="2500" b="1" dirty="0"/>
              <a:t> </a:t>
            </a:r>
            <a:r>
              <a:rPr lang="en-US" sz="2500" b="1" dirty="0" err="1"/>
              <a:t>cara</a:t>
            </a:r>
            <a:r>
              <a:rPr lang="en-US" sz="2500" b="1" dirty="0"/>
              <a:t> </a:t>
            </a:r>
            <a:r>
              <a:rPr lang="en-US" sz="2500" b="1" dirty="0" err="1"/>
              <a:t>berpikir</a:t>
            </a:r>
            <a:r>
              <a:rPr lang="en-US" sz="2500" b="1" dirty="0"/>
              <a:t> </a:t>
            </a:r>
            <a:r>
              <a:rPr lang="en-US" sz="2500" dirty="0"/>
              <a:t>yang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gunakan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hari</a:t>
            </a:r>
            <a:r>
              <a:rPr lang="en-US" sz="2500" dirty="0"/>
              <a:t> </a:t>
            </a:r>
            <a:r>
              <a:rPr lang="en-US" sz="2500" dirty="0" err="1"/>
              <a:t>ketika</a:t>
            </a:r>
            <a:r>
              <a:rPr lang="en-US" sz="2500" dirty="0"/>
              <a:t> </a:t>
            </a:r>
            <a:r>
              <a:rPr lang="en-US" sz="2500" dirty="0" err="1"/>
              <a:t>mengambil</a:t>
            </a:r>
            <a:r>
              <a:rPr lang="en-US" sz="2500" dirty="0"/>
              <a:t> </a:t>
            </a:r>
            <a:r>
              <a:rPr lang="en-US" sz="2500" dirty="0" err="1"/>
              <a:t>keputusan</a:t>
            </a:r>
            <a:r>
              <a:rPr lang="en-US" sz="2500" dirty="0"/>
              <a:t>. </a:t>
            </a:r>
          </a:p>
          <a:p>
            <a:r>
              <a:rPr lang="en-US" sz="2500" dirty="0"/>
              <a:t>      Cara </a:t>
            </a:r>
            <a:r>
              <a:rPr lang="en-US" sz="2500" dirty="0" err="1"/>
              <a:t>berpikir</a:t>
            </a:r>
            <a:r>
              <a:rPr lang="en-US" sz="2500" dirty="0"/>
              <a:t> yang </a:t>
            </a:r>
            <a:r>
              <a:rPr lang="en-US" sz="2500" dirty="0" err="1"/>
              <a:t>dimaksud</a:t>
            </a:r>
            <a:r>
              <a:rPr lang="en-US" sz="2500" dirty="0"/>
              <a:t>, </a:t>
            </a:r>
            <a:r>
              <a:rPr lang="en-US" sz="2500" dirty="0" err="1"/>
              <a:t>adalah</a:t>
            </a:r>
            <a:r>
              <a:rPr lang="en-US" sz="25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b="1" dirty="0" err="1"/>
              <a:t>Biaya</a:t>
            </a:r>
            <a:r>
              <a:rPr lang="en-US" sz="2500" b="1" dirty="0"/>
              <a:t> </a:t>
            </a:r>
            <a:r>
              <a:rPr lang="en-US" sz="2500" b="1" dirty="0" err="1"/>
              <a:t>peluang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i="1" dirty="0"/>
              <a:t>opportunity cost</a:t>
            </a:r>
            <a:r>
              <a:rPr lang="en-US" sz="2500" dirty="0"/>
              <a:t>)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alternatif</a:t>
            </a:r>
            <a:r>
              <a:rPr lang="en-US" sz="2500" dirty="0"/>
              <a:t> </a:t>
            </a:r>
            <a:r>
              <a:rPr lang="en-US" sz="2500" dirty="0" err="1"/>
              <a:t>terbaik</a:t>
            </a:r>
            <a:r>
              <a:rPr lang="en-US" sz="2500" dirty="0"/>
              <a:t> yang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fi-FI" sz="2500" dirty="0"/>
              <a:t>korbankan ketika mengambil suatu pilihan.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b="1" dirty="0" err="1"/>
              <a:t>Marjinalitas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proses </a:t>
            </a:r>
            <a:r>
              <a:rPr lang="en-US" sz="2500" dirty="0" err="1"/>
              <a:t>menganalisis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manfaat</a:t>
            </a:r>
            <a:r>
              <a:rPr lang="en-US" sz="2500" dirty="0"/>
              <a:t> </a:t>
            </a:r>
            <a:r>
              <a:rPr lang="en-US" sz="2500" dirty="0" err="1"/>
              <a:t>tambahan</a:t>
            </a:r>
            <a:r>
              <a:rPr lang="en-US" sz="2500" dirty="0"/>
              <a:t> yang </a:t>
            </a:r>
            <a:r>
              <a:rPr lang="en-US" sz="2500" dirty="0" err="1"/>
              <a:t>timbul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pilihan</a:t>
            </a:r>
            <a:r>
              <a:rPr lang="en-US" sz="2500" dirty="0"/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b="1" dirty="0" err="1"/>
              <a:t>Pasar</a:t>
            </a:r>
            <a:r>
              <a:rPr lang="en-US" sz="2500" b="1" dirty="0"/>
              <a:t> </a:t>
            </a:r>
            <a:r>
              <a:rPr lang="en-US" sz="2500" b="1" dirty="0" err="1"/>
              <a:t>efisien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kondisi</a:t>
            </a:r>
            <a:r>
              <a:rPr lang="en-US" sz="2500" dirty="0"/>
              <a:t> di </a:t>
            </a:r>
            <a:r>
              <a:rPr lang="en-US" sz="2500" dirty="0" err="1"/>
              <a:t>mana</a:t>
            </a:r>
            <a:r>
              <a:rPr lang="en-US" sz="2500" dirty="0"/>
              <a:t> </a:t>
            </a:r>
            <a:r>
              <a:rPr lang="en-US" sz="2500" dirty="0" err="1"/>
              <a:t>kesempatan</a:t>
            </a:r>
            <a:r>
              <a:rPr lang="en-US" sz="2500" dirty="0"/>
              <a:t> </a:t>
            </a:r>
            <a:r>
              <a:rPr lang="en-US" sz="2500" dirty="0" err="1"/>
              <a:t>memperoleh</a:t>
            </a:r>
            <a:r>
              <a:rPr lang="en-US" sz="2500" dirty="0"/>
              <a:t> </a:t>
            </a:r>
            <a:r>
              <a:rPr lang="en-US" sz="2500" dirty="0" err="1"/>
              <a:t>laba</a:t>
            </a:r>
            <a:r>
              <a:rPr lang="en-US" sz="2500" dirty="0"/>
              <a:t> </a:t>
            </a:r>
            <a:r>
              <a:rPr lang="en-US" sz="2500" dirty="0" err="1"/>
              <a:t>terhapus</a:t>
            </a:r>
            <a:r>
              <a:rPr lang="en-US" sz="2500" dirty="0"/>
              <a:t> </a:t>
            </a:r>
            <a:r>
              <a:rPr lang="en-US" sz="2500" dirty="0" err="1"/>
              <a:t>hampir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seketika</a:t>
            </a:r>
            <a:r>
              <a:rPr lang="en-US" sz="2500" dirty="0"/>
              <a:t> </a:t>
            </a:r>
            <a:r>
              <a:rPr lang="en-US" sz="2500" dirty="0" err="1"/>
              <a:t>karena</a:t>
            </a:r>
            <a:r>
              <a:rPr lang="en-US" sz="2500" dirty="0"/>
              <a:t> </a:t>
            </a:r>
            <a:r>
              <a:rPr lang="en-US" sz="2500" dirty="0" err="1"/>
              <a:t>sebagian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orang </a:t>
            </a:r>
            <a:r>
              <a:rPr lang="en-US" sz="2500" dirty="0" err="1"/>
              <a:t>mencari</a:t>
            </a:r>
            <a:r>
              <a:rPr lang="en-US" sz="2500" dirty="0"/>
              <a:t> </a:t>
            </a:r>
            <a:r>
              <a:rPr lang="en-US" sz="2500" dirty="0" err="1"/>
              <a:t>peluang</a:t>
            </a:r>
            <a:r>
              <a:rPr lang="en-US" sz="2500" dirty="0"/>
              <a:t> </a:t>
            </a:r>
            <a:r>
              <a:rPr lang="en-US" sz="2500" dirty="0" err="1"/>
              <a:t>laba</a:t>
            </a:r>
            <a:r>
              <a:rPr lang="en-US" sz="2500" dirty="0"/>
              <a:t> yang </a:t>
            </a:r>
            <a:r>
              <a:rPr lang="en-US" sz="2500" dirty="0" err="1"/>
              <a:t>sama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hanya</a:t>
            </a:r>
            <a:r>
              <a:rPr lang="en-US" sz="2500" dirty="0"/>
              <a:t> </a:t>
            </a:r>
            <a:r>
              <a:rPr lang="en-US" sz="2500" dirty="0" err="1"/>
              <a:t>sedikit</a:t>
            </a:r>
            <a:r>
              <a:rPr lang="en-US" sz="2500" dirty="0"/>
              <a:t> </a:t>
            </a:r>
            <a:r>
              <a:rPr lang="en-US" sz="2500" dirty="0" err="1"/>
              <a:t>peluang</a:t>
            </a:r>
            <a:r>
              <a:rPr lang="en-US" sz="2500" dirty="0"/>
              <a:t> yang </a:t>
            </a:r>
            <a:r>
              <a:rPr lang="en-US" sz="2500" dirty="0" err="1"/>
              <a:t>tersisa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25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2089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Memahami</a:t>
            </a:r>
            <a:r>
              <a:rPr lang="en-US" sz="2500" b="1" dirty="0"/>
              <a:t> </a:t>
            </a:r>
            <a:r>
              <a:rPr lang="en-US" sz="2500" b="1" dirty="0" err="1"/>
              <a:t>masyarakat</a:t>
            </a:r>
            <a:r>
              <a:rPr lang="en-US" sz="2500" b="1" dirty="0"/>
              <a:t> </a:t>
            </a:r>
            <a:r>
              <a:rPr lang="en-US" sz="2500" b="1" dirty="0" err="1"/>
              <a:t>dengan</a:t>
            </a:r>
            <a:r>
              <a:rPr lang="en-US" sz="2500" b="1" dirty="0"/>
              <a:t> </a:t>
            </a:r>
            <a:r>
              <a:rPr lang="en-US" sz="2500" b="1" dirty="0" err="1"/>
              <a:t>lebih</a:t>
            </a:r>
            <a:r>
              <a:rPr lang="en-US" sz="2500" b="1" dirty="0"/>
              <a:t> </a:t>
            </a:r>
            <a:r>
              <a:rPr lang="en-US" sz="2500" b="1" dirty="0" err="1"/>
              <a:t>baik</a:t>
            </a:r>
            <a:r>
              <a:rPr lang="en-US" sz="2500" dirty="0"/>
              <a:t>.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belajar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,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menjawab</a:t>
            </a:r>
            <a:r>
              <a:rPr lang="en-US" sz="2500" dirty="0"/>
              <a:t> </a:t>
            </a:r>
            <a:r>
              <a:rPr lang="en-US" sz="2500" dirty="0" err="1"/>
              <a:t>beberapa</a:t>
            </a:r>
            <a:r>
              <a:rPr lang="en-US" sz="2500" dirty="0"/>
              <a:t> </a:t>
            </a:r>
            <a:r>
              <a:rPr lang="en-US" sz="2500" dirty="0" err="1"/>
              <a:t>pertanyaan</a:t>
            </a:r>
            <a:r>
              <a:rPr lang="en-US" sz="2500" dirty="0"/>
              <a:t>, </a:t>
            </a:r>
            <a:r>
              <a:rPr lang="en-US" sz="2500" dirty="0" err="1"/>
              <a:t>misalnya</a:t>
            </a:r>
            <a:r>
              <a:rPr lang="en-US" sz="2500" dirty="0"/>
              <a:t> </a:t>
            </a:r>
            <a:r>
              <a:rPr lang="en-US" sz="2500" dirty="0" err="1"/>
              <a:t>mengapa</a:t>
            </a:r>
            <a:r>
              <a:rPr lang="en-US" sz="2500" dirty="0"/>
              <a:t> orang </a:t>
            </a:r>
            <a:r>
              <a:rPr lang="en-US" sz="2500" dirty="0" err="1"/>
              <a:t>memutuskan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membuka</a:t>
            </a:r>
            <a:r>
              <a:rPr lang="en-US" sz="2500" dirty="0"/>
              <a:t> </a:t>
            </a:r>
            <a:r>
              <a:rPr lang="fi-FI" sz="2500" dirty="0"/>
              <a:t>lahan, membangun jalan, atau memproduksi alat-alat transportasi?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/>
          <a:stretch/>
        </p:blipFill>
        <p:spPr>
          <a:xfrm>
            <a:off x="151046" y="3429000"/>
            <a:ext cx="4022147" cy="27919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7475" r="12101"/>
          <a:stretch/>
        </p:blipFill>
        <p:spPr>
          <a:xfrm>
            <a:off x="4305401" y="3429000"/>
            <a:ext cx="4688115" cy="27919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316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639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Myriad Pro</vt:lpstr>
      <vt:lpstr>Rockwell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ENSIKLOPEDI</dc:creator>
  <cp:lastModifiedBy>user</cp:lastModifiedBy>
  <cp:revision>163</cp:revision>
  <dcterms:created xsi:type="dcterms:W3CDTF">2013-08-02T08:37:47Z</dcterms:created>
  <dcterms:modified xsi:type="dcterms:W3CDTF">2021-07-23T04:20:59Z</dcterms:modified>
</cp:coreProperties>
</file>