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7" r:id="rId4"/>
    <p:sldId id="273" r:id="rId5"/>
    <p:sldId id="275" r:id="rId6"/>
    <p:sldId id="274" r:id="rId7"/>
    <p:sldId id="272" r:id="rId8"/>
    <p:sldId id="271" r:id="rId9"/>
    <p:sldId id="270" r:id="rId10"/>
    <p:sldId id="277" r:id="rId11"/>
    <p:sldId id="278" r:id="rId12"/>
    <p:sldId id="269" r:id="rId13"/>
    <p:sldId id="268" r:id="rId14"/>
    <p:sldId id="267" r:id="rId15"/>
    <p:sldId id="258" r:id="rId16"/>
    <p:sldId id="265" r:id="rId17"/>
    <p:sldId id="266" r:id="rId18"/>
    <p:sldId id="264" r:id="rId19"/>
    <p:sldId id="263" r:id="rId20"/>
    <p:sldId id="259" r:id="rId21"/>
    <p:sldId id="260" r:id="rId22"/>
    <p:sldId id="261" r:id="rId23"/>
    <p:sldId id="262" r:id="rId24"/>
    <p:sldId id="279" r:id="rId25"/>
    <p:sldId id="280" r:id="rId26"/>
    <p:sldId id="284" r:id="rId27"/>
    <p:sldId id="283" r:id="rId28"/>
    <p:sldId id="282" r:id="rId29"/>
    <p:sldId id="285" r:id="rId30"/>
    <p:sldId id="288" r:id="rId31"/>
    <p:sldId id="287" r:id="rId32"/>
    <p:sldId id="286" r:id="rId33"/>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44" d="100"/>
          <a:sy n="44" d="100"/>
        </p:scale>
        <p:origin x="-18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D21FD7-94F3-4396-8B77-57FA86CA90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xmlns="" id="{911BEE9A-E4C6-4935-994B-682FAC7438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xmlns="" id="{A9EE7C34-5F6A-4D68-8FA4-6830D7CDCB60}"/>
              </a:ext>
            </a:extLst>
          </p:cNvPr>
          <p:cNvSpPr>
            <a:spLocks noGrp="1"/>
          </p:cNvSpPr>
          <p:nvPr>
            <p:ph type="dt" sz="half" idx="10"/>
          </p:nvPr>
        </p:nvSpPr>
        <p:spPr/>
        <p:txBody>
          <a:bodyPr/>
          <a:lstStyle/>
          <a:p>
            <a:fld id="{C4C50567-59AA-4B10-AE92-1D2D4AEA7CDF}" type="datetimeFigureOut">
              <a:rPr lang="id-ID" smtClean="0"/>
              <a:t>17/05/2022</a:t>
            </a:fld>
            <a:endParaRPr lang="id-ID"/>
          </a:p>
        </p:txBody>
      </p:sp>
      <p:sp>
        <p:nvSpPr>
          <p:cNvPr id="5" name="Footer Placeholder 4">
            <a:extLst>
              <a:ext uri="{FF2B5EF4-FFF2-40B4-BE49-F238E27FC236}">
                <a16:creationId xmlns:a16="http://schemas.microsoft.com/office/drawing/2014/main" xmlns="" id="{AC2C18DF-F5E0-4603-BBC7-3F25211C55B7}"/>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ECA0C42B-7C44-4CB9-8B1A-E961640FBBC4}"/>
              </a:ext>
            </a:extLst>
          </p:cNvPr>
          <p:cNvSpPr>
            <a:spLocks noGrp="1"/>
          </p:cNvSpPr>
          <p:nvPr>
            <p:ph type="sldNum" sz="quarter" idx="12"/>
          </p:nvPr>
        </p:nvSpPr>
        <p:spPr/>
        <p:txBody>
          <a:bodyPr/>
          <a:lstStyle/>
          <a:p>
            <a:fld id="{89C42F5A-760D-4814-9087-91470DE62F27}" type="slidenum">
              <a:rPr lang="id-ID" smtClean="0"/>
              <a:t>‹#›</a:t>
            </a:fld>
            <a:endParaRPr lang="id-ID"/>
          </a:p>
        </p:txBody>
      </p:sp>
    </p:spTree>
    <p:extLst>
      <p:ext uri="{BB962C8B-B14F-4D97-AF65-F5344CB8AC3E}">
        <p14:creationId xmlns:p14="http://schemas.microsoft.com/office/powerpoint/2010/main" val="3581006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6353CB-6056-4A02-B2BD-986A970503EA}"/>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xmlns="" id="{3D728011-6F9E-4D77-B89D-D0DBD528A7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C4E645AE-EEC1-4422-85C1-7F5C35127912}"/>
              </a:ext>
            </a:extLst>
          </p:cNvPr>
          <p:cNvSpPr>
            <a:spLocks noGrp="1"/>
          </p:cNvSpPr>
          <p:nvPr>
            <p:ph type="dt" sz="half" idx="10"/>
          </p:nvPr>
        </p:nvSpPr>
        <p:spPr/>
        <p:txBody>
          <a:bodyPr/>
          <a:lstStyle/>
          <a:p>
            <a:fld id="{C4C50567-59AA-4B10-AE92-1D2D4AEA7CDF}" type="datetimeFigureOut">
              <a:rPr lang="id-ID" smtClean="0"/>
              <a:t>17/05/2022</a:t>
            </a:fld>
            <a:endParaRPr lang="id-ID"/>
          </a:p>
        </p:txBody>
      </p:sp>
      <p:sp>
        <p:nvSpPr>
          <p:cNvPr id="5" name="Footer Placeholder 4">
            <a:extLst>
              <a:ext uri="{FF2B5EF4-FFF2-40B4-BE49-F238E27FC236}">
                <a16:creationId xmlns:a16="http://schemas.microsoft.com/office/drawing/2014/main" xmlns="" id="{F32DDC32-2F9A-4124-9904-3581EA42E749}"/>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66219ABF-DB45-49B6-8B9E-2BFC99FC9937}"/>
              </a:ext>
            </a:extLst>
          </p:cNvPr>
          <p:cNvSpPr>
            <a:spLocks noGrp="1"/>
          </p:cNvSpPr>
          <p:nvPr>
            <p:ph type="sldNum" sz="quarter" idx="12"/>
          </p:nvPr>
        </p:nvSpPr>
        <p:spPr/>
        <p:txBody>
          <a:bodyPr/>
          <a:lstStyle/>
          <a:p>
            <a:fld id="{89C42F5A-760D-4814-9087-91470DE62F27}" type="slidenum">
              <a:rPr lang="id-ID" smtClean="0"/>
              <a:t>‹#›</a:t>
            </a:fld>
            <a:endParaRPr lang="id-ID"/>
          </a:p>
        </p:txBody>
      </p:sp>
    </p:spTree>
    <p:extLst>
      <p:ext uri="{BB962C8B-B14F-4D97-AF65-F5344CB8AC3E}">
        <p14:creationId xmlns:p14="http://schemas.microsoft.com/office/powerpoint/2010/main" val="2313628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B053926-6547-4EDB-9F73-CFD9931746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xmlns="" id="{4B4EBC0E-C2FE-435E-AE27-0C1533065E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03335070-7569-4DD0-8FD3-7368ED375A90}"/>
              </a:ext>
            </a:extLst>
          </p:cNvPr>
          <p:cNvSpPr>
            <a:spLocks noGrp="1"/>
          </p:cNvSpPr>
          <p:nvPr>
            <p:ph type="dt" sz="half" idx="10"/>
          </p:nvPr>
        </p:nvSpPr>
        <p:spPr/>
        <p:txBody>
          <a:bodyPr/>
          <a:lstStyle/>
          <a:p>
            <a:fld id="{C4C50567-59AA-4B10-AE92-1D2D4AEA7CDF}" type="datetimeFigureOut">
              <a:rPr lang="id-ID" smtClean="0"/>
              <a:t>17/05/2022</a:t>
            </a:fld>
            <a:endParaRPr lang="id-ID"/>
          </a:p>
        </p:txBody>
      </p:sp>
      <p:sp>
        <p:nvSpPr>
          <p:cNvPr id="5" name="Footer Placeholder 4">
            <a:extLst>
              <a:ext uri="{FF2B5EF4-FFF2-40B4-BE49-F238E27FC236}">
                <a16:creationId xmlns:a16="http://schemas.microsoft.com/office/drawing/2014/main" xmlns="" id="{2722EDB2-8FC6-4B8A-AC92-E89CBA1EA520}"/>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831FD2F4-4F56-4F2A-AA47-7385FEE26EA4}"/>
              </a:ext>
            </a:extLst>
          </p:cNvPr>
          <p:cNvSpPr>
            <a:spLocks noGrp="1"/>
          </p:cNvSpPr>
          <p:nvPr>
            <p:ph type="sldNum" sz="quarter" idx="12"/>
          </p:nvPr>
        </p:nvSpPr>
        <p:spPr/>
        <p:txBody>
          <a:bodyPr/>
          <a:lstStyle/>
          <a:p>
            <a:fld id="{89C42F5A-760D-4814-9087-91470DE62F27}" type="slidenum">
              <a:rPr lang="id-ID" smtClean="0"/>
              <a:t>‹#›</a:t>
            </a:fld>
            <a:endParaRPr lang="id-ID"/>
          </a:p>
        </p:txBody>
      </p:sp>
    </p:spTree>
    <p:extLst>
      <p:ext uri="{BB962C8B-B14F-4D97-AF65-F5344CB8AC3E}">
        <p14:creationId xmlns:p14="http://schemas.microsoft.com/office/powerpoint/2010/main" val="34376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29457D-65C5-4A8F-B7A3-5E84933C6C54}"/>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xmlns="" id="{A6E9D213-9284-47F4-918D-2FEAB2EC45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2153C276-23C6-4043-BB1D-DDAFB3C078A0}"/>
              </a:ext>
            </a:extLst>
          </p:cNvPr>
          <p:cNvSpPr>
            <a:spLocks noGrp="1"/>
          </p:cNvSpPr>
          <p:nvPr>
            <p:ph type="dt" sz="half" idx="10"/>
          </p:nvPr>
        </p:nvSpPr>
        <p:spPr/>
        <p:txBody>
          <a:bodyPr/>
          <a:lstStyle/>
          <a:p>
            <a:fld id="{C4C50567-59AA-4B10-AE92-1D2D4AEA7CDF}" type="datetimeFigureOut">
              <a:rPr lang="id-ID" smtClean="0"/>
              <a:t>17/05/2022</a:t>
            </a:fld>
            <a:endParaRPr lang="id-ID"/>
          </a:p>
        </p:txBody>
      </p:sp>
      <p:sp>
        <p:nvSpPr>
          <p:cNvPr id="5" name="Footer Placeholder 4">
            <a:extLst>
              <a:ext uri="{FF2B5EF4-FFF2-40B4-BE49-F238E27FC236}">
                <a16:creationId xmlns:a16="http://schemas.microsoft.com/office/drawing/2014/main" xmlns="" id="{D19F8C4F-FA66-4F26-A614-E93CF600CB3C}"/>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DC5CBB3B-2F16-4B5C-B179-DAB6134574E8}"/>
              </a:ext>
            </a:extLst>
          </p:cNvPr>
          <p:cNvSpPr>
            <a:spLocks noGrp="1"/>
          </p:cNvSpPr>
          <p:nvPr>
            <p:ph type="sldNum" sz="quarter" idx="12"/>
          </p:nvPr>
        </p:nvSpPr>
        <p:spPr/>
        <p:txBody>
          <a:bodyPr/>
          <a:lstStyle/>
          <a:p>
            <a:fld id="{89C42F5A-760D-4814-9087-91470DE62F27}" type="slidenum">
              <a:rPr lang="id-ID" smtClean="0"/>
              <a:t>‹#›</a:t>
            </a:fld>
            <a:endParaRPr lang="id-ID"/>
          </a:p>
        </p:txBody>
      </p:sp>
    </p:spTree>
    <p:extLst>
      <p:ext uri="{BB962C8B-B14F-4D97-AF65-F5344CB8AC3E}">
        <p14:creationId xmlns:p14="http://schemas.microsoft.com/office/powerpoint/2010/main" val="76212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F35C2B-93FF-4752-96A7-480E0C7107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xmlns="" id="{778D39F1-AF4B-454E-8441-728D4441B5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C0B6F57-D9FE-4764-B814-970F24197F81}"/>
              </a:ext>
            </a:extLst>
          </p:cNvPr>
          <p:cNvSpPr>
            <a:spLocks noGrp="1"/>
          </p:cNvSpPr>
          <p:nvPr>
            <p:ph type="dt" sz="half" idx="10"/>
          </p:nvPr>
        </p:nvSpPr>
        <p:spPr/>
        <p:txBody>
          <a:bodyPr/>
          <a:lstStyle/>
          <a:p>
            <a:fld id="{C4C50567-59AA-4B10-AE92-1D2D4AEA7CDF}" type="datetimeFigureOut">
              <a:rPr lang="id-ID" smtClean="0"/>
              <a:t>17/05/2022</a:t>
            </a:fld>
            <a:endParaRPr lang="id-ID"/>
          </a:p>
        </p:txBody>
      </p:sp>
      <p:sp>
        <p:nvSpPr>
          <p:cNvPr id="5" name="Footer Placeholder 4">
            <a:extLst>
              <a:ext uri="{FF2B5EF4-FFF2-40B4-BE49-F238E27FC236}">
                <a16:creationId xmlns:a16="http://schemas.microsoft.com/office/drawing/2014/main" xmlns="" id="{F090EE6F-B1C8-47C1-824A-26398A4E9F23}"/>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ED4CA07F-77C8-4C16-AAEC-F0E3F25D5281}"/>
              </a:ext>
            </a:extLst>
          </p:cNvPr>
          <p:cNvSpPr>
            <a:spLocks noGrp="1"/>
          </p:cNvSpPr>
          <p:nvPr>
            <p:ph type="sldNum" sz="quarter" idx="12"/>
          </p:nvPr>
        </p:nvSpPr>
        <p:spPr/>
        <p:txBody>
          <a:bodyPr/>
          <a:lstStyle/>
          <a:p>
            <a:fld id="{89C42F5A-760D-4814-9087-91470DE62F27}" type="slidenum">
              <a:rPr lang="id-ID" smtClean="0"/>
              <a:t>‹#›</a:t>
            </a:fld>
            <a:endParaRPr lang="id-ID"/>
          </a:p>
        </p:txBody>
      </p:sp>
    </p:spTree>
    <p:extLst>
      <p:ext uri="{BB962C8B-B14F-4D97-AF65-F5344CB8AC3E}">
        <p14:creationId xmlns:p14="http://schemas.microsoft.com/office/powerpoint/2010/main" val="2473298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9F2ADC-ABF6-4BCA-8CEA-589019AAF2C9}"/>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xmlns="" id="{12EA626C-2DCE-4FDC-A260-2897D2139C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xmlns="" id="{94EE6237-9846-4A42-9B20-3B25EE2FEA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xmlns="" id="{C9136875-0FB6-4534-86AC-5352E4C90C4C}"/>
              </a:ext>
            </a:extLst>
          </p:cNvPr>
          <p:cNvSpPr>
            <a:spLocks noGrp="1"/>
          </p:cNvSpPr>
          <p:nvPr>
            <p:ph type="dt" sz="half" idx="10"/>
          </p:nvPr>
        </p:nvSpPr>
        <p:spPr/>
        <p:txBody>
          <a:bodyPr/>
          <a:lstStyle/>
          <a:p>
            <a:fld id="{C4C50567-59AA-4B10-AE92-1D2D4AEA7CDF}" type="datetimeFigureOut">
              <a:rPr lang="id-ID" smtClean="0"/>
              <a:t>17/05/2022</a:t>
            </a:fld>
            <a:endParaRPr lang="id-ID"/>
          </a:p>
        </p:txBody>
      </p:sp>
      <p:sp>
        <p:nvSpPr>
          <p:cNvPr id="6" name="Footer Placeholder 5">
            <a:extLst>
              <a:ext uri="{FF2B5EF4-FFF2-40B4-BE49-F238E27FC236}">
                <a16:creationId xmlns:a16="http://schemas.microsoft.com/office/drawing/2014/main" xmlns="" id="{5B27A244-DDDB-4265-89EE-5E0A6F9CBC01}"/>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xmlns="" id="{8A171569-4188-4381-A398-6080DF07B189}"/>
              </a:ext>
            </a:extLst>
          </p:cNvPr>
          <p:cNvSpPr>
            <a:spLocks noGrp="1"/>
          </p:cNvSpPr>
          <p:nvPr>
            <p:ph type="sldNum" sz="quarter" idx="12"/>
          </p:nvPr>
        </p:nvSpPr>
        <p:spPr/>
        <p:txBody>
          <a:bodyPr/>
          <a:lstStyle/>
          <a:p>
            <a:fld id="{89C42F5A-760D-4814-9087-91470DE62F27}" type="slidenum">
              <a:rPr lang="id-ID" smtClean="0"/>
              <a:t>‹#›</a:t>
            </a:fld>
            <a:endParaRPr lang="id-ID"/>
          </a:p>
        </p:txBody>
      </p:sp>
    </p:spTree>
    <p:extLst>
      <p:ext uri="{BB962C8B-B14F-4D97-AF65-F5344CB8AC3E}">
        <p14:creationId xmlns:p14="http://schemas.microsoft.com/office/powerpoint/2010/main" val="291546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6D75FE-26F4-4BB8-AD8C-478B93E262B5}"/>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xmlns="" id="{B89E1183-61A7-4B52-84E7-8059BE1B2C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D8541E7-EC1A-41CF-A0AD-542150DE38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xmlns="" id="{F5DE4561-75CB-4829-BC22-951AA1395D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9323AE9-F7E4-411F-B983-C801E1B951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xmlns="" id="{F02F1F26-38CA-49F3-8163-696D176568E7}"/>
              </a:ext>
            </a:extLst>
          </p:cNvPr>
          <p:cNvSpPr>
            <a:spLocks noGrp="1"/>
          </p:cNvSpPr>
          <p:nvPr>
            <p:ph type="dt" sz="half" idx="10"/>
          </p:nvPr>
        </p:nvSpPr>
        <p:spPr/>
        <p:txBody>
          <a:bodyPr/>
          <a:lstStyle/>
          <a:p>
            <a:fld id="{C4C50567-59AA-4B10-AE92-1D2D4AEA7CDF}" type="datetimeFigureOut">
              <a:rPr lang="id-ID" smtClean="0"/>
              <a:t>17/05/2022</a:t>
            </a:fld>
            <a:endParaRPr lang="id-ID"/>
          </a:p>
        </p:txBody>
      </p:sp>
      <p:sp>
        <p:nvSpPr>
          <p:cNvPr id="8" name="Footer Placeholder 7">
            <a:extLst>
              <a:ext uri="{FF2B5EF4-FFF2-40B4-BE49-F238E27FC236}">
                <a16:creationId xmlns:a16="http://schemas.microsoft.com/office/drawing/2014/main" xmlns="" id="{69157E32-0D5F-4013-A94A-C7CD1570200D}"/>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xmlns="" id="{90570CBB-FCF0-4A93-AE11-E00D1F18B426}"/>
              </a:ext>
            </a:extLst>
          </p:cNvPr>
          <p:cNvSpPr>
            <a:spLocks noGrp="1"/>
          </p:cNvSpPr>
          <p:nvPr>
            <p:ph type="sldNum" sz="quarter" idx="12"/>
          </p:nvPr>
        </p:nvSpPr>
        <p:spPr/>
        <p:txBody>
          <a:bodyPr/>
          <a:lstStyle/>
          <a:p>
            <a:fld id="{89C42F5A-760D-4814-9087-91470DE62F27}" type="slidenum">
              <a:rPr lang="id-ID" smtClean="0"/>
              <a:t>‹#›</a:t>
            </a:fld>
            <a:endParaRPr lang="id-ID"/>
          </a:p>
        </p:txBody>
      </p:sp>
    </p:spTree>
    <p:extLst>
      <p:ext uri="{BB962C8B-B14F-4D97-AF65-F5344CB8AC3E}">
        <p14:creationId xmlns:p14="http://schemas.microsoft.com/office/powerpoint/2010/main" val="130722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E10558-0598-4785-8A46-ACEB42C3CEF3}"/>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xmlns="" id="{D2A7F763-D8A0-4ADF-AD9E-12AA2758A3F8}"/>
              </a:ext>
            </a:extLst>
          </p:cNvPr>
          <p:cNvSpPr>
            <a:spLocks noGrp="1"/>
          </p:cNvSpPr>
          <p:nvPr>
            <p:ph type="dt" sz="half" idx="10"/>
          </p:nvPr>
        </p:nvSpPr>
        <p:spPr/>
        <p:txBody>
          <a:bodyPr/>
          <a:lstStyle/>
          <a:p>
            <a:fld id="{C4C50567-59AA-4B10-AE92-1D2D4AEA7CDF}" type="datetimeFigureOut">
              <a:rPr lang="id-ID" smtClean="0"/>
              <a:t>17/05/2022</a:t>
            </a:fld>
            <a:endParaRPr lang="id-ID"/>
          </a:p>
        </p:txBody>
      </p:sp>
      <p:sp>
        <p:nvSpPr>
          <p:cNvPr id="4" name="Footer Placeholder 3">
            <a:extLst>
              <a:ext uri="{FF2B5EF4-FFF2-40B4-BE49-F238E27FC236}">
                <a16:creationId xmlns:a16="http://schemas.microsoft.com/office/drawing/2014/main" xmlns="" id="{4261627F-6A8A-41AB-9237-D5FE1C75D901}"/>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xmlns="" id="{66FF0420-4816-449F-B484-2C4581662877}"/>
              </a:ext>
            </a:extLst>
          </p:cNvPr>
          <p:cNvSpPr>
            <a:spLocks noGrp="1"/>
          </p:cNvSpPr>
          <p:nvPr>
            <p:ph type="sldNum" sz="quarter" idx="12"/>
          </p:nvPr>
        </p:nvSpPr>
        <p:spPr/>
        <p:txBody>
          <a:bodyPr/>
          <a:lstStyle/>
          <a:p>
            <a:fld id="{89C42F5A-760D-4814-9087-91470DE62F27}" type="slidenum">
              <a:rPr lang="id-ID" smtClean="0"/>
              <a:t>‹#›</a:t>
            </a:fld>
            <a:endParaRPr lang="id-ID"/>
          </a:p>
        </p:txBody>
      </p:sp>
    </p:spTree>
    <p:extLst>
      <p:ext uri="{BB962C8B-B14F-4D97-AF65-F5344CB8AC3E}">
        <p14:creationId xmlns:p14="http://schemas.microsoft.com/office/powerpoint/2010/main" val="1161379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95E5AB-2B7A-4FC7-AD03-F5A5A17E035F}"/>
              </a:ext>
            </a:extLst>
          </p:cNvPr>
          <p:cNvSpPr>
            <a:spLocks noGrp="1"/>
          </p:cNvSpPr>
          <p:nvPr>
            <p:ph type="dt" sz="half" idx="10"/>
          </p:nvPr>
        </p:nvSpPr>
        <p:spPr/>
        <p:txBody>
          <a:bodyPr/>
          <a:lstStyle/>
          <a:p>
            <a:fld id="{C4C50567-59AA-4B10-AE92-1D2D4AEA7CDF}" type="datetimeFigureOut">
              <a:rPr lang="id-ID" smtClean="0"/>
              <a:t>17/05/2022</a:t>
            </a:fld>
            <a:endParaRPr lang="id-ID"/>
          </a:p>
        </p:txBody>
      </p:sp>
      <p:sp>
        <p:nvSpPr>
          <p:cNvPr id="3" name="Footer Placeholder 2">
            <a:extLst>
              <a:ext uri="{FF2B5EF4-FFF2-40B4-BE49-F238E27FC236}">
                <a16:creationId xmlns:a16="http://schemas.microsoft.com/office/drawing/2014/main" xmlns="" id="{3581B0A8-2102-4C46-9D29-C45D0F116F2D}"/>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xmlns="" id="{B0E10845-35EA-42B4-B40F-C9F8447F84E1}"/>
              </a:ext>
            </a:extLst>
          </p:cNvPr>
          <p:cNvSpPr>
            <a:spLocks noGrp="1"/>
          </p:cNvSpPr>
          <p:nvPr>
            <p:ph type="sldNum" sz="quarter" idx="12"/>
          </p:nvPr>
        </p:nvSpPr>
        <p:spPr/>
        <p:txBody>
          <a:bodyPr/>
          <a:lstStyle/>
          <a:p>
            <a:fld id="{89C42F5A-760D-4814-9087-91470DE62F27}" type="slidenum">
              <a:rPr lang="id-ID" smtClean="0"/>
              <a:t>‹#›</a:t>
            </a:fld>
            <a:endParaRPr lang="id-ID"/>
          </a:p>
        </p:txBody>
      </p:sp>
    </p:spTree>
    <p:extLst>
      <p:ext uri="{BB962C8B-B14F-4D97-AF65-F5344CB8AC3E}">
        <p14:creationId xmlns:p14="http://schemas.microsoft.com/office/powerpoint/2010/main" val="950769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3BF84D-0296-43EB-B648-D8F6D2B18C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xmlns="" id="{09FE966A-EB36-43E5-A5D1-60321E9D14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xmlns="" id="{FA54507B-AC5F-42F5-B0BA-B7934D9549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A2CEB21-03B9-4564-8800-FB9BD6C6E502}"/>
              </a:ext>
            </a:extLst>
          </p:cNvPr>
          <p:cNvSpPr>
            <a:spLocks noGrp="1"/>
          </p:cNvSpPr>
          <p:nvPr>
            <p:ph type="dt" sz="half" idx="10"/>
          </p:nvPr>
        </p:nvSpPr>
        <p:spPr/>
        <p:txBody>
          <a:bodyPr/>
          <a:lstStyle/>
          <a:p>
            <a:fld id="{C4C50567-59AA-4B10-AE92-1D2D4AEA7CDF}" type="datetimeFigureOut">
              <a:rPr lang="id-ID" smtClean="0"/>
              <a:t>17/05/2022</a:t>
            </a:fld>
            <a:endParaRPr lang="id-ID"/>
          </a:p>
        </p:txBody>
      </p:sp>
      <p:sp>
        <p:nvSpPr>
          <p:cNvPr id="6" name="Footer Placeholder 5">
            <a:extLst>
              <a:ext uri="{FF2B5EF4-FFF2-40B4-BE49-F238E27FC236}">
                <a16:creationId xmlns:a16="http://schemas.microsoft.com/office/drawing/2014/main" xmlns="" id="{816D9D71-9DF1-4584-9F33-9583107C1A90}"/>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xmlns="" id="{AB3C8295-E8D0-47F5-9E9F-A126C482D105}"/>
              </a:ext>
            </a:extLst>
          </p:cNvPr>
          <p:cNvSpPr>
            <a:spLocks noGrp="1"/>
          </p:cNvSpPr>
          <p:nvPr>
            <p:ph type="sldNum" sz="quarter" idx="12"/>
          </p:nvPr>
        </p:nvSpPr>
        <p:spPr/>
        <p:txBody>
          <a:bodyPr/>
          <a:lstStyle/>
          <a:p>
            <a:fld id="{89C42F5A-760D-4814-9087-91470DE62F27}" type="slidenum">
              <a:rPr lang="id-ID" smtClean="0"/>
              <a:t>‹#›</a:t>
            </a:fld>
            <a:endParaRPr lang="id-ID"/>
          </a:p>
        </p:txBody>
      </p:sp>
    </p:spTree>
    <p:extLst>
      <p:ext uri="{BB962C8B-B14F-4D97-AF65-F5344CB8AC3E}">
        <p14:creationId xmlns:p14="http://schemas.microsoft.com/office/powerpoint/2010/main" val="4105686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69A940-3243-4768-8EAD-3E45354D2D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xmlns="" id="{3D55CC17-D07F-4FED-8F2E-362FE5314A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xmlns="" id="{987CF786-A43D-4763-9C82-B1FF4B3FDC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6F01901-0A07-494C-9D3C-D62CEE6BABDC}"/>
              </a:ext>
            </a:extLst>
          </p:cNvPr>
          <p:cNvSpPr>
            <a:spLocks noGrp="1"/>
          </p:cNvSpPr>
          <p:nvPr>
            <p:ph type="dt" sz="half" idx="10"/>
          </p:nvPr>
        </p:nvSpPr>
        <p:spPr/>
        <p:txBody>
          <a:bodyPr/>
          <a:lstStyle/>
          <a:p>
            <a:fld id="{C4C50567-59AA-4B10-AE92-1D2D4AEA7CDF}" type="datetimeFigureOut">
              <a:rPr lang="id-ID" smtClean="0"/>
              <a:t>17/05/2022</a:t>
            </a:fld>
            <a:endParaRPr lang="id-ID"/>
          </a:p>
        </p:txBody>
      </p:sp>
      <p:sp>
        <p:nvSpPr>
          <p:cNvPr id="6" name="Footer Placeholder 5">
            <a:extLst>
              <a:ext uri="{FF2B5EF4-FFF2-40B4-BE49-F238E27FC236}">
                <a16:creationId xmlns:a16="http://schemas.microsoft.com/office/drawing/2014/main" xmlns="" id="{C931C98A-F083-4ABE-81AD-03D199EF5643}"/>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xmlns="" id="{6046864B-ECEE-47E8-BBB6-BDE6389676F7}"/>
              </a:ext>
            </a:extLst>
          </p:cNvPr>
          <p:cNvSpPr>
            <a:spLocks noGrp="1"/>
          </p:cNvSpPr>
          <p:nvPr>
            <p:ph type="sldNum" sz="quarter" idx="12"/>
          </p:nvPr>
        </p:nvSpPr>
        <p:spPr/>
        <p:txBody>
          <a:bodyPr/>
          <a:lstStyle/>
          <a:p>
            <a:fld id="{89C42F5A-760D-4814-9087-91470DE62F27}" type="slidenum">
              <a:rPr lang="id-ID" smtClean="0"/>
              <a:t>‹#›</a:t>
            </a:fld>
            <a:endParaRPr lang="id-ID"/>
          </a:p>
        </p:txBody>
      </p:sp>
    </p:spTree>
    <p:extLst>
      <p:ext uri="{BB962C8B-B14F-4D97-AF65-F5344CB8AC3E}">
        <p14:creationId xmlns:p14="http://schemas.microsoft.com/office/powerpoint/2010/main" val="871780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BDBE49D-4A3F-4500-94D4-1B99BD08AA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xmlns="" id="{37A78700-C8CD-482B-A5B4-1CD092D9CC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62E8D6AB-B752-4500-AF14-0E4DC1036E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C50567-59AA-4B10-AE92-1D2D4AEA7CDF}" type="datetimeFigureOut">
              <a:rPr lang="id-ID" smtClean="0"/>
              <a:t>17/05/2022</a:t>
            </a:fld>
            <a:endParaRPr lang="id-ID"/>
          </a:p>
        </p:txBody>
      </p:sp>
      <p:sp>
        <p:nvSpPr>
          <p:cNvPr id="5" name="Footer Placeholder 4">
            <a:extLst>
              <a:ext uri="{FF2B5EF4-FFF2-40B4-BE49-F238E27FC236}">
                <a16:creationId xmlns:a16="http://schemas.microsoft.com/office/drawing/2014/main" xmlns="" id="{8930A66A-0D3E-4CB4-B45E-DF31CF3665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xmlns="" id="{F8BB214F-6163-4941-9A82-8C4D2A6E69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42F5A-760D-4814-9087-91470DE62F27}" type="slidenum">
              <a:rPr lang="id-ID" smtClean="0"/>
              <a:t>‹#›</a:t>
            </a:fld>
            <a:endParaRPr lang="id-ID"/>
          </a:p>
        </p:txBody>
      </p:sp>
    </p:spTree>
    <p:extLst>
      <p:ext uri="{BB962C8B-B14F-4D97-AF65-F5344CB8AC3E}">
        <p14:creationId xmlns:p14="http://schemas.microsoft.com/office/powerpoint/2010/main" val="22481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ruangguru.com/faktor-geografis-terhadap-keragaman-budaya-indonesi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cerdika.com/pengertian-geografi/"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cerdika.com/pengertian-geografi/objek-stud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637479-F2D0-4A52-A512-ACFBC4A9824C}"/>
              </a:ext>
            </a:extLst>
          </p:cNvPr>
          <p:cNvSpPr>
            <a:spLocks noGrp="1"/>
          </p:cNvSpPr>
          <p:nvPr>
            <p:ph type="ctrTitle"/>
          </p:nvPr>
        </p:nvSpPr>
        <p:spPr/>
        <p:txBody>
          <a:bodyPr/>
          <a:lstStyle/>
          <a:p>
            <a:r>
              <a:rPr lang="id-ID" dirty="0"/>
              <a:t>KONSEP ESENSIAL GEOGRAFI</a:t>
            </a:r>
          </a:p>
        </p:txBody>
      </p:sp>
      <p:sp>
        <p:nvSpPr>
          <p:cNvPr id="3" name="Subtitle 2">
            <a:extLst>
              <a:ext uri="{FF2B5EF4-FFF2-40B4-BE49-F238E27FC236}">
                <a16:creationId xmlns:a16="http://schemas.microsoft.com/office/drawing/2014/main" xmlns="" id="{6CADD6E5-1E84-4797-8312-8A2C9A5FCDA9}"/>
              </a:ext>
            </a:extLst>
          </p:cNvPr>
          <p:cNvSpPr>
            <a:spLocks noGrp="1"/>
          </p:cNvSpPr>
          <p:nvPr>
            <p:ph type="subTitle" idx="1"/>
          </p:nvPr>
        </p:nvSpPr>
        <p:spPr/>
        <p:txBody>
          <a:bodyPr/>
          <a:lstStyle/>
          <a:p>
            <a:r>
              <a:rPr lang="id-ID" dirty="0"/>
              <a:t>OLEH : LISTASARI SIMBOLON</a:t>
            </a:r>
          </a:p>
        </p:txBody>
      </p:sp>
    </p:spTree>
    <p:extLst>
      <p:ext uri="{BB962C8B-B14F-4D97-AF65-F5344CB8AC3E}">
        <p14:creationId xmlns:p14="http://schemas.microsoft.com/office/powerpoint/2010/main" val="13960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08575-2891-42F7-98C1-63B938366DE8}"/>
              </a:ext>
            </a:extLst>
          </p:cNvPr>
          <p:cNvSpPr>
            <a:spLocks noGrp="1"/>
          </p:cNvSpPr>
          <p:nvPr>
            <p:ph type="title"/>
          </p:nvPr>
        </p:nvSpPr>
        <p:spPr/>
        <p:txBody>
          <a:bodyPr/>
          <a:lstStyle/>
          <a:p>
            <a:r>
              <a:rPr lang="id-ID" dirty="0"/>
              <a:t>POLA</a:t>
            </a:r>
          </a:p>
        </p:txBody>
      </p:sp>
      <p:sp>
        <p:nvSpPr>
          <p:cNvPr id="3" name="Content Placeholder 2">
            <a:extLst>
              <a:ext uri="{FF2B5EF4-FFF2-40B4-BE49-F238E27FC236}">
                <a16:creationId xmlns:a16="http://schemas.microsoft.com/office/drawing/2014/main" xmlns="" id="{BECE4C27-A087-456D-B151-7DEA9FF9B6E7}"/>
              </a:ext>
            </a:extLst>
          </p:cNvPr>
          <p:cNvSpPr>
            <a:spLocks noGrp="1"/>
          </p:cNvSpPr>
          <p:nvPr>
            <p:ph idx="1"/>
          </p:nvPr>
        </p:nvSpPr>
        <p:spPr/>
        <p:txBody>
          <a:bodyPr>
            <a:normAutofit lnSpcReduction="10000"/>
          </a:bodyPr>
          <a:lstStyle/>
          <a:p>
            <a:r>
              <a:rPr lang="id-ID" sz="5400" dirty="0"/>
              <a:t>Konsep ini mengacu pada susunan atau penyebaran fenomena pada ruang muka bumi. Contoh, pola pemukiman penduduk di wilayah pesisir memanjang mengikuti garis pantai.</a:t>
            </a:r>
          </a:p>
        </p:txBody>
      </p:sp>
    </p:spTree>
    <p:extLst>
      <p:ext uri="{BB962C8B-B14F-4D97-AF65-F5344CB8AC3E}">
        <p14:creationId xmlns:p14="http://schemas.microsoft.com/office/powerpoint/2010/main" val="902147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D1450C-E00D-4ABD-BE24-667F383CA4E5}"/>
              </a:ext>
            </a:extLst>
          </p:cNvPr>
          <p:cNvSpPr>
            <a:spLocks noGrp="1"/>
          </p:cNvSpPr>
          <p:nvPr>
            <p:ph type="title"/>
          </p:nvPr>
        </p:nvSpPr>
        <p:spPr/>
        <p:txBody>
          <a:bodyPr/>
          <a:lstStyle/>
          <a:p>
            <a:endParaRPr lang="id-ID"/>
          </a:p>
        </p:txBody>
      </p:sp>
      <p:pic>
        <p:nvPicPr>
          <p:cNvPr id="4" name="Content Placeholder 3">
            <a:extLst>
              <a:ext uri="{FF2B5EF4-FFF2-40B4-BE49-F238E27FC236}">
                <a16:creationId xmlns:a16="http://schemas.microsoft.com/office/drawing/2014/main" xmlns="" id="{CDE634A2-3F51-425C-81BB-205B30E31282}"/>
              </a:ext>
            </a:extLst>
          </p:cNvPr>
          <p:cNvPicPr>
            <a:picLocks noGrp="1" noChangeAspect="1"/>
          </p:cNvPicPr>
          <p:nvPr>
            <p:ph idx="1"/>
          </p:nvPr>
        </p:nvPicPr>
        <p:blipFill>
          <a:blip r:embed="rId2"/>
          <a:stretch>
            <a:fillRect/>
          </a:stretch>
        </p:blipFill>
        <p:spPr>
          <a:xfrm>
            <a:off x="728870" y="1690688"/>
            <a:ext cx="10624929" cy="4802187"/>
          </a:xfrm>
          <a:prstGeom prst="rect">
            <a:avLst/>
          </a:prstGeom>
        </p:spPr>
      </p:pic>
    </p:spTree>
    <p:extLst>
      <p:ext uri="{BB962C8B-B14F-4D97-AF65-F5344CB8AC3E}">
        <p14:creationId xmlns:p14="http://schemas.microsoft.com/office/powerpoint/2010/main" val="357890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030BD6-ECB5-4FE7-BFF5-6BA5E5183E43}"/>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363D5E5A-4DAF-442A-9E7A-FFCA4803078D}"/>
              </a:ext>
            </a:extLst>
          </p:cNvPr>
          <p:cNvSpPr>
            <a:spLocks noGrp="1"/>
          </p:cNvSpPr>
          <p:nvPr>
            <p:ph idx="1"/>
          </p:nvPr>
        </p:nvSpPr>
        <p:spPr/>
        <p:txBody>
          <a:bodyPr/>
          <a:lstStyle/>
          <a:p>
            <a:pPr marL="0" indent="0">
              <a:buNone/>
            </a:pPr>
            <a:r>
              <a:rPr lang="id-ID" sz="4000" b="1" dirty="0"/>
              <a:t>4. Morfologi (Relief)</a:t>
            </a:r>
            <a:endParaRPr lang="id-ID" sz="4000" dirty="0"/>
          </a:p>
          <a:p>
            <a:pPr marL="0" indent="0">
              <a:buNone/>
            </a:pPr>
            <a:r>
              <a:rPr lang="id-ID" sz="4000" dirty="0"/>
              <a:t>Morfologi adalah perwujudan dari bentuk permukaan bumi yang diakibatkan oleh pengangkatan dan penurunan wilayah.</a:t>
            </a:r>
          </a:p>
          <a:p>
            <a:pPr marL="0" indent="0">
              <a:buNone/>
            </a:pPr>
            <a:r>
              <a:rPr lang="id-ID" sz="4000" dirty="0"/>
              <a:t>Konsep morfolgi juga bisa diartikan hubungan antara bentuk bumi dengan aktivitas manusia.</a:t>
            </a:r>
          </a:p>
          <a:p>
            <a:endParaRPr lang="id-ID" dirty="0"/>
          </a:p>
        </p:txBody>
      </p:sp>
    </p:spTree>
    <p:extLst>
      <p:ext uri="{BB962C8B-B14F-4D97-AF65-F5344CB8AC3E}">
        <p14:creationId xmlns:p14="http://schemas.microsoft.com/office/powerpoint/2010/main" val="3262319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8853AC-15F3-4F88-954C-65DCB4F0635E}"/>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CC00B7FB-9FDA-49E1-9195-E966BE0AEEA8}"/>
              </a:ext>
            </a:extLst>
          </p:cNvPr>
          <p:cNvSpPr>
            <a:spLocks noGrp="1"/>
          </p:cNvSpPr>
          <p:nvPr>
            <p:ph idx="1"/>
          </p:nvPr>
        </p:nvSpPr>
        <p:spPr/>
        <p:txBody>
          <a:bodyPr>
            <a:normAutofit/>
          </a:bodyPr>
          <a:lstStyle/>
          <a:p>
            <a:r>
              <a:rPr lang="id-ID" sz="4000" dirty="0"/>
              <a:t>Contoh: Masyarakat di dataran tinggi rata-rata bekerja sebagai petani. Dieng merupakan dataran tinggi yang indah.</a:t>
            </a:r>
          </a:p>
        </p:txBody>
      </p:sp>
    </p:spTree>
    <p:extLst>
      <p:ext uri="{BB962C8B-B14F-4D97-AF65-F5344CB8AC3E}">
        <p14:creationId xmlns:p14="http://schemas.microsoft.com/office/powerpoint/2010/main" val="1489135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231AE3-0F1A-47DF-9D73-8FE49B792F2F}"/>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FEE6C18E-C5B3-40CA-BE77-255754AA46FF}"/>
              </a:ext>
            </a:extLst>
          </p:cNvPr>
          <p:cNvSpPr>
            <a:spLocks noGrp="1"/>
          </p:cNvSpPr>
          <p:nvPr>
            <p:ph idx="1"/>
          </p:nvPr>
        </p:nvSpPr>
        <p:spPr>
          <a:xfrm>
            <a:off x="838200" y="1930399"/>
            <a:ext cx="10515600" cy="4246563"/>
          </a:xfrm>
        </p:spPr>
        <p:txBody>
          <a:bodyPr/>
          <a:lstStyle/>
          <a:p>
            <a:pPr marL="0" indent="0">
              <a:buNone/>
            </a:pPr>
            <a:r>
              <a:rPr lang="id-ID" sz="4400" b="1" dirty="0"/>
              <a:t>5. Aglomerasi</a:t>
            </a:r>
            <a:endParaRPr lang="id-ID" sz="4400" dirty="0"/>
          </a:p>
          <a:p>
            <a:pPr marL="0" indent="0">
              <a:buNone/>
            </a:pPr>
            <a:r>
              <a:rPr lang="id-ID" sz="4400" dirty="0"/>
              <a:t>Aglomerasi atau dikenal dengan pemusatan, merupakan pengelompokkan suatu peristiwa dan fenomena dengan berdasarkan aktivitas manusia.</a:t>
            </a:r>
          </a:p>
          <a:p>
            <a:pPr marL="0" indent="0">
              <a:buNone/>
            </a:pPr>
            <a:r>
              <a:rPr lang="id-ID" sz="4400" dirty="0"/>
              <a:t>Contoh: Pengelompokkan daerah Industri</a:t>
            </a:r>
            <a:r>
              <a:rPr lang="id-ID" dirty="0"/>
              <a:t>.</a:t>
            </a:r>
          </a:p>
          <a:p>
            <a:endParaRPr lang="id-ID" dirty="0"/>
          </a:p>
        </p:txBody>
      </p:sp>
    </p:spTree>
    <p:extLst>
      <p:ext uri="{BB962C8B-B14F-4D97-AF65-F5344CB8AC3E}">
        <p14:creationId xmlns:p14="http://schemas.microsoft.com/office/powerpoint/2010/main" val="1088816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70C60D-0074-49EA-AC2A-75EA9AE0F863}"/>
              </a:ext>
            </a:extLst>
          </p:cNvPr>
          <p:cNvSpPr>
            <a:spLocks noGrp="1"/>
          </p:cNvSpPr>
          <p:nvPr>
            <p:ph type="title"/>
          </p:nvPr>
        </p:nvSpPr>
        <p:spPr/>
        <p:txBody>
          <a:bodyPr/>
          <a:lstStyle/>
          <a:p>
            <a:r>
              <a:rPr lang="id-ID" b="1" dirty="0"/>
              <a:t>7) Konsep nilai kegunaan</a:t>
            </a:r>
            <a:br>
              <a:rPr lang="id-ID" b="1" dirty="0"/>
            </a:br>
            <a:endParaRPr lang="id-ID" dirty="0"/>
          </a:p>
        </p:txBody>
      </p:sp>
      <p:sp>
        <p:nvSpPr>
          <p:cNvPr id="3" name="Content Placeholder 2">
            <a:extLst>
              <a:ext uri="{FF2B5EF4-FFF2-40B4-BE49-F238E27FC236}">
                <a16:creationId xmlns:a16="http://schemas.microsoft.com/office/drawing/2014/main" xmlns="" id="{C1C40E23-3B40-4401-AAC3-57B66BC47E60}"/>
              </a:ext>
            </a:extLst>
          </p:cNvPr>
          <p:cNvSpPr>
            <a:spLocks noGrp="1"/>
          </p:cNvSpPr>
          <p:nvPr>
            <p:ph idx="1"/>
          </p:nvPr>
        </p:nvSpPr>
        <p:spPr/>
        <p:txBody>
          <a:bodyPr>
            <a:normAutofit lnSpcReduction="10000"/>
          </a:bodyPr>
          <a:lstStyle/>
          <a:p>
            <a:pPr marL="0" indent="0">
              <a:buNone/>
            </a:pPr>
            <a:r>
              <a:rPr lang="id-ID" sz="3600" dirty="0"/>
              <a:t>Manfaat suatu wilayah atau daerah mempuyai nilai tersendiri bagi orang yang menggunakannya. Misalnya:</a:t>
            </a:r>
            <a:br>
              <a:rPr lang="id-ID" sz="3600" dirty="0"/>
            </a:br>
            <a:r>
              <a:rPr lang="id-ID" sz="3600" dirty="0"/>
              <a:t>a. Daerah sejuk di pegunungan yang jauh dari kebisingan, seperti di Puncak antara Bogor dengan Cianjur, banyak dijadikan tempat peristirahatan dan rekreasi.</a:t>
            </a:r>
            <a:br>
              <a:rPr lang="id-ID" sz="3600" dirty="0"/>
            </a:br>
            <a:r>
              <a:rPr lang="id-ID" sz="3600" dirty="0"/>
              <a:t>b. Lahan pertanian yang subur sangat bernilai bagi petani dibandingkan bagi nelayan atau karyawan/pegawai kantor.</a:t>
            </a:r>
          </a:p>
        </p:txBody>
      </p:sp>
    </p:spTree>
    <p:extLst>
      <p:ext uri="{BB962C8B-B14F-4D97-AF65-F5344CB8AC3E}">
        <p14:creationId xmlns:p14="http://schemas.microsoft.com/office/powerpoint/2010/main" val="2449558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38D0CB-3D59-4778-9A9C-6A7399BA2ED3}"/>
              </a:ext>
            </a:extLst>
          </p:cNvPr>
          <p:cNvSpPr>
            <a:spLocks noGrp="1"/>
          </p:cNvSpPr>
          <p:nvPr>
            <p:ph type="title"/>
          </p:nvPr>
        </p:nvSpPr>
        <p:spPr/>
        <p:txBody>
          <a:bodyPr/>
          <a:lstStyle/>
          <a:p>
            <a:r>
              <a:rPr lang="id-ID" b="1" dirty="0"/>
              <a:t>     8) Konsep interaksi dan interdependensi</a:t>
            </a:r>
            <a:br>
              <a:rPr lang="id-ID" b="1" dirty="0"/>
            </a:br>
            <a:endParaRPr lang="id-ID" dirty="0"/>
          </a:p>
        </p:txBody>
      </p:sp>
      <p:sp>
        <p:nvSpPr>
          <p:cNvPr id="3" name="Content Placeholder 2">
            <a:extLst>
              <a:ext uri="{FF2B5EF4-FFF2-40B4-BE49-F238E27FC236}">
                <a16:creationId xmlns:a16="http://schemas.microsoft.com/office/drawing/2014/main" xmlns="" id="{CB1D0617-82E0-446E-93B6-F5F51C164689}"/>
              </a:ext>
            </a:extLst>
          </p:cNvPr>
          <p:cNvSpPr>
            <a:spLocks noGrp="1"/>
          </p:cNvSpPr>
          <p:nvPr>
            <p:ph idx="1"/>
          </p:nvPr>
        </p:nvSpPr>
        <p:spPr/>
        <p:txBody>
          <a:bodyPr/>
          <a:lstStyle/>
          <a:p>
            <a:r>
              <a:rPr lang="id-ID" dirty="0"/>
              <a:t>Setiap wilayah tidak dapat memenuhi kebutuhannya sendiri, tetapi memerlukan hubungan dengan wilayah lain, sehingga memunculkan adanya hubungan timbal balik dalam bentuk arus barang dan jasa, komunikasi, persebaran ide, dan lain-lain. Misalnya: gerakan orang, barang, dan gagasan dari suatu tempat ke tempat lain seperti,</a:t>
            </a:r>
            <a:br>
              <a:rPr lang="id-ID" dirty="0"/>
            </a:br>
            <a:r>
              <a:rPr lang="id-ID" dirty="0"/>
              <a:t>a. Pergerakan penduduk, berupa sirkulasi, komutasi (ulang-alik), dan migrasi.</a:t>
            </a:r>
            <a:br>
              <a:rPr lang="id-ID" dirty="0"/>
            </a:br>
            <a:r>
              <a:rPr lang="id-ID" dirty="0"/>
              <a:t>b. Pergerakan barang (sandang) dari kota ke desa; pangan dari desa ke kota.</a:t>
            </a:r>
            <a:br>
              <a:rPr lang="id-ID" dirty="0"/>
            </a:br>
            <a:r>
              <a:rPr lang="id-ID" dirty="0"/>
              <a:t>c. Pergerakan berita (informasi) melalui radio, televisi, surat kabar dan lain-lain, terhadap pembaca atau pemirsa.</a:t>
            </a:r>
          </a:p>
        </p:txBody>
      </p:sp>
    </p:spTree>
    <p:extLst>
      <p:ext uri="{BB962C8B-B14F-4D97-AF65-F5344CB8AC3E}">
        <p14:creationId xmlns:p14="http://schemas.microsoft.com/office/powerpoint/2010/main" val="433037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5AD960-A281-457A-ADB6-483BC12F78B7}"/>
              </a:ext>
            </a:extLst>
          </p:cNvPr>
          <p:cNvSpPr>
            <a:spLocks noGrp="1"/>
          </p:cNvSpPr>
          <p:nvPr>
            <p:ph type="title"/>
          </p:nvPr>
        </p:nvSpPr>
        <p:spPr/>
        <p:txBody>
          <a:bodyPr>
            <a:normAutofit fontScale="90000"/>
          </a:bodyPr>
          <a:lstStyle/>
          <a:p>
            <a:r>
              <a:rPr lang="id-ID" b="1" dirty="0"/>
              <a:t/>
            </a:r>
            <a:br>
              <a:rPr lang="id-ID" b="1" dirty="0"/>
            </a:br>
            <a:r>
              <a:rPr lang="nn-NO" b="1" dirty="0"/>
              <a:t>9) Konsep differensiasi area (struktur keruangan </a:t>
            </a:r>
            <a:r>
              <a:rPr lang="id-ID" b="1" dirty="0"/>
              <a:t>   		</a:t>
            </a:r>
            <a:r>
              <a:rPr lang="nn-NO" b="1" dirty="0"/>
              <a:t>atau distribusi keruangan</a:t>
            </a:r>
            <a:br>
              <a:rPr lang="nn-NO" b="1" dirty="0"/>
            </a:br>
            <a:endParaRPr lang="id-ID" dirty="0"/>
          </a:p>
        </p:txBody>
      </p:sp>
      <p:sp>
        <p:nvSpPr>
          <p:cNvPr id="3" name="Content Placeholder 2">
            <a:extLst>
              <a:ext uri="{FF2B5EF4-FFF2-40B4-BE49-F238E27FC236}">
                <a16:creationId xmlns:a16="http://schemas.microsoft.com/office/drawing/2014/main" xmlns="" id="{1BA16CE9-783A-492A-BB1E-3E2197807955}"/>
              </a:ext>
            </a:extLst>
          </p:cNvPr>
          <p:cNvSpPr>
            <a:spLocks noGrp="1"/>
          </p:cNvSpPr>
          <p:nvPr>
            <p:ph idx="1"/>
          </p:nvPr>
        </p:nvSpPr>
        <p:spPr>
          <a:xfrm>
            <a:off x="838200" y="1825625"/>
            <a:ext cx="10515600" cy="5383558"/>
          </a:xfrm>
        </p:spPr>
        <p:txBody>
          <a:bodyPr/>
          <a:lstStyle/>
          <a:p>
            <a:pPr marL="0" indent="0" fontAlgn="base">
              <a:buNone/>
            </a:pPr>
            <a:r>
              <a:rPr lang="id-ID" sz="3200" dirty="0"/>
              <a:t>Suatu wilayah kaitannya dengan wilayah lain. Wilayah di permukaan bumi memiliki perbedaan nilai yang terdapat di dalamnya. Misalnya:</a:t>
            </a:r>
            <a:br>
              <a:rPr lang="id-ID" sz="3200" dirty="0"/>
            </a:br>
            <a:r>
              <a:rPr lang="id-ID" sz="3200" dirty="0"/>
              <a:t>a. Fenomena yang berbeda dari suatu tempat ke tempat lain, seperti:</a:t>
            </a:r>
          </a:p>
          <a:p>
            <a:pPr marL="0" indent="0" fontAlgn="base">
              <a:buNone/>
            </a:pPr>
            <a:r>
              <a:rPr lang="id-ID" sz="3200" dirty="0"/>
              <a:t>1. jarak dekat, jarak sedang, atau jarak jauh.</a:t>
            </a:r>
          </a:p>
          <a:p>
            <a:pPr marL="0" indent="0" fontAlgn="base">
              <a:buNone/>
            </a:pPr>
            <a:r>
              <a:rPr lang="id-ID" sz="3200" dirty="0"/>
              <a:t>2. pemukiman padat, sedang, atau jarang</a:t>
            </a:r>
          </a:p>
          <a:p>
            <a:pPr marL="0" indent="0" fontAlgn="base">
              <a:buNone/>
            </a:pPr>
            <a:r>
              <a:rPr lang="id-ID" sz="3200" dirty="0"/>
              <a:t>b. Pertanian sayuran dihasilkan di daerah pegunungan; perikanan laut atau tambak di pantai; dan padi di daerah yang relatif datar.</a:t>
            </a:r>
          </a:p>
          <a:p>
            <a:pPr marL="0" indent="0" fontAlgn="base">
              <a:buNone/>
            </a:pPr>
            <a:endParaRPr lang="id-ID" sz="4000" dirty="0"/>
          </a:p>
          <a:p>
            <a:endParaRPr lang="id-ID" dirty="0"/>
          </a:p>
        </p:txBody>
      </p:sp>
    </p:spTree>
    <p:extLst>
      <p:ext uri="{BB962C8B-B14F-4D97-AF65-F5344CB8AC3E}">
        <p14:creationId xmlns:p14="http://schemas.microsoft.com/office/powerpoint/2010/main" val="3703059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E0D54A-7FD7-49B4-8D46-53347DE99E47}"/>
              </a:ext>
            </a:extLst>
          </p:cNvPr>
          <p:cNvSpPr>
            <a:spLocks noGrp="1"/>
          </p:cNvSpPr>
          <p:nvPr>
            <p:ph type="title"/>
          </p:nvPr>
        </p:nvSpPr>
        <p:spPr/>
        <p:txBody>
          <a:bodyPr>
            <a:normAutofit fontScale="90000"/>
          </a:bodyPr>
          <a:lstStyle/>
          <a:p>
            <a:r>
              <a:rPr lang="id-ID" b="1" dirty="0"/>
              <a:t/>
            </a:r>
            <a:br>
              <a:rPr lang="id-ID" b="1" dirty="0"/>
            </a:br>
            <a:r>
              <a:rPr lang="id-ID" b="1" dirty="0"/>
              <a:t>  </a:t>
            </a:r>
            <a:r>
              <a:rPr lang="fi-FI" b="1" dirty="0"/>
              <a:t>10) Konsep keterkaitan keruangan </a:t>
            </a:r>
            <a:r>
              <a:rPr lang="id-ID" b="1" dirty="0"/>
              <a:t/>
            </a:r>
            <a:br>
              <a:rPr lang="id-ID" b="1" dirty="0"/>
            </a:br>
            <a:r>
              <a:rPr lang="id-ID" b="1" dirty="0"/>
              <a:t>                  </a:t>
            </a:r>
            <a:r>
              <a:rPr lang="fi-FI" b="1" dirty="0"/>
              <a:t>(proses</a:t>
            </a:r>
            <a:r>
              <a:rPr lang="id-ID" b="1" dirty="0"/>
              <a:t> </a:t>
            </a:r>
            <a:r>
              <a:rPr lang="fi-FI" b="1" dirty="0"/>
              <a:t>keruangan)</a:t>
            </a:r>
            <a:br>
              <a:rPr lang="fi-FI" b="1" dirty="0"/>
            </a:br>
            <a:endParaRPr lang="id-ID" dirty="0"/>
          </a:p>
        </p:txBody>
      </p:sp>
      <p:sp>
        <p:nvSpPr>
          <p:cNvPr id="3" name="Content Placeholder 2">
            <a:extLst>
              <a:ext uri="{FF2B5EF4-FFF2-40B4-BE49-F238E27FC236}">
                <a16:creationId xmlns:a16="http://schemas.microsoft.com/office/drawing/2014/main" xmlns="" id="{00CC946B-C88D-4F5C-B282-379283DEB9B9}"/>
              </a:ext>
            </a:extLst>
          </p:cNvPr>
          <p:cNvSpPr>
            <a:spLocks noGrp="1"/>
          </p:cNvSpPr>
          <p:nvPr>
            <p:ph idx="1"/>
          </p:nvPr>
        </p:nvSpPr>
        <p:spPr/>
        <p:txBody>
          <a:bodyPr/>
          <a:lstStyle/>
          <a:p>
            <a:r>
              <a:rPr lang="id-ID" dirty="0"/>
              <a:t>Suatu wilayah dapat berkembang karena adanya hubungan dengan wilayah lain, atau adanya saling keterkaitan antarwilayah dalam memenuhi kebutuhan dan sosial penduduknya. Misalnya, jika dikaji melalui peta, maka terdapat konservasi spasial (keterkaitan wilayah) antara wilayah A, B, C, dan D.</a:t>
            </a:r>
            <a:br>
              <a:rPr lang="id-ID" dirty="0"/>
            </a:br>
            <a:r>
              <a:rPr lang="id-ID" dirty="0"/>
              <a:t>Sepuluh konsep tersebut, sengaja dibuat untuk penyatu bahasaan pemikiran geografi, semuanya merupakan awal dari memahami geografi. Dengan demikian, pendidikan geografi mulai dari pendidikan dasar sampai pendidikan tinggi harus mencakup sepuluh konsep tersebut, hanya materi yang diberikan sesuai dengan jenjang pendidikannya.</a:t>
            </a:r>
          </a:p>
        </p:txBody>
      </p:sp>
    </p:spTree>
    <p:extLst>
      <p:ext uri="{BB962C8B-B14F-4D97-AF65-F5344CB8AC3E}">
        <p14:creationId xmlns:p14="http://schemas.microsoft.com/office/powerpoint/2010/main" val="582460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2AFE5C-76B5-43EC-9349-5A6ADEA5A983}"/>
              </a:ext>
            </a:extLst>
          </p:cNvPr>
          <p:cNvSpPr>
            <a:spLocks noGrp="1"/>
          </p:cNvSpPr>
          <p:nvPr>
            <p:ph type="title"/>
          </p:nvPr>
        </p:nvSpPr>
        <p:spPr/>
        <p:txBody>
          <a:bodyPr/>
          <a:lstStyle/>
          <a:p>
            <a:r>
              <a:rPr lang="id-ID" dirty="0"/>
              <a:t>              PRINSIP PRINSIP GEOGRAFI</a:t>
            </a:r>
          </a:p>
        </p:txBody>
      </p:sp>
      <p:sp>
        <p:nvSpPr>
          <p:cNvPr id="3" name="Content Placeholder 2">
            <a:extLst>
              <a:ext uri="{FF2B5EF4-FFF2-40B4-BE49-F238E27FC236}">
                <a16:creationId xmlns:a16="http://schemas.microsoft.com/office/drawing/2014/main" xmlns="" id="{54A3C9C5-2031-4C34-B443-53F93F5A2097}"/>
              </a:ext>
            </a:extLst>
          </p:cNvPr>
          <p:cNvSpPr>
            <a:spLocks noGrp="1"/>
          </p:cNvSpPr>
          <p:nvPr>
            <p:ph idx="1"/>
          </p:nvPr>
        </p:nvSpPr>
        <p:spPr/>
        <p:txBody>
          <a:bodyPr/>
          <a:lstStyle/>
          <a:p>
            <a:endParaRPr lang="id-ID"/>
          </a:p>
        </p:txBody>
      </p:sp>
    </p:spTree>
    <p:extLst>
      <p:ext uri="{BB962C8B-B14F-4D97-AF65-F5344CB8AC3E}">
        <p14:creationId xmlns:p14="http://schemas.microsoft.com/office/powerpoint/2010/main" val="3620401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D608A49A-F455-4155-AE31-A9EBFEC82BA5}"/>
              </a:ext>
            </a:extLst>
          </p:cNvPr>
          <p:cNvPicPr>
            <a:picLocks noGrp="1" noChangeAspect="1"/>
          </p:cNvPicPr>
          <p:nvPr>
            <p:ph idx="1"/>
          </p:nvPr>
        </p:nvPicPr>
        <p:blipFill>
          <a:blip r:embed="rId2"/>
          <a:stretch>
            <a:fillRect/>
          </a:stretch>
        </p:blipFill>
        <p:spPr>
          <a:xfrm>
            <a:off x="0" y="0"/>
            <a:ext cx="12192000" cy="7050157"/>
          </a:xfrm>
          <a:prstGeom prst="rect">
            <a:avLst/>
          </a:prstGeom>
        </p:spPr>
      </p:pic>
    </p:spTree>
    <p:extLst>
      <p:ext uri="{BB962C8B-B14F-4D97-AF65-F5344CB8AC3E}">
        <p14:creationId xmlns:p14="http://schemas.microsoft.com/office/powerpoint/2010/main" val="1079511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DE91F3-2022-453F-92CC-A15D19BCA11A}"/>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C89F103C-1C32-4543-9705-104CABD8E6A6}"/>
              </a:ext>
            </a:extLst>
          </p:cNvPr>
          <p:cNvSpPr>
            <a:spLocks noGrp="1"/>
          </p:cNvSpPr>
          <p:nvPr>
            <p:ph idx="1"/>
          </p:nvPr>
        </p:nvSpPr>
        <p:spPr/>
        <p:txBody>
          <a:bodyPr>
            <a:normAutofit fontScale="85000" lnSpcReduction="20000"/>
          </a:bodyPr>
          <a:lstStyle/>
          <a:p>
            <a:pPr marL="0" indent="0">
              <a:buNone/>
            </a:pPr>
            <a:r>
              <a:rPr lang="id-ID" b="1" dirty="0"/>
              <a:t>1. Prinsip Distribusi</a:t>
            </a:r>
            <a:endParaRPr lang="id-ID" dirty="0"/>
          </a:p>
          <a:p>
            <a:pPr marL="0" indent="0">
              <a:buNone/>
            </a:pPr>
            <a:r>
              <a:rPr lang="id-ID" sz="4200" dirty="0"/>
              <a:t>Terjadi akibat persebaran gejala-gejala geosfer yang ada di permukaan bumi menyangkut kondisi fisik dan sosial, maka distribusi tiap satu tempat dan tempat lainnya berbeda. Jika kita memerhatikan persebaran </a:t>
            </a:r>
            <a:r>
              <a:rPr lang="id-ID" sz="4200" b="1" dirty="0">
                <a:hlinkClick r:id="rId2"/>
              </a:rPr>
              <a:t>gejala-gejala geografi</a:t>
            </a:r>
            <a:r>
              <a:rPr lang="id-ID" sz="4200" dirty="0"/>
              <a:t> di permukaan bumi maka bisa dijabarkan masalah-masalah apa yang terjadi. Bahkan, juga bisa memprediksi keadaan di masa yang akan datang. Prinsip distribusi menjadi kunci pertama dalam studi geografi. Hingga selanjutnya dapat ditetapkan prinsip-prinsip yang lain.</a:t>
            </a:r>
          </a:p>
        </p:txBody>
      </p:sp>
    </p:spTree>
    <p:extLst>
      <p:ext uri="{BB962C8B-B14F-4D97-AF65-F5344CB8AC3E}">
        <p14:creationId xmlns:p14="http://schemas.microsoft.com/office/powerpoint/2010/main" val="3192189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355C45-60DB-4F4C-BEF6-217D5051E8A1}"/>
              </a:ext>
            </a:extLst>
          </p:cNvPr>
          <p:cNvSpPr>
            <a:spLocks noGrp="1"/>
          </p:cNvSpPr>
          <p:nvPr>
            <p:ph type="title"/>
          </p:nvPr>
        </p:nvSpPr>
        <p:spPr/>
        <p:txBody>
          <a:bodyPr/>
          <a:lstStyle/>
          <a:p>
            <a:endParaRPr lang="id-ID"/>
          </a:p>
        </p:txBody>
      </p:sp>
      <p:pic>
        <p:nvPicPr>
          <p:cNvPr id="4" name="Content Placeholder 3">
            <a:extLst>
              <a:ext uri="{FF2B5EF4-FFF2-40B4-BE49-F238E27FC236}">
                <a16:creationId xmlns:a16="http://schemas.microsoft.com/office/drawing/2014/main" xmlns="" id="{5A7A06FA-5C3D-4AF9-AAC2-3116A41BE39D}"/>
              </a:ext>
            </a:extLst>
          </p:cNvPr>
          <p:cNvPicPr>
            <a:picLocks noGrp="1" noChangeAspect="1"/>
          </p:cNvPicPr>
          <p:nvPr>
            <p:ph idx="1"/>
          </p:nvPr>
        </p:nvPicPr>
        <p:blipFill>
          <a:blip r:embed="rId2"/>
          <a:stretch>
            <a:fillRect/>
          </a:stretch>
        </p:blipFill>
        <p:spPr>
          <a:xfrm>
            <a:off x="1099930" y="1690687"/>
            <a:ext cx="10349948" cy="4908895"/>
          </a:xfrm>
          <a:prstGeom prst="rect">
            <a:avLst/>
          </a:prstGeom>
        </p:spPr>
      </p:pic>
    </p:spTree>
    <p:extLst>
      <p:ext uri="{BB962C8B-B14F-4D97-AF65-F5344CB8AC3E}">
        <p14:creationId xmlns:p14="http://schemas.microsoft.com/office/powerpoint/2010/main" val="4053788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C803DA-CBD9-4874-99C7-E2DC1731907B}"/>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694A52E4-2C65-4FE4-9398-39EA11E105D0}"/>
              </a:ext>
            </a:extLst>
          </p:cNvPr>
          <p:cNvSpPr>
            <a:spLocks noGrp="1"/>
          </p:cNvSpPr>
          <p:nvPr>
            <p:ph idx="1"/>
          </p:nvPr>
        </p:nvSpPr>
        <p:spPr/>
        <p:txBody>
          <a:bodyPr>
            <a:normAutofit/>
          </a:bodyPr>
          <a:lstStyle/>
          <a:p>
            <a:pPr marL="0" indent="0">
              <a:buNone/>
            </a:pPr>
            <a:r>
              <a:rPr lang="id-ID" sz="4000" dirty="0"/>
              <a:t>Sebagai contoh, persebaran kandungan minyak bumi dan gas di wilayah Indonesia tidaklah merata, lebih banyak terkonsentrasi di wilayah Indonesia bagian barat, sedangkan di wilayah Indonesia bagian timur lebih banyak mengandung bahan mineral.</a:t>
            </a:r>
          </a:p>
        </p:txBody>
      </p:sp>
    </p:spTree>
    <p:extLst>
      <p:ext uri="{BB962C8B-B14F-4D97-AF65-F5344CB8AC3E}">
        <p14:creationId xmlns:p14="http://schemas.microsoft.com/office/powerpoint/2010/main" val="1078590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5970AC-8A94-47FE-8C87-4C2A4840DFAE}"/>
              </a:ext>
            </a:extLst>
          </p:cNvPr>
          <p:cNvSpPr>
            <a:spLocks noGrp="1"/>
          </p:cNvSpPr>
          <p:nvPr>
            <p:ph type="title"/>
          </p:nvPr>
        </p:nvSpPr>
        <p:spPr/>
        <p:txBody>
          <a:bodyPr>
            <a:normAutofit fontScale="90000"/>
          </a:bodyPr>
          <a:lstStyle/>
          <a:p>
            <a:r>
              <a:rPr lang="id-ID" b="1" dirty="0"/>
              <a:t>                    </a:t>
            </a:r>
            <a:br>
              <a:rPr lang="id-ID" b="1" dirty="0"/>
            </a:br>
            <a:r>
              <a:rPr lang="id-ID" b="1" dirty="0"/>
              <a:t>                            2. Prinsip interelasi</a:t>
            </a:r>
            <a:r>
              <a:rPr lang="id-ID" dirty="0"/>
              <a:t/>
            </a:r>
            <a:br>
              <a:rPr lang="id-ID" dirty="0"/>
            </a:br>
            <a:endParaRPr lang="id-ID" dirty="0"/>
          </a:p>
        </p:txBody>
      </p:sp>
      <p:sp>
        <p:nvSpPr>
          <p:cNvPr id="3" name="Content Placeholder 2">
            <a:extLst>
              <a:ext uri="{FF2B5EF4-FFF2-40B4-BE49-F238E27FC236}">
                <a16:creationId xmlns:a16="http://schemas.microsoft.com/office/drawing/2014/main" xmlns="" id="{123D43FD-1566-4152-A260-7E6FE2B478C4}"/>
              </a:ext>
            </a:extLst>
          </p:cNvPr>
          <p:cNvSpPr>
            <a:spLocks noGrp="1"/>
          </p:cNvSpPr>
          <p:nvPr>
            <p:ph idx="1"/>
          </p:nvPr>
        </p:nvSpPr>
        <p:spPr/>
        <p:txBody>
          <a:bodyPr>
            <a:normAutofit fontScale="92500"/>
          </a:bodyPr>
          <a:lstStyle/>
          <a:p>
            <a:pPr marL="0" indent="0">
              <a:buNone/>
            </a:pPr>
            <a:r>
              <a:rPr lang="id-ID" sz="3600" dirty="0"/>
              <a:t>Menyatakan bahwa terdapat hubungan antara gejala geografi yang satu dengan gejala geografi yang lain di muka bumi. Tentu saja hal ini dilihat setelah meneliti persebaran gejala geografi dalam satu wilayah tertentu. Prinsip interelasi dapat mengungkapkan hubungan antara gejala fisik dengan gejala fisik, antara gejala fisik dengan gejala sosial, dan antara gejala sosial dengan gejala sosial. Hasil dari interelasi tersebut dapat menggambarkan karakteristik geografi dari suatu wilayah.</a:t>
            </a:r>
          </a:p>
        </p:txBody>
      </p:sp>
    </p:spTree>
    <p:extLst>
      <p:ext uri="{BB962C8B-B14F-4D97-AF65-F5344CB8AC3E}">
        <p14:creationId xmlns:p14="http://schemas.microsoft.com/office/powerpoint/2010/main" val="4060891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28F3F4-907A-47A9-AB23-0EC78F35FE19}"/>
              </a:ext>
            </a:extLst>
          </p:cNvPr>
          <p:cNvSpPr>
            <a:spLocks noGrp="1"/>
          </p:cNvSpPr>
          <p:nvPr>
            <p:ph type="title"/>
          </p:nvPr>
        </p:nvSpPr>
        <p:spPr/>
        <p:txBody>
          <a:bodyPr/>
          <a:lstStyle/>
          <a:p>
            <a:endParaRPr lang="id-ID"/>
          </a:p>
        </p:txBody>
      </p:sp>
      <p:pic>
        <p:nvPicPr>
          <p:cNvPr id="4" name="Content Placeholder 3">
            <a:extLst>
              <a:ext uri="{FF2B5EF4-FFF2-40B4-BE49-F238E27FC236}">
                <a16:creationId xmlns:a16="http://schemas.microsoft.com/office/drawing/2014/main" xmlns="" id="{465B8AEA-5DC1-4D92-B5CC-6AF132DC0CC5}"/>
              </a:ext>
            </a:extLst>
          </p:cNvPr>
          <p:cNvPicPr>
            <a:picLocks noGrp="1" noChangeAspect="1"/>
          </p:cNvPicPr>
          <p:nvPr>
            <p:ph idx="1"/>
          </p:nvPr>
        </p:nvPicPr>
        <p:blipFill>
          <a:blip r:embed="rId2"/>
          <a:stretch>
            <a:fillRect/>
          </a:stretch>
        </p:blipFill>
        <p:spPr>
          <a:xfrm>
            <a:off x="954158" y="1690688"/>
            <a:ext cx="10399642" cy="5054669"/>
          </a:xfrm>
          <a:prstGeom prst="rect">
            <a:avLst/>
          </a:prstGeom>
        </p:spPr>
      </p:pic>
    </p:spTree>
    <p:extLst>
      <p:ext uri="{BB962C8B-B14F-4D97-AF65-F5344CB8AC3E}">
        <p14:creationId xmlns:p14="http://schemas.microsoft.com/office/powerpoint/2010/main" val="1859904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338655-A726-4EE7-BC0A-17654B2954A9}"/>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271E9830-253A-47FA-A4A2-E2CC75C873FF}"/>
              </a:ext>
            </a:extLst>
          </p:cNvPr>
          <p:cNvSpPr>
            <a:spLocks noGrp="1"/>
          </p:cNvSpPr>
          <p:nvPr>
            <p:ph idx="1"/>
          </p:nvPr>
        </p:nvSpPr>
        <p:spPr/>
        <p:txBody>
          <a:bodyPr>
            <a:normAutofit/>
          </a:bodyPr>
          <a:lstStyle/>
          <a:p>
            <a:pPr marL="0" indent="0">
              <a:buNone/>
            </a:pPr>
            <a:r>
              <a:rPr lang="id-ID" sz="4400" dirty="0"/>
              <a:t>Sebagai contoh, usaha pembukaan lahan di hutan untuk keperluan area pertambangan akan menyebabkan terjadinya penebangan hutan dan berubahnya ekosistem satwa dan tumbuhan di area hutan tersebut.</a:t>
            </a:r>
          </a:p>
        </p:txBody>
      </p:sp>
    </p:spTree>
    <p:extLst>
      <p:ext uri="{BB962C8B-B14F-4D97-AF65-F5344CB8AC3E}">
        <p14:creationId xmlns:p14="http://schemas.microsoft.com/office/powerpoint/2010/main" val="919136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8EA033-5110-42B4-AAF9-0E68B7A0F921}"/>
              </a:ext>
            </a:extLst>
          </p:cNvPr>
          <p:cNvSpPr>
            <a:spLocks noGrp="1"/>
          </p:cNvSpPr>
          <p:nvPr>
            <p:ph type="title"/>
          </p:nvPr>
        </p:nvSpPr>
        <p:spPr/>
        <p:txBody>
          <a:bodyPr>
            <a:normAutofit fontScale="90000"/>
          </a:bodyPr>
          <a:lstStyle/>
          <a:p>
            <a:r>
              <a:rPr lang="id-ID" b="1" dirty="0"/>
              <a:t/>
            </a:r>
            <a:br>
              <a:rPr lang="id-ID" b="1" dirty="0"/>
            </a:br>
            <a:r>
              <a:rPr lang="id-ID" b="1" dirty="0"/>
              <a:t>                                 3. Prinsip Deskripsi</a:t>
            </a:r>
            <a:r>
              <a:rPr lang="id-ID" dirty="0"/>
              <a:t/>
            </a:r>
            <a:br>
              <a:rPr lang="id-ID" dirty="0"/>
            </a:br>
            <a:endParaRPr lang="id-ID" dirty="0"/>
          </a:p>
        </p:txBody>
      </p:sp>
      <p:sp>
        <p:nvSpPr>
          <p:cNvPr id="3" name="Content Placeholder 2">
            <a:extLst>
              <a:ext uri="{FF2B5EF4-FFF2-40B4-BE49-F238E27FC236}">
                <a16:creationId xmlns:a16="http://schemas.microsoft.com/office/drawing/2014/main" xmlns="" id="{2421C033-B1C9-4D7A-8BEF-3D363FB5824D}"/>
              </a:ext>
            </a:extLst>
          </p:cNvPr>
          <p:cNvSpPr>
            <a:spLocks noGrp="1"/>
          </p:cNvSpPr>
          <p:nvPr>
            <p:ph idx="1"/>
          </p:nvPr>
        </p:nvSpPr>
        <p:spPr/>
        <p:txBody>
          <a:bodyPr>
            <a:normAutofit lnSpcReduction="10000"/>
          </a:bodyPr>
          <a:lstStyle/>
          <a:p>
            <a:pPr marL="0" indent="0">
              <a:buNone/>
            </a:pPr>
            <a:r>
              <a:rPr lang="id-ID" sz="3600" dirty="0"/>
              <a:t>Intinya memberikan penjelasan yang lebih mendalam tentang karakteristik yang spesifik pada gejala geografi (dimensi titik, garis, bidang, dan ruang). Prinsip deskripsi tidak hanya dilakukan dengan penjelasan (uraian) dan peta, melainkan juga menggunakan diagram, grafik, maupun tabel. Nantinya akan digunakan untuk menjelaskan karakteristik gejala geografi yang dipelajari, hubungan antargejala, dan distribusi keruangannya.</a:t>
            </a:r>
          </a:p>
        </p:txBody>
      </p:sp>
    </p:spTree>
    <p:extLst>
      <p:ext uri="{BB962C8B-B14F-4D97-AF65-F5344CB8AC3E}">
        <p14:creationId xmlns:p14="http://schemas.microsoft.com/office/powerpoint/2010/main" val="4116255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430605-47F7-445C-8029-EF30ABCDD0DB}"/>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2E90278A-281D-4043-9E57-13F1E3DE70F3}"/>
              </a:ext>
            </a:extLst>
          </p:cNvPr>
          <p:cNvSpPr>
            <a:spLocks noGrp="1"/>
          </p:cNvSpPr>
          <p:nvPr>
            <p:ph idx="1"/>
          </p:nvPr>
        </p:nvSpPr>
        <p:spPr/>
        <p:txBody>
          <a:bodyPr/>
          <a:lstStyle/>
          <a:p>
            <a:pPr marL="0" indent="0">
              <a:buNone/>
            </a:pPr>
            <a:r>
              <a:rPr lang="id-ID" sz="4400" dirty="0"/>
              <a:t>Cara melakukannya dimulai dari pengumpulan data, klasifikasi data, pemetaan, deskripsi tiap satuan pemetaan. Jadi, deskripsi baru dapat dibuat setelah dilakukan pemetaan tentang kajian geografi yang dimaksud</a:t>
            </a:r>
            <a:r>
              <a:rPr lang="id-ID" dirty="0"/>
              <a:t>.</a:t>
            </a:r>
          </a:p>
        </p:txBody>
      </p:sp>
    </p:spTree>
    <p:extLst>
      <p:ext uri="{BB962C8B-B14F-4D97-AF65-F5344CB8AC3E}">
        <p14:creationId xmlns:p14="http://schemas.microsoft.com/office/powerpoint/2010/main" val="2020650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5F4D40-E838-4133-A89D-D74824BA6691}"/>
              </a:ext>
            </a:extLst>
          </p:cNvPr>
          <p:cNvSpPr>
            <a:spLocks noGrp="1"/>
          </p:cNvSpPr>
          <p:nvPr>
            <p:ph type="title"/>
          </p:nvPr>
        </p:nvSpPr>
        <p:spPr/>
        <p:txBody>
          <a:bodyPr>
            <a:normAutofit fontScale="90000"/>
          </a:bodyPr>
          <a:lstStyle/>
          <a:p>
            <a:r>
              <a:rPr lang="id-ID" b="1" dirty="0"/>
              <a:t/>
            </a:r>
            <a:br>
              <a:rPr lang="id-ID" b="1" dirty="0"/>
            </a:br>
            <a:r>
              <a:rPr lang="id-ID" b="1" dirty="0"/>
              <a:t>                                4. Prinsip Korologi</a:t>
            </a:r>
            <a:r>
              <a:rPr lang="id-ID" dirty="0"/>
              <a:t/>
            </a:r>
            <a:br>
              <a:rPr lang="id-ID" dirty="0"/>
            </a:br>
            <a:endParaRPr lang="id-ID" dirty="0"/>
          </a:p>
        </p:txBody>
      </p:sp>
      <p:sp>
        <p:nvSpPr>
          <p:cNvPr id="3" name="Content Placeholder 2">
            <a:extLst>
              <a:ext uri="{FF2B5EF4-FFF2-40B4-BE49-F238E27FC236}">
                <a16:creationId xmlns:a16="http://schemas.microsoft.com/office/drawing/2014/main" xmlns="" id="{128DC439-CB4C-4039-9734-FDD71F5DC56C}"/>
              </a:ext>
            </a:extLst>
          </p:cNvPr>
          <p:cNvSpPr>
            <a:spLocks noGrp="1"/>
          </p:cNvSpPr>
          <p:nvPr>
            <p:ph idx="1"/>
          </p:nvPr>
        </p:nvSpPr>
        <p:spPr/>
        <p:txBody>
          <a:bodyPr>
            <a:normAutofit fontScale="92500"/>
          </a:bodyPr>
          <a:lstStyle/>
          <a:p>
            <a:pPr marL="0" indent="0">
              <a:buNone/>
            </a:pPr>
            <a:r>
              <a:rPr lang="id-ID" sz="3600" dirty="0"/>
              <a:t>Terbiasa melihat permasalahan geografi dari sudut pandang persebaran, interelasi, dan interaksinya dalam suatu wilayah (region) tertentu. Hingga menunjukkan karakteristik kesatuan gejala geografi, kesatuan fungsi, dan kesatuan bentuk. Misal kita melihat definisi bumi, tidak hanya meliputi bagian luar dari kerak bumi tetapi mencakup pula lapisan atmosfer yang mengelilinginya, termasuk air yang ada di bumi, baik air yang ada di permukaan bumi maupun air tanah, serta makhluk hidup yang ada di dalamnya.</a:t>
            </a:r>
          </a:p>
        </p:txBody>
      </p:sp>
    </p:spTree>
    <p:extLst>
      <p:ext uri="{BB962C8B-B14F-4D97-AF65-F5344CB8AC3E}">
        <p14:creationId xmlns:p14="http://schemas.microsoft.com/office/powerpoint/2010/main" val="128521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0CB8B8-E7DB-4C7C-A73A-E8B848F47FB5}"/>
              </a:ext>
            </a:extLst>
          </p:cNvPr>
          <p:cNvSpPr>
            <a:spLocks noGrp="1"/>
          </p:cNvSpPr>
          <p:nvPr>
            <p:ph type="title"/>
          </p:nvPr>
        </p:nvSpPr>
        <p:spPr/>
        <p:txBody>
          <a:bodyPr/>
          <a:lstStyle/>
          <a:p>
            <a:endParaRPr lang="id-ID"/>
          </a:p>
        </p:txBody>
      </p:sp>
      <p:pic>
        <p:nvPicPr>
          <p:cNvPr id="4" name="Content Placeholder 3">
            <a:extLst>
              <a:ext uri="{FF2B5EF4-FFF2-40B4-BE49-F238E27FC236}">
                <a16:creationId xmlns:a16="http://schemas.microsoft.com/office/drawing/2014/main" xmlns="" id="{95923984-2C24-429D-81EA-133320BD9C09}"/>
              </a:ext>
            </a:extLst>
          </p:cNvPr>
          <p:cNvPicPr>
            <a:picLocks noGrp="1" noChangeAspect="1"/>
          </p:cNvPicPr>
          <p:nvPr>
            <p:ph idx="1"/>
          </p:nvPr>
        </p:nvPicPr>
        <p:blipFill>
          <a:blip r:embed="rId2"/>
          <a:stretch>
            <a:fillRect/>
          </a:stretch>
        </p:blipFill>
        <p:spPr>
          <a:xfrm>
            <a:off x="838199" y="1868557"/>
            <a:ext cx="10515599" cy="4770782"/>
          </a:xfrm>
          <a:prstGeom prst="rect">
            <a:avLst/>
          </a:prstGeom>
        </p:spPr>
      </p:pic>
    </p:spTree>
    <p:extLst>
      <p:ext uri="{BB962C8B-B14F-4D97-AF65-F5344CB8AC3E}">
        <p14:creationId xmlns:p14="http://schemas.microsoft.com/office/powerpoint/2010/main" val="213515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3CD41E-0FCB-45DC-861E-B876AB107494}"/>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D6AE621D-9FB6-4651-9B90-5B258839B650}"/>
              </a:ext>
            </a:extLst>
          </p:cNvPr>
          <p:cNvSpPr>
            <a:spLocks noGrp="1"/>
          </p:cNvSpPr>
          <p:nvPr>
            <p:ph idx="1"/>
          </p:nvPr>
        </p:nvSpPr>
        <p:spPr/>
        <p:txBody>
          <a:bodyPr/>
          <a:lstStyle/>
          <a:p>
            <a:pPr marL="0" indent="0">
              <a:buNone/>
            </a:pPr>
            <a:r>
              <a:rPr lang="id-ID" sz="4000" dirty="0"/>
              <a:t>Secara umum konsep esensial</a:t>
            </a:r>
            <a:r>
              <a:rPr lang="id-ID" sz="4000" dirty="0">
                <a:hlinkClick r:id="rId2"/>
              </a:rPr>
              <a:t> geografi</a:t>
            </a:r>
            <a:r>
              <a:rPr lang="id-ID" sz="4000" dirty="0"/>
              <a:t> adalah konsep yang digunakan untuk memahami dan mempelajari fenomena perubahan alam dan aspek sosial.</a:t>
            </a:r>
          </a:p>
          <a:p>
            <a:pPr marL="0" indent="0">
              <a:buNone/>
            </a:pPr>
            <a:r>
              <a:rPr lang="id-ID" sz="4000" dirty="0"/>
              <a:t>Terdapat 10 konsep esensial geografi yang harus kamu ketahui:</a:t>
            </a:r>
          </a:p>
          <a:p>
            <a:pPr marL="0" indent="0">
              <a:buNone/>
            </a:pPr>
            <a:endParaRPr lang="id-ID" dirty="0"/>
          </a:p>
        </p:txBody>
      </p:sp>
    </p:spTree>
    <p:extLst>
      <p:ext uri="{BB962C8B-B14F-4D97-AF65-F5344CB8AC3E}">
        <p14:creationId xmlns:p14="http://schemas.microsoft.com/office/powerpoint/2010/main" val="1764687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7B97BF-DC35-4879-BDAB-25C1C076509B}"/>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B02344A4-7B51-4618-B38B-967AB1221CC5}"/>
              </a:ext>
            </a:extLst>
          </p:cNvPr>
          <p:cNvSpPr>
            <a:spLocks noGrp="1"/>
          </p:cNvSpPr>
          <p:nvPr>
            <p:ph idx="1"/>
          </p:nvPr>
        </p:nvSpPr>
        <p:spPr/>
        <p:txBody>
          <a:bodyPr>
            <a:normAutofit/>
          </a:bodyPr>
          <a:lstStyle/>
          <a:p>
            <a:pPr marL="0" indent="0">
              <a:buNone/>
            </a:pPr>
            <a:r>
              <a:rPr lang="id-ID" sz="4000" dirty="0"/>
              <a:t>secara keseluruhan dapat dikemukakan bahwa dalam mengkaji gejala geografi pada suatu wilayah baik sempit maupun luas harus ditunjukkan mengenai persebaran gejala geografi, interelasi antargejala, deskripsi masing-masing gejala dan hubungan keruangannya.</a:t>
            </a:r>
          </a:p>
        </p:txBody>
      </p:sp>
    </p:spTree>
    <p:extLst>
      <p:ext uri="{BB962C8B-B14F-4D97-AF65-F5344CB8AC3E}">
        <p14:creationId xmlns:p14="http://schemas.microsoft.com/office/powerpoint/2010/main" val="2353834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6BDB7-7668-4BDE-82F3-566B98D006AC}"/>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951D76A1-CA2A-4FB0-B336-6D07F2431CF2}"/>
              </a:ext>
            </a:extLst>
          </p:cNvPr>
          <p:cNvSpPr>
            <a:spLocks noGrp="1"/>
          </p:cNvSpPr>
          <p:nvPr>
            <p:ph idx="1"/>
          </p:nvPr>
        </p:nvSpPr>
        <p:spPr/>
        <p:txBody>
          <a:bodyPr/>
          <a:lstStyle/>
          <a:p>
            <a:endParaRPr lang="id-ID"/>
          </a:p>
        </p:txBody>
      </p:sp>
    </p:spTree>
    <p:extLst>
      <p:ext uri="{BB962C8B-B14F-4D97-AF65-F5344CB8AC3E}">
        <p14:creationId xmlns:p14="http://schemas.microsoft.com/office/powerpoint/2010/main" val="4042942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AE776A-2BFD-45BA-90F3-CE87DE4BFCD1}"/>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CBAA8A53-2445-4608-B1BF-D613AB75D252}"/>
              </a:ext>
            </a:extLst>
          </p:cNvPr>
          <p:cNvSpPr>
            <a:spLocks noGrp="1"/>
          </p:cNvSpPr>
          <p:nvPr>
            <p:ph idx="1"/>
          </p:nvPr>
        </p:nvSpPr>
        <p:spPr/>
        <p:txBody>
          <a:bodyPr/>
          <a:lstStyle/>
          <a:p>
            <a:endParaRPr lang="id-ID"/>
          </a:p>
        </p:txBody>
      </p:sp>
    </p:spTree>
    <p:extLst>
      <p:ext uri="{BB962C8B-B14F-4D97-AF65-F5344CB8AC3E}">
        <p14:creationId xmlns:p14="http://schemas.microsoft.com/office/powerpoint/2010/main" val="2356564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326EE3-4207-413F-88F7-FA9146196344}"/>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5E83A74B-074B-47D0-BB71-15A4ADD87EDD}"/>
              </a:ext>
            </a:extLst>
          </p:cNvPr>
          <p:cNvSpPr>
            <a:spLocks noGrp="1"/>
          </p:cNvSpPr>
          <p:nvPr>
            <p:ph idx="1"/>
          </p:nvPr>
        </p:nvSpPr>
        <p:spPr>
          <a:xfrm>
            <a:off x="838200" y="1883683"/>
            <a:ext cx="10515600" cy="4351338"/>
          </a:xfrm>
        </p:spPr>
        <p:txBody>
          <a:bodyPr>
            <a:normAutofit/>
          </a:bodyPr>
          <a:lstStyle/>
          <a:p>
            <a:r>
              <a:rPr lang="id-ID" b="1" dirty="0"/>
              <a:t>1. Lokasi</a:t>
            </a:r>
            <a:endParaRPr lang="id-ID" dirty="0"/>
          </a:p>
          <a:p>
            <a:r>
              <a:rPr lang="id-ID" dirty="0"/>
              <a:t>Konsep lokasi digunakan untuk mengkaji dimana posisi satau letak satu </a:t>
            </a:r>
            <a:r>
              <a:rPr lang="id-ID" dirty="0">
                <a:hlinkClick r:id="rId2"/>
              </a:rPr>
              <a:t>objek geografi</a:t>
            </a:r>
            <a:r>
              <a:rPr lang="id-ID" dirty="0"/>
              <a:t> yang ada di permukaan bumi.</a:t>
            </a:r>
          </a:p>
          <a:p>
            <a:r>
              <a:rPr lang="id-ID" dirty="0"/>
              <a:t>Konsep lokasi ini dibedakan menjadi dua jenis yaitu:</a:t>
            </a:r>
          </a:p>
          <a:p>
            <a:r>
              <a:rPr lang="id-ID" b="1" dirty="0"/>
              <a:t>Lokasi Absolut</a:t>
            </a:r>
            <a:endParaRPr lang="id-ID" dirty="0"/>
          </a:p>
          <a:p>
            <a:r>
              <a:rPr lang="id-ID" dirty="0"/>
              <a:t>Lokasi absolut adalah lokasi yang menunjukan suatu objek yang ditentukan oleh garis astronomis (garis lintang dan garis bujur).</a:t>
            </a:r>
          </a:p>
          <a:p>
            <a:r>
              <a:rPr lang="id-ID" dirty="0"/>
              <a:t>Contoh: Indonesia terletak pada 6º LU (Lintang Utara) – 11º LS (Lintang Selatan) dan 95º BT (Bujur Timur) – 141º BT (Bujur Timur).</a:t>
            </a:r>
          </a:p>
          <a:p>
            <a:pPr marL="0" indent="0">
              <a:buNone/>
            </a:pPr>
            <a:endParaRPr lang="id-ID" dirty="0"/>
          </a:p>
        </p:txBody>
      </p:sp>
    </p:spTree>
    <p:extLst>
      <p:ext uri="{BB962C8B-B14F-4D97-AF65-F5344CB8AC3E}">
        <p14:creationId xmlns:p14="http://schemas.microsoft.com/office/powerpoint/2010/main" val="2682612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4DB971-519E-4389-8D60-DF924899B078}"/>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B5B0775E-FEAB-40B7-AC37-DAF46BBB942E}"/>
              </a:ext>
            </a:extLst>
          </p:cNvPr>
          <p:cNvSpPr>
            <a:spLocks noGrp="1"/>
          </p:cNvSpPr>
          <p:nvPr>
            <p:ph idx="1"/>
          </p:nvPr>
        </p:nvSpPr>
        <p:spPr/>
        <p:txBody>
          <a:bodyPr/>
          <a:lstStyle/>
          <a:p>
            <a:pPr marL="0" indent="0">
              <a:buNone/>
            </a:pPr>
            <a:r>
              <a:rPr lang="id-ID" sz="4400" b="1" dirty="0"/>
              <a:t>Lokasi Relatif</a:t>
            </a:r>
          </a:p>
          <a:p>
            <a:pPr marL="0" indent="0">
              <a:buNone/>
            </a:pPr>
            <a:r>
              <a:rPr lang="id-ID" sz="4400" dirty="0"/>
              <a:t> lokasi relatif ini ditentukan berdasarkan tempat atau lokasi yang berada disekitar objek tersebut.</a:t>
            </a:r>
          </a:p>
          <a:p>
            <a:pPr marL="0" indent="0">
              <a:buNone/>
            </a:pPr>
            <a:r>
              <a:rPr lang="id-ID" sz="4400" dirty="0"/>
              <a:t>Contoh: Indonesia berada diantara dua benua dan dua samudra.</a:t>
            </a:r>
          </a:p>
          <a:p>
            <a:pPr marL="0" indent="0">
              <a:buNone/>
            </a:pPr>
            <a:endParaRPr lang="id-ID" sz="4400" dirty="0"/>
          </a:p>
          <a:p>
            <a:endParaRPr lang="id-ID" dirty="0"/>
          </a:p>
        </p:txBody>
      </p:sp>
    </p:spTree>
    <p:extLst>
      <p:ext uri="{BB962C8B-B14F-4D97-AF65-F5344CB8AC3E}">
        <p14:creationId xmlns:p14="http://schemas.microsoft.com/office/powerpoint/2010/main" val="1543123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3CBE82-2997-4B6C-A564-B76088A18873}"/>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C3ADC3B7-790F-4657-8207-1F22FE87F01E}"/>
              </a:ext>
            </a:extLst>
          </p:cNvPr>
          <p:cNvSpPr>
            <a:spLocks noGrp="1"/>
          </p:cNvSpPr>
          <p:nvPr>
            <p:ph idx="1"/>
          </p:nvPr>
        </p:nvSpPr>
        <p:spPr/>
        <p:txBody>
          <a:bodyPr/>
          <a:lstStyle/>
          <a:p>
            <a:pPr marL="0" indent="0">
              <a:buNone/>
            </a:pPr>
            <a:r>
              <a:rPr lang="id-ID" sz="4400" dirty="0"/>
              <a:t>lokasi relatif ini ditentukan berdasarkan tempat atau lokasi yang berada disekitar objek tersebut.</a:t>
            </a:r>
          </a:p>
          <a:p>
            <a:pPr marL="0" indent="0">
              <a:buNone/>
            </a:pPr>
            <a:r>
              <a:rPr lang="id-ID" sz="4400" dirty="0"/>
              <a:t>Contoh: Indonesia berada diantara dua benua dan dua samudra.</a:t>
            </a:r>
          </a:p>
          <a:p>
            <a:endParaRPr lang="id-ID" dirty="0"/>
          </a:p>
        </p:txBody>
      </p:sp>
    </p:spTree>
    <p:extLst>
      <p:ext uri="{BB962C8B-B14F-4D97-AF65-F5344CB8AC3E}">
        <p14:creationId xmlns:p14="http://schemas.microsoft.com/office/powerpoint/2010/main" val="1614274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B7ECC-B7B3-4DE9-8211-DBAA9779B098}"/>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29D82A3B-B61C-468D-A1BC-18014EC0FC41}"/>
              </a:ext>
            </a:extLst>
          </p:cNvPr>
          <p:cNvSpPr>
            <a:spLocks noGrp="1"/>
          </p:cNvSpPr>
          <p:nvPr>
            <p:ph idx="1"/>
          </p:nvPr>
        </p:nvSpPr>
        <p:spPr/>
        <p:txBody>
          <a:bodyPr>
            <a:normAutofit fontScale="92500" lnSpcReduction="10000"/>
          </a:bodyPr>
          <a:lstStyle/>
          <a:p>
            <a:pPr marL="0" indent="0">
              <a:buNone/>
            </a:pPr>
            <a:r>
              <a:rPr lang="id-ID" sz="4000" b="1" dirty="0"/>
              <a:t>2. Jarak</a:t>
            </a:r>
            <a:endParaRPr lang="id-ID" sz="4000" dirty="0"/>
          </a:p>
          <a:p>
            <a:pPr marL="0" indent="0">
              <a:buNone/>
            </a:pPr>
            <a:r>
              <a:rPr lang="id-ID" sz="4000" dirty="0"/>
              <a:t>Konsep jarak adalah ruang yang menghubungkan antara dua buah objek atau lebih yang diukur berdasarkan satuan waktu (detik, menit, jam, hari, bulan, tahun) atau satuan panjang (centimeter, meter, kilometer, mil, kaki).</a:t>
            </a:r>
          </a:p>
          <a:p>
            <a:pPr marL="0" indent="0">
              <a:buNone/>
            </a:pPr>
            <a:r>
              <a:rPr lang="id-ID" sz="4000" dirty="0"/>
              <a:t>Konsep jarak ini jugua dibedakan menjadi dua, yaitu:</a:t>
            </a:r>
          </a:p>
          <a:p>
            <a:pPr marL="0" indent="0">
              <a:buNone/>
            </a:pPr>
            <a:r>
              <a:rPr lang="id-ID" sz="4000" b="1" dirty="0"/>
              <a:t>           Mutlak DAN JARAK RELATIF</a:t>
            </a:r>
            <a:endParaRPr lang="id-ID" sz="4000" dirty="0"/>
          </a:p>
          <a:p>
            <a:endParaRPr lang="id-ID" dirty="0"/>
          </a:p>
        </p:txBody>
      </p:sp>
    </p:spTree>
    <p:extLst>
      <p:ext uri="{BB962C8B-B14F-4D97-AF65-F5344CB8AC3E}">
        <p14:creationId xmlns:p14="http://schemas.microsoft.com/office/powerpoint/2010/main" val="3162542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B7E488-E33B-44EB-82E3-0A59286B3CC0}"/>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07688C9E-C014-4E5C-AC34-B8592CFF9554}"/>
              </a:ext>
            </a:extLst>
          </p:cNvPr>
          <p:cNvSpPr>
            <a:spLocks noGrp="1"/>
          </p:cNvSpPr>
          <p:nvPr>
            <p:ph idx="1"/>
          </p:nvPr>
        </p:nvSpPr>
        <p:spPr/>
        <p:txBody>
          <a:bodyPr>
            <a:normAutofit fontScale="55000" lnSpcReduction="20000"/>
          </a:bodyPr>
          <a:lstStyle/>
          <a:p>
            <a:pPr marL="0" indent="0">
              <a:buNone/>
            </a:pPr>
            <a:r>
              <a:rPr lang="id-ID" sz="5100" b="1" dirty="0"/>
              <a:t>Mutlak</a:t>
            </a:r>
            <a:endParaRPr lang="id-ID" sz="5100" dirty="0"/>
          </a:p>
          <a:p>
            <a:pPr marL="0" indent="0">
              <a:buNone/>
            </a:pPr>
            <a:r>
              <a:rPr lang="id-ID" sz="5100" dirty="0"/>
              <a:t>Jarak mutlak adalah jarak antara dau buah objek atau lebih yang diukur berdasarkan satuan panjang yang telah ditetapkan atau yang telah terstandarisasi.</a:t>
            </a:r>
          </a:p>
          <a:p>
            <a:pPr marL="0" indent="0">
              <a:buNone/>
            </a:pPr>
            <a:r>
              <a:rPr lang="id-ID" sz="5100" dirty="0"/>
              <a:t>Contoh: Jarak dari Indonesia ke Madinah adalah 8.460 km.</a:t>
            </a:r>
          </a:p>
          <a:p>
            <a:pPr marL="0" indent="0">
              <a:buNone/>
            </a:pPr>
            <a:r>
              <a:rPr lang="id-ID" sz="5100" b="1" dirty="0"/>
              <a:t>Relatif</a:t>
            </a:r>
          </a:p>
          <a:p>
            <a:pPr marL="0" indent="0">
              <a:buNone/>
            </a:pPr>
            <a:r>
              <a:rPr lang="id-ID" sz="5100" dirty="0"/>
              <a:t>Jarak relatif adalah jarak anatar dua buah onjek yang dihitung berdasarkan satuan waktu. Sehingag bisa terjadi perbeadan anatar asatu individu dengan individu lainnya.</a:t>
            </a:r>
          </a:p>
          <a:p>
            <a:pPr marL="0" indent="0">
              <a:buNone/>
            </a:pPr>
            <a:r>
              <a:rPr lang="id-ID" sz="5100" dirty="0"/>
              <a:t>Contoh: Waktu tempuh dari Jakarta ke Purwokerto menggunakan bus 6 jam 10 menit. Sedangkan ketika menggunakan sepeda motor 5 jam 50 menit.</a:t>
            </a:r>
          </a:p>
          <a:p>
            <a:pPr marL="0" indent="0">
              <a:buNone/>
            </a:pPr>
            <a:endParaRPr lang="id-ID" dirty="0"/>
          </a:p>
        </p:txBody>
      </p:sp>
    </p:spTree>
    <p:extLst>
      <p:ext uri="{BB962C8B-B14F-4D97-AF65-F5344CB8AC3E}">
        <p14:creationId xmlns:p14="http://schemas.microsoft.com/office/powerpoint/2010/main" val="1457687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F51724F-0A97-4571-80DC-F8389652D1F0}"/>
              </a:ext>
            </a:extLst>
          </p:cNvPr>
          <p:cNvSpPr>
            <a:spLocks noGrp="1"/>
          </p:cNvSpPr>
          <p:nvPr>
            <p:ph idx="1"/>
          </p:nvPr>
        </p:nvSpPr>
        <p:spPr>
          <a:xfrm>
            <a:off x="838200" y="740229"/>
            <a:ext cx="10515600" cy="5436734"/>
          </a:xfrm>
        </p:spPr>
        <p:txBody>
          <a:bodyPr>
            <a:normAutofit/>
          </a:bodyPr>
          <a:lstStyle/>
          <a:p>
            <a:pPr marL="0" indent="0">
              <a:buNone/>
            </a:pPr>
            <a:r>
              <a:rPr lang="id-ID" sz="3200" b="1" dirty="0"/>
              <a:t>3. Keterjangakauan</a:t>
            </a:r>
          </a:p>
          <a:p>
            <a:pPr marL="0" indent="0">
              <a:buNone/>
            </a:pPr>
            <a:r>
              <a:rPr lang="id-ID" sz="3200" dirty="0"/>
              <a:t>Keterjangkauan adalah interaksi maksimal anatara tempat yang dapat dicapai baik dengan sarana transportasi ataupun dengan berjalan kaki.</a:t>
            </a:r>
          </a:p>
          <a:p>
            <a:pPr marL="0" indent="0">
              <a:buNone/>
            </a:pPr>
            <a:r>
              <a:rPr lang="id-ID" sz="3200" dirty="0"/>
              <a:t>Contoh: Ketika kita dari Indonesia ingin berlibur ke Switzerland maka menggunakan pesawat terbang untuk mencapai waktu yang lebih cepat. Contoh lain, ketika kita berada di pedalaman hutan maka menggunakan sepeda motor atau berjalan kaki merupakan pilihan paling tepat untuk menjangkau suatu tempat.</a:t>
            </a:r>
          </a:p>
          <a:p>
            <a:pPr marL="0" indent="0">
              <a:buNone/>
            </a:pPr>
            <a:endParaRPr lang="id-ID" dirty="0"/>
          </a:p>
        </p:txBody>
      </p:sp>
    </p:spTree>
    <p:extLst>
      <p:ext uri="{BB962C8B-B14F-4D97-AF65-F5344CB8AC3E}">
        <p14:creationId xmlns:p14="http://schemas.microsoft.com/office/powerpoint/2010/main" val="4104740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909</Words>
  <Application>Microsoft Office PowerPoint</Application>
  <PresentationFormat>Custom</PresentationFormat>
  <Paragraphs>61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KONSEP ESENSIAL GEOGRAFI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POLA</vt:lpstr>
      <vt:lpstr>PowerPoint Presentation</vt:lpstr>
      <vt:lpstr>PowerPoint Presentation</vt:lpstr>
      <vt:lpstr>PowerPoint Presentation</vt:lpstr>
      <vt:lpstr>PowerPoint Presentation</vt:lpstr>
      <vt:lpstr>7) Konsep nilai kegunaan </vt:lpstr>
      <vt:lpstr>     8) Konsep interaksi dan interdependensi </vt:lpstr>
      <vt:lpstr> 9) Konsep differensiasi area (struktur keruangan      atau distribusi keruangan </vt:lpstr>
      <vt:lpstr>   10) Konsep keterkaitan keruangan                    (proses keruangan) </vt:lpstr>
      <vt:lpstr>              PRINSIP PRINSIP GEOGRAFI</vt:lpstr>
      <vt:lpstr>PowerPoint Presentation</vt:lpstr>
      <vt:lpstr>PowerPoint Presentation</vt:lpstr>
      <vt:lpstr>PowerPoint Presentation</vt:lpstr>
      <vt:lpstr>                                                 2. Prinsip interelasi </vt:lpstr>
      <vt:lpstr>PowerPoint Presentation</vt:lpstr>
      <vt:lpstr>PowerPoint Presentation</vt:lpstr>
      <vt:lpstr>                                  3. Prinsip Deskripsi </vt:lpstr>
      <vt:lpstr>PowerPoint Presentation</vt:lpstr>
      <vt:lpstr>                                 4. Prinsip Korologi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ESENSIAL GEOGRAFI</dc:title>
  <dc:creator>ACER</dc:creator>
  <cp:lastModifiedBy>acer</cp:lastModifiedBy>
  <cp:revision>9</cp:revision>
  <dcterms:created xsi:type="dcterms:W3CDTF">2021-07-21T03:34:45Z</dcterms:created>
  <dcterms:modified xsi:type="dcterms:W3CDTF">2022-05-17T05:01:26Z</dcterms:modified>
</cp:coreProperties>
</file>