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71" r:id="rId3"/>
    <p:sldId id="257" r:id="rId4"/>
    <p:sldId id="256" r:id="rId5"/>
    <p:sldId id="277" r:id="rId6"/>
    <p:sldId id="259" r:id="rId7"/>
    <p:sldId id="282" r:id="rId8"/>
    <p:sldId id="260" r:id="rId9"/>
    <p:sldId id="261" r:id="rId10"/>
    <p:sldId id="272" r:id="rId11"/>
    <p:sldId id="262" r:id="rId12"/>
    <p:sldId id="263" r:id="rId13"/>
    <p:sldId id="283" r:id="rId14"/>
    <p:sldId id="284" r:id="rId15"/>
    <p:sldId id="285" r:id="rId16"/>
    <p:sldId id="286" r:id="rId17"/>
    <p:sldId id="287" r:id="rId18"/>
    <p:sldId id="28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68" d="100"/>
          <a:sy n="68" d="100"/>
        </p:scale>
        <p:origin x="1266" y="17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E9EA-0818-4B4C-B57F-E44B3CBB4368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5FCE4-5970-4191-B352-BF65469B0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4867-D205-4B85-A125-176847880EAD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EAE0-E33B-4FDD-8295-6D13585DB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7D0D-D078-4506-A7F6-EFF531E2F09D}" type="datetimeFigureOut">
              <a:rPr lang="id-ID"/>
              <a:pPr>
                <a:defRPr/>
              </a:pPr>
              <a:t>20/07/2021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66BD-516A-48F5-A693-0B34D91191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25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282" y="94320"/>
            <a:ext cx="726318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1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5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5816" y="1412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36C9C2-4649-4DFA-80B0-DC0D112245AF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918" y="91777"/>
            <a:ext cx="871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031" y="84795"/>
            <a:ext cx="504961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4515" y="0"/>
            <a:ext cx="1702085" cy="5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253" y="0"/>
            <a:ext cx="832098" cy="54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657772" y="91777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660232" y="91776"/>
            <a:ext cx="2376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1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r>
              <a:rPr lang="en-US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0041" y="91775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0463" y="88302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F730-2BC3-477D-AC50-253DC269EF01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2A20-933B-4AC4-BB06-255BC9D9E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344" y="-1981200"/>
            <a:ext cx="3171828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0" dirty="0">
                <a:solidFill>
                  <a:srgbClr val="FFFFFF"/>
                </a:solidFill>
                <a:latin typeface="Rockwell" pitchFamily="18" charset="0"/>
                <a:ea typeface="Kozuka Mincho Pr6N B" pitchFamily="18" charset="-128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761004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Konsep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Dasar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Ilmu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Ekonomi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061" y="764704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500" b="1" dirty="0" err="1"/>
              <a:t>Teori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i="1" dirty="0"/>
              <a:t>economic theory</a:t>
            </a:r>
            <a:r>
              <a:rPr lang="en-US" sz="2500" dirty="0"/>
              <a:t>)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kumpulan</a:t>
            </a:r>
            <a:r>
              <a:rPr lang="en-US" sz="2500" dirty="0"/>
              <a:t> </a:t>
            </a:r>
            <a:r>
              <a:rPr lang="en-US" sz="2500" dirty="0" err="1"/>
              <a:t>asas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hukum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yang </a:t>
            </a:r>
            <a:r>
              <a:rPr lang="en-US" sz="2500" dirty="0" err="1"/>
              <a:t>digunakan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fi-FI" sz="2500" dirty="0"/>
              <a:t>dasar melaksanakan kebijakan ekonomi. </a:t>
            </a:r>
          </a:p>
          <a:p>
            <a:r>
              <a:rPr lang="fi-FI" sz="2500" dirty="0"/>
              <a:t>        </a:t>
            </a:r>
            <a:r>
              <a:rPr lang="sv-SE" sz="2500" dirty="0"/>
              <a:t>Teori ekonomi terbagi atas: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makro</a:t>
            </a:r>
            <a:r>
              <a:rPr lang="en-US" sz="2500" b="1" dirty="0"/>
              <a:t> </a:t>
            </a:r>
            <a:r>
              <a:rPr lang="en-US" sz="2500" dirty="0" err="1"/>
              <a:t>meneliti</a:t>
            </a:r>
            <a:r>
              <a:rPr lang="en-US" sz="2500" dirty="0"/>
              <a:t> </a:t>
            </a:r>
            <a:r>
              <a:rPr lang="en-US" sz="2500" dirty="0" err="1"/>
              <a:t>fenomena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yang </a:t>
            </a:r>
            <a:r>
              <a:rPr lang="en-US" sz="2500" dirty="0" err="1"/>
              <a:t>luas</a:t>
            </a:r>
            <a:r>
              <a:rPr lang="en-US" sz="2500" dirty="0"/>
              <a:t>, </a:t>
            </a:r>
            <a:r>
              <a:rPr lang="en-US" sz="2500" dirty="0" err="1"/>
              <a:t>seperti</a:t>
            </a:r>
            <a:r>
              <a:rPr lang="en-US" sz="2500" dirty="0"/>
              <a:t>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dirty="0" err="1"/>
              <a:t>pengangguran</a:t>
            </a:r>
            <a:r>
              <a:rPr lang="en-US" sz="2500" dirty="0"/>
              <a:t>, </a:t>
            </a:r>
            <a:r>
              <a:rPr lang="en-US" sz="2500" dirty="0" err="1"/>
              <a:t>pertumbuhan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, </a:t>
            </a:r>
            <a:r>
              <a:rPr lang="en-US" sz="2500" dirty="0" err="1"/>
              <a:t>inflasi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tingkat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sv-SE" sz="2500" b="1" dirty="0"/>
              <a:t>Ekonomi mikro </a:t>
            </a:r>
            <a:r>
              <a:rPr lang="sv-SE" sz="2500" dirty="0"/>
              <a:t>mempelajari </a:t>
            </a:r>
            <a:r>
              <a:rPr lang="en-US" sz="2500" dirty="0" err="1"/>
              <a:t>perilaku</a:t>
            </a:r>
            <a:r>
              <a:rPr lang="en-US" sz="2500" dirty="0"/>
              <a:t> </a:t>
            </a:r>
            <a:r>
              <a:rPr lang="en-US" sz="2500" dirty="0" err="1"/>
              <a:t>individu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perusahaan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membuat</a:t>
            </a:r>
            <a:r>
              <a:rPr lang="en-US" sz="2500" dirty="0"/>
              <a:t> </a:t>
            </a:r>
            <a:r>
              <a:rPr lang="en-US" sz="2500" dirty="0" err="1"/>
              <a:t>keputusan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mengalokasikan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yang </a:t>
            </a:r>
            <a:r>
              <a:rPr lang="en-US" sz="2500" dirty="0" err="1"/>
              <a:t>terbatas</a:t>
            </a:r>
            <a:r>
              <a:rPr lang="en-US" sz="2500" dirty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terapan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i="1" dirty="0"/>
              <a:t>applied economics</a:t>
            </a:r>
            <a:r>
              <a:rPr lang="en-US" sz="2500" dirty="0"/>
              <a:t>) </a:t>
            </a:r>
            <a:r>
              <a:rPr lang="en-US" sz="2500" dirty="0" err="1"/>
              <a:t>dipandang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en-US" sz="2500" dirty="0" err="1"/>
              <a:t>sarana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solusi</a:t>
            </a:r>
            <a:r>
              <a:rPr lang="en-US" sz="2500" dirty="0"/>
              <a:t> </a:t>
            </a:r>
            <a:r>
              <a:rPr lang="en-US" sz="2500" dirty="0" err="1"/>
              <a:t>bagi</a:t>
            </a:r>
            <a:r>
              <a:rPr lang="en-US" sz="2500" dirty="0"/>
              <a:t> </a:t>
            </a:r>
            <a:r>
              <a:rPr lang="en-US" sz="2500" dirty="0" err="1"/>
              <a:t>masalah-masalah</a:t>
            </a:r>
            <a:r>
              <a:rPr lang="en-US" sz="2500" dirty="0"/>
              <a:t> </a:t>
            </a:r>
            <a:r>
              <a:rPr lang="en-US" sz="2500" dirty="0" err="1"/>
              <a:t>praktis</a:t>
            </a:r>
            <a:r>
              <a:rPr lang="en-US" sz="2500" dirty="0"/>
              <a:t>.</a:t>
            </a:r>
            <a:endParaRPr lang="fi-FI" sz="2500" dirty="0"/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370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0027" y="863530"/>
            <a:ext cx="7570365" cy="496104"/>
            <a:chOff x="530027" y="988680"/>
            <a:chExt cx="7570365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9379"/>
              <a:ext cx="7570365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4043" y="988680"/>
              <a:ext cx="686662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Prinsip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,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Kegiatan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, Motif,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Politik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0027" y="1692091"/>
            <a:ext cx="8218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b="1" dirty="0" err="1"/>
              <a:t>Prinsip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dasar</a:t>
            </a:r>
            <a:r>
              <a:rPr lang="en-US" sz="2500" dirty="0"/>
              <a:t> </a:t>
            </a:r>
            <a:r>
              <a:rPr lang="en-US" sz="2500" dirty="0" err="1"/>
              <a:t>berpikir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mencapai</a:t>
            </a:r>
            <a:r>
              <a:rPr lang="en-US" sz="2500" dirty="0"/>
              <a:t> </a:t>
            </a:r>
            <a:r>
              <a:rPr lang="en-US" sz="2500" dirty="0" err="1"/>
              <a:t>tujuan</a:t>
            </a:r>
            <a:r>
              <a:rPr lang="en-US" sz="2500" dirty="0"/>
              <a:t> </a:t>
            </a:r>
            <a:r>
              <a:rPr lang="en-US" sz="2500" dirty="0" err="1"/>
              <a:t>tertentu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pengorbanan</a:t>
            </a:r>
            <a:r>
              <a:rPr lang="en-US" sz="2500" dirty="0"/>
              <a:t> </a:t>
            </a:r>
            <a:r>
              <a:rPr lang="en-US" sz="2500" dirty="0" err="1"/>
              <a:t>sekecil</a:t>
            </a:r>
            <a:r>
              <a:rPr lang="en-US" sz="2500" dirty="0"/>
              <a:t> </a:t>
            </a:r>
            <a:r>
              <a:rPr lang="en-US" sz="2500" dirty="0" err="1"/>
              <a:t>mungkin</a:t>
            </a:r>
            <a:r>
              <a:rPr lang="en-US" sz="2500" dirty="0"/>
              <a:t>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 err="1"/>
              <a:t>Kegiatan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setiap</a:t>
            </a:r>
            <a:r>
              <a:rPr lang="en-US" sz="2500" dirty="0"/>
              <a:t> </a:t>
            </a:r>
            <a:r>
              <a:rPr lang="en-US" sz="2500" dirty="0" err="1"/>
              <a:t>langkah</a:t>
            </a:r>
            <a:r>
              <a:rPr lang="en-US" sz="2500" dirty="0"/>
              <a:t> yang </a:t>
            </a:r>
            <a:r>
              <a:rPr lang="en-US" sz="2500" dirty="0" err="1"/>
              <a:t>dilakukan</a:t>
            </a:r>
            <a:r>
              <a:rPr lang="en-US" sz="2500" dirty="0"/>
              <a:t> </a:t>
            </a:r>
            <a:r>
              <a:rPr lang="en-US" sz="2500" dirty="0" err="1"/>
              <a:t>manusia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memenuhi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</a:t>
            </a:r>
            <a:r>
              <a:rPr lang="en-US" sz="2500" dirty="0" err="1"/>
              <a:t>hidupnya</a:t>
            </a:r>
            <a:r>
              <a:rPr lang="en-US" sz="2500" dirty="0"/>
              <a:t>, </a:t>
            </a:r>
            <a:r>
              <a:rPr lang="en-US" sz="2500" dirty="0" err="1"/>
              <a:t>yaitu</a:t>
            </a:r>
            <a:r>
              <a:rPr lang="en-US" sz="2500" dirty="0"/>
              <a:t> </a:t>
            </a:r>
            <a:r>
              <a:rPr lang="en-US" sz="2500" b="1" dirty="0" err="1"/>
              <a:t>konsumsi</a:t>
            </a:r>
            <a:r>
              <a:rPr lang="en-US" sz="2500" dirty="0"/>
              <a:t>, </a:t>
            </a:r>
            <a:r>
              <a:rPr lang="en-US" sz="2500" b="1" dirty="0" err="1"/>
              <a:t>produksi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/>
              <a:t>distribusi</a:t>
            </a:r>
            <a:endParaRPr lang="en-US" sz="2500" b="1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/>
              <a:t>Motif </a:t>
            </a:r>
            <a:r>
              <a:rPr lang="en-US" sz="2500" b="1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yang </a:t>
            </a:r>
            <a:r>
              <a:rPr lang="en-US" sz="2500" dirty="0" err="1"/>
              <a:t>menggerakkan</a:t>
            </a:r>
            <a:r>
              <a:rPr lang="en-US" sz="2500" dirty="0"/>
              <a:t> orang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melakukan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.</a:t>
            </a:r>
            <a:endParaRPr lang="en-US" sz="2500" b="1" dirty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500" b="1" dirty="0" err="1"/>
              <a:t>Politik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paket</a:t>
            </a:r>
            <a:r>
              <a:rPr lang="en-US" sz="2500" dirty="0"/>
              <a:t> </a:t>
            </a:r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memperbaiki</a:t>
            </a:r>
            <a:r>
              <a:rPr lang="en-US" sz="2500" dirty="0"/>
              <a:t> </a:t>
            </a:r>
            <a:r>
              <a:rPr lang="en-US" sz="2500" dirty="0" err="1"/>
              <a:t>perekonomian</a:t>
            </a:r>
            <a:r>
              <a:rPr lang="en-US" sz="2500" dirty="0"/>
              <a:t> yang </a:t>
            </a:r>
            <a:r>
              <a:rPr lang="en-US" sz="2500" dirty="0" err="1"/>
              <a:t>bertujuan</a:t>
            </a:r>
            <a:r>
              <a:rPr lang="en-US" sz="2500" dirty="0"/>
              <a:t> </a:t>
            </a:r>
            <a:r>
              <a:rPr lang="en-US" sz="2500" dirty="0" err="1"/>
              <a:t>meningkatkan</a:t>
            </a:r>
            <a:r>
              <a:rPr lang="en-US" sz="2500" dirty="0"/>
              <a:t> </a:t>
            </a:r>
            <a:r>
              <a:rPr lang="en-US" sz="2500" dirty="0" err="1"/>
              <a:t>kemakmuran</a:t>
            </a:r>
            <a:r>
              <a:rPr lang="en-US" sz="2500" dirty="0"/>
              <a:t> </a:t>
            </a:r>
            <a:r>
              <a:rPr lang="en-US" sz="2500" dirty="0" err="1"/>
              <a:t>seluruh</a:t>
            </a:r>
            <a:r>
              <a:rPr lang="en-US" sz="2500" dirty="0"/>
              <a:t> </a:t>
            </a:r>
            <a:r>
              <a:rPr lang="en-US" sz="2500" dirty="0" err="1"/>
              <a:t>rakyat</a:t>
            </a:r>
            <a:r>
              <a:rPr lang="en-US" sz="2500" dirty="0"/>
              <a:t>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686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F9374-8C64-4E85-8C07-B6484DDD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dirty="0" err="1"/>
              <a:t>pernahkah</a:t>
            </a:r>
            <a:r>
              <a:rPr lang="en-US" dirty="0"/>
              <a:t> kalian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?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pernahkan</a:t>
            </a:r>
            <a:r>
              <a:rPr lang="en-US" dirty="0"/>
              <a:t> kalian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kalian? </a:t>
            </a:r>
            <a:r>
              <a:rPr lang="en-US" dirty="0" err="1"/>
              <a:t>Jawabannya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24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3A2EB-DEA9-4540-A5CA-6C65746F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Priyono</a:t>
            </a:r>
            <a:r>
              <a:rPr lang="en-US" dirty="0"/>
              <a:t> (2015: 105)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economicus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Yunani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oikonomikos</a:t>
            </a:r>
            <a:r>
              <a:rPr lang="en-US" dirty="0"/>
              <a:t>. Kata “</a:t>
            </a:r>
            <a:r>
              <a:rPr lang="en-US" dirty="0" err="1"/>
              <a:t>oikonomikos</a:t>
            </a:r>
            <a:r>
              <a:rPr lang="en-US" dirty="0"/>
              <a:t>”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ladang</a:t>
            </a:r>
            <a:r>
              <a:rPr lang="en-US" dirty="0"/>
              <a:t>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pencaharian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pada zaman </a:t>
            </a:r>
            <a:r>
              <a:rPr lang="en-US" dirty="0" err="1"/>
              <a:t>itu</a:t>
            </a:r>
            <a:r>
              <a:rPr lang="en-US" dirty="0"/>
              <a:t>.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dicetuskan</a:t>
            </a:r>
            <a:r>
              <a:rPr lang="en-US" dirty="0"/>
              <a:t>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filsuf</a:t>
            </a:r>
            <a:r>
              <a:rPr lang="en-US" dirty="0"/>
              <a:t>  Yunani </a:t>
            </a:r>
            <a:r>
              <a:rPr lang="en-US" dirty="0" err="1"/>
              <a:t>bernama</a:t>
            </a:r>
            <a:r>
              <a:rPr lang="en-US" dirty="0"/>
              <a:t> Xenophon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430-354 SM.</a:t>
            </a:r>
          </a:p>
        </p:txBody>
      </p:sp>
    </p:spTree>
    <p:extLst>
      <p:ext uri="{BB962C8B-B14F-4D97-AF65-F5344CB8AC3E}">
        <p14:creationId xmlns:p14="http://schemas.microsoft.com/office/powerpoint/2010/main" val="323858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7100F3-199C-48C9-AEB7-9C3D296E6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56" t="14951" r="30321" b="45274"/>
          <a:stretch/>
        </p:blipFill>
        <p:spPr>
          <a:xfrm>
            <a:off x="611560" y="980728"/>
            <a:ext cx="2376264" cy="4752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6E17BC-5E29-4491-9A83-482E7E27269B}"/>
              </a:ext>
            </a:extLst>
          </p:cNvPr>
          <p:cNvSpPr/>
          <p:nvPr/>
        </p:nvSpPr>
        <p:spPr>
          <a:xfrm>
            <a:off x="2699792" y="1859340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Kata </a:t>
            </a:r>
            <a:r>
              <a:rPr lang="en-US" sz="2400" dirty="0" err="1"/>
              <a:t>oikonomikos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homo </a:t>
            </a:r>
            <a:r>
              <a:rPr lang="en-US" sz="2400" dirty="0" err="1"/>
              <a:t>economicus</a:t>
            </a:r>
            <a:r>
              <a:rPr lang="en-US" sz="2400" dirty="0"/>
              <a:t>,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yang </a:t>
            </a:r>
            <a:r>
              <a:rPr lang="en-US" sz="2400" dirty="0" err="1"/>
              <a:t>dipahami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dan </a:t>
            </a:r>
            <a:r>
              <a:rPr lang="en-US" sz="2400" dirty="0" err="1"/>
              <a:t>kepuasannya</a:t>
            </a:r>
            <a:r>
              <a:rPr lang="en-US" sz="2400" dirty="0"/>
              <a:t> di kala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pemuas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. Hal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pendorong</a:t>
            </a:r>
            <a:r>
              <a:rPr lang="en-US" sz="2400" dirty="0"/>
              <a:t> </a:t>
            </a:r>
            <a:r>
              <a:rPr lang="en-US" sz="2400" dirty="0" err="1"/>
              <a:t>lahirnya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rasional</a:t>
            </a:r>
            <a:r>
              <a:rPr lang="en-US" sz="2400" dirty="0"/>
              <a:t> dan </a:t>
            </a:r>
            <a:r>
              <a:rPr lang="en-US" sz="2400" dirty="0" err="1"/>
              <a:t>terukur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54F6A-0F01-42B3-9D91-1DA97FB6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Setelah masa Xenophon,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dan </a:t>
            </a:r>
            <a:r>
              <a:rPr lang="en-US" dirty="0" err="1"/>
              <a:t>filsuf</a:t>
            </a:r>
            <a:r>
              <a:rPr lang="en-US" dirty="0"/>
              <a:t> yang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pemikiran-pemikirannya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pemikiran-pemikiran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dikemukakan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dan </a:t>
            </a:r>
            <a:r>
              <a:rPr lang="en-US" dirty="0" err="1"/>
              <a:t>holistik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59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2B320-673E-4CB0-B35B-B2DF714C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pesatnya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An Inquiry Into the Nature and Cause of the Wealth of Nations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Wealth of Nations (1776). 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Adam Smith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dan </a:t>
            </a:r>
            <a:r>
              <a:rPr lang="en-US" dirty="0" err="1"/>
              <a:t>holistik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430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0573766-455F-49E2-888B-64F2A0DB8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7" t="24497" r="57156" b="29364"/>
          <a:stretch/>
        </p:blipFill>
        <p:spPr>
          <a:xfrm>
            <a:off x="251520" y="764704"/>
            <a:ext cx="3096344" cy="54726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B44CB-E8B8-4EE2-9CC3-239D7C09F2B7}"/>
              </a:ext>
            </a:extLst>
          </p:cNvPr>
          <p:cNvSpPr/>
          <p:nvPr/>
        </p:nvSpPr>
        <p:spPr>
          <a:xfrm>
            <a:off x="3347864" y="2551837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Adam Smith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yang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cikal</a:t>
            </a:r>
            <a:r>
              <a:rPr lang="en-US" sz="2800" dirty="0"/>
              <a:t> </a:t>
            </a:r>
            <a:r>
              <a:rPr lang="en-US" sz="2800" dirty="0" err="1"/>
              <a:t>bakal</a:t>
            </a:r>
            <a:r>
              <a:rPr lang="en-US" sz="2800" dirty="0"/>
              <a:t> </a:t>
            </a:r>
            <a:r>
              <a:rPr lang="en-US" sz="2800" dirty="0" err="1"/>
              <a:t>lahirnya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berdiri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Berkat</a:t>
            </a:r>
            <a:r>
              <a:rPr lang="en-US" sz="2800" dirty="0"/>
              <a:t> </a:t>
            </a:r>
            <a:r>
              <a:rPr lang="en-US" sz="2800" dirty="0" err="1"/>
              <a:t>gagasan-gagasannya</a:t>
            </a:r>
            <a:r>
              <a:rPr lang="en-US" sz="2800" dirty="0"/>
              <a:t>,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Adam Smith </a:t>
            </a:r>
            <a:r>
              <a:rPr lang="en-US" sz="2800" dirty="0" err="1">
                <a:solidFill>
                  <a:srgbClr val="FF0000"/>
                </a:solidFill>
              </a:rPr>
              <a:t>kemudian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dikenal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sebagai</a:t>
            </a:r>
            <a:r>
              <a:rPr lang="en-US" sz="2800" dirty="0">
                <a:solidFill>
                  <a:srgbClr val="FF0000"/>
                </a:solidFill>
              </a:rPr>
              <a:t> Bapak </a:t>
            </a:r>
            <a:r>
              <a:rPr lang="en-US" sz="2800" dirty="0" err="1">
                <a:solidFill>
                  <a:srgbClr val="FF0000"/>
                </a:solidFill>
              </a:rPr>
              <a:t>Ilmu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Ekonomi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5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56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•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r>
              <a:rPr lang="en-US" dirty="0"/>
              <a:t>•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, </a:t>
            </a:r>
            <a:r>
              <a:rPr lang="en-US" dirty="0" err="1"/>
              <a:t>kegiatan</a:t>
            </a:r>
            <a:r>
              <a:rPr lang="en-US" dirty="0"/>
              <a:t>, motif,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536" y="3284984"/>
            <a:ext cx="8424936" cy="1305436"/>
            <a:chOff x="395536" y="3131676"/>
            <a:chExt cx="8424936" cy="1305436"/>
          </a:xfrm>
        </p:grpSpPr>
        <p:sp>
          <p:nvSpPr>
            <p:cNvPr id="3" name="Rectangle 2"/>
            <p:cNvSpPr/>
            <p:nvPr/>
          </p:nvSpPr>
          <p:spPr>
            <a:xfrm>
              <a:off x="395536" y="3131676"/>
              <a:ext cx="8424936" cy="13054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7544" y="3501008"/>
              <a:ext cx="8280920" cy="8599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kreatif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tanggung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jawab</a:t>
              </a:r>
              <a:r>
                <a:rPr lang="en-US" dirty="0">
                  <a:solidFill>
                    <a:schemeClr val="tx1"/>
                  </a:solidFill>
                </a:rPr>
                <a:t>, rasa </a:t>
              </a:r>
              <a:r>
                <a:rPr lang="en-US" dirty="0" err="1">
                  <a:solidFill>
                    <a:schemeClr val="tx1"/>
                  </a:solidFill>
                </a:rPr>
                <a:t>ingin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tahu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gemar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membaca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disiplin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peduli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lingkungan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109" y="3131676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4869160"/>
            <a:ext cx="8424936" cy="1794634"/>
            <a:chOff x="395536" y="4869160"/>
            <a:chExt cx="8424936" cy="1794634"/>
          </a:xfrm>
        </p:grpSpPr>
        <p:grpSp>
          <p:nvGrpSpPr>
            <p:cNvPr id="7" name="Group 6"/>
            <p:cNvGrpSpPr/>
            <p:nvPr/>
          </p:nvGrpSpPr>
          <p:grpSpPr>
            <a:xfrm>
              <a:off x="395536" y="4869160"/>
              <a:ext cx="8424936" cy="1794634"/>
              <a:chOff x="395536" y="4869160"/>
              <a:chExt cx="8424936" cy="179463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5536" y="4869160"/>
                <a:ext cx="8424936" cy="17946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2630" y="4979268"/>
                <a:ext cx="7056784" cy="159903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3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deskriptif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teori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terapan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makro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mikro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moneter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publik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industri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regional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ekonomi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syariah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pernyataan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positif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• </a:t>
                </a:r>
                <a:r>
                  <a:rPr lang="en-US" dirty="0" err="1">
                    <a:solidFill>
                      <a:schemeClr val="tx1"/>
                    </a:solidFill>
                  </a:rPr>
                  <a:t>pernyataan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normatif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99594" y="5862414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494574"/>
              <a:ext cx="432050" cy="943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78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519552" y="6108044"/>
            <a:ext cx="26404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sz="1000" i="1" dirty="0">
                <a:solidFill>
                  <a:schemeClr val="bg1"/>
                </a:solidFill>
                <a:latin typeface="Arial" charset="0"/>
              </a:rPr>
              <a:t>Edited by Agni </a:t>
            </a:r>
            <a:r>
              <a:rPr kumimoji="0" lang="en-US" sz="1000" i="1">
                <a:solidFill>
                  <a:schemeClr val="bg1"/>
                </a:solidFill>
                <a:latin typeface="Arial" charset="0"/>
              </a:rPr>
              <a:t>for educational </a:t>
            </a:r>
            <a:r>
              <a:rPr kumimoji="0" lang="en-US" sz="1000" i="1" dirty="0">
                <a:solidFill>
                  <a:schemeClr val="bg1"/>
                </a:solidFill>
                <a:latin typeface="Arial" charset="0"/>
              </a:rPr>
              <a:t>purpose only</a:t>
            </a:r>
          </a:p>
        </p:txBody>
      </p:sp>
      <p:pic>
        <p:nvPicPr>
          <p:cNvPr id="1026" name="Picture 2" descr="http://myaqilla.files.wordpress.com/2013/06/antri-bbm-panjn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93534" cy="34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5" y="764704"/>
            <a:ext cx="8218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500" dirty="0"/>
              <a:t>Perhatikanlah </a:t>
            </a:r>
            <a:r>
              <a:rPr lang="en-US" sz="2500" dirty="0"/>
              <a:t> </a:t>
            </a:r>
            <a:r>
              <a:rPr lang="id-ID" sz="2500" dirty="0"/>
              <a:t>dan amatilah </a:t>
            </a:r>
            <a:r>
              <a:rPr lang="en-US" sz="2500" dirty="0"/>
              <a:t> </a:t>
            </a:r>
            <a:r>
              <a:rPr lang="en-US" sz="2500" dirty="0" err="1"/>
              <a:t>gambar</a:t>
            </a:r>
            <a:r>
              <a:rPr lang="en-US" sz="2500" dirty="0"/>
              <a:t> di </a:t>
            </a:r>
            <a:r>
              <a:rPr lang="en-US" sz="2500" dirty="0" err="1"/>
              <a:t>bawah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736609"/>
            <a:ext cx="8218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94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24744"/>
            <a:ext cx="72363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Gambar</a:t>
            </a:r>
            <a:r>
              <a:rPr lang="en-US" sz="3200" dirty="0"/>
              <a:t> di slide </a:t>
            </a:r>
            <a:r>
              <a:rPr lang="en-US" sz="3200" dirty="0" err="1"/>
              <a:t>sebelumnya</a:t>
            </a:r>
            <a:r>
              <a:rPr lang="en-US" sz="3200" dirty="0"/>
              <a:t> </a:t>
            </a:r>
            <a:r>
              <a:rPr lang="en-US" sz="3200" dirty="0" err="1"/>
              <a:t>menunjukkan</a:t>
            </a:r>
            <a:r>
              <a:rPr lang="en-US" sz="3200" dirty="0"/>
              <a:t> </a:t>
            </a:r>
            <a:r>
              <a:rPr lang="en-US" sz="3200" dirty="0" err="1"/>
              <a:t>realitas</a:t>
            </a:r>
            <a:r>
              <a:rPr lang="en-US" sz="3200" dirty="0"/>
              <a:t> </a:t>
            </a:r>
            <a:r>
              <a:rPr lang="en-US" sz="3200" b="1" dirty="0"/>
              <a:t>KELANGKAAN</a:t>
            </a:r>
            <a:r>
              <a:rPr lang="en-US" sz="3200" dirty="0"/>
              <a:t> yang </a:t>
            </a:r>
            <a:r>
              <a:rPr lang="en-US" sz="3200" dirty="0" err="1"/>
              <a:t>sering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alami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 err="1"/>
              <a:t>Kelangkaan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b="1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yang </a:t>
            </a:r>
            <a:r>
              <a:rPr lang="en-US" sz="3200" dirty="0" err="1"/>
              <a:t>banyak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beraneka</a:t>
            </a:r>
            <a:r>
              <a:rPr lang="en-US" sz="3200" dirty="0"/>
              <a:t> </a:t>
            </a:r>
            <a:r>
              <a:rPr lang="en-US" sz="3200" dirty="0" err="1"/>
              <a:t>ragam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pemuas</a:t>
            </a:r>
            <a:r>
              <a:rPr lang="en-US" sz="3200" dirty="0"/>
              <a:t> yang </a:t>
            </a:r>
            <a:r>
              <a:rPr lang="en-US" sz="3200" dirty="0" err="1"/>
              <a:t>terbatas</a:t>
            </a:r>
            <a:r>
              <a:rPr lang="en-US" sz="3200" dirty="0"/>
              <a:t>. </a:t>
            </a:r>
          </a:p>
          <a:p>
            <a:endParaRPr lang="en-US" sz="3200" b="1" dirty="0"/>
          </a:p>
          <a:p>
            <a:r>
              <a:rPr lang="en-US" sz="3200" b="1" dirty="0" err="1"/>
              <a:t>Masalah</a:t>
            </a:r>
            <a:r>
              <a:rPr lang="en-US" sz="3200" b="1" dirty="0"/>
              <a:t> </a:t>
            </a:r>
            <a:r>
              <a:rPr lang="en-US" sz="3200" b="1" dirty="0" err="1"/>
              <a:t>inilah</a:t>
            </a:r>
            <a:r>
              <a:rPr lang="en-US" sz="3200" b="1" dirty="0"/>
              <a:t> yang </a:t>
            </a:r>
            <a:r>
              <a:rPr lang="en-US" sz="3200" b="1" dirty="0" err="1"/>
              <a:t>membawa</a:t>
            </a:r>
            <a:r>
              <a:rPr lang="en-US" sz="3200" b="1" dirty="0"/>
              <a:t> </a:t>
            </a:r>
            <a:r>
              <a:rPr lang="en-US" sz="3200" b="1" dirty="0" err="1"/>
              <a:t>kita</a:t>
            </a:r>
            <a:r>
              <a:rPr lang="en-US" sz="3200" b="1" dirty="0"/>
              <a:t> </a:t>
            </a:r>
            <a:r>
              <a:rPr lang="sv-SE" sz="3200" b="1" dirty="0"/>
              <a:t>untuk mempelajari ekonomi</a:t>
            </a:r>
            <a:r>
              <a:rPr lang="sv-S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12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0027" y="980728"/>
            <a:ext cx="5069363" cy="496104"/>
            <a:chOff x="530027" y="988680"/>
            <a:chExt cx="5069363" cy="496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9379"/>
              <a:ext cx="506936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8680"/>
              <a:ext cx="416011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Pengertian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Ilmu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035" y="1772816"/>
            <a:ext cx="8218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berasal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bahasa</a:t>
            </a:r>
            <a:r>
              <a:rPr lang="en-US" sz="2500" dirty="0"/>
              <a:t> </a:t>
            </a:r>
            <a:r>
              <a:rPr lang="en-US" sz="2500" dirty="0" err="1"/>
              <a:t>Yunani</a:t>
            </a:r>
            <a:r>
              <a:rPr lang="en-US" sz="25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5140" y="2550710"/>
            <a:ext cx="3537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5000" b="1" dirty="0" err="1"/>
              <a:t>oi</a:t>
            </a:r>
            <a:r>
              <a:rPr lang="el-GR" sz="5000" b="1" dirty="0"/>
              <a:t>κος </a:t>
            </a:r>
            <a:r>
              <a:rPr lang="el-GR" sz="5000" dirty="0"/>
              <a:t>(</a:t>
            </a:r>
            <a:r>
              <a:rPr lang="en-US" sz="5000" i="1" dirty="0" err="1"/>
              <a:t>oikos</a:t>
            </a:r>
            <a:r>
              <a:rPr lang="en-US" sz="50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3576498"/>
            <a:ext cx="44644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dirty="0" err="1"/>
              <a:t>aturan</a:t>
            </a:r>
            <a:r>
              <a:rPr lang="en-US" sz="3000" dirty="0"/>
              <a:t> (</a:t>
            </a:r>
            <a:r>
              <a:rPr lang="en-US" sz="3000" dirty="0" err="1"/>
              <a:t>manajemen</a:t>
            </a:r>
            <a:r>
              <a:rPr lang="en-US" sz="3000" dirty="0"/>
              <a:t>) </a:t>
            </a:r>
            <a:r>
              <a:rPr lang="en-US" sz="3000" dirty="0" err="1"/>
              <a:t>rumah</a:t>
            </a:r>
            <a:r>
              <a:rPr lang="en-US" sz="3000" dirty="0"/>
              <a:t> </a:t>
            </a:r>
            <a:r>
              <a:rPr lang="en-US" sz="3000" dirty="0" err="1"/>
              <a:t>tangga</a:t>
            </a:r>
            <a:r>
              <a:rPr lang="en-US" sz="3000" dirty="0"/>
              <a:t> yang </a:t>
            </a:r>
            <a:r>
              <a:rPr lang="en-US" sz="3000" dirty="0" err="1"/>
              <a:t>baik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3326" y="2528464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05442" y="692696"/>
            <a:ext cx="2571013" cy="2930262"/>
            <a:chOff x="6105442" y="1268760"/>
            <a:chExt cx="2571013" cy="2930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442" y="1268760"/>
              <a:ext cx="2571013" cy="25710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02738" y="3645024"/>
              <a:ext cx="12855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rumah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9986" y="4768691"/>
            <a:ext cx="4300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b="1" dirty="0"/>
              <a:t>ν</a:t>
            </a:r>
            <a:r>
              <a:rPr lang="en-US" sz="5000" b="1" dirty="0"/>
              <a:t>Ó</a:t>
            </a:r>
            <a:r>
              <a:rPr lang="el-GR" sz="5000" b="1" dirty="0"/>
              <a:t>μος</a:t>
            </a:r>
            <a:r>
              <a:rPr lang="el-GR" sz="5000" dirty="0"/>
              <a:t> (</a:t>
            </a:r>
            <a:r>
              <a:rPr lang="en-US" sz="5000" i="1" dirty="0" err="1"/>
              <a:t>nomos</a:t>
            </a:r>
            <a:r>
              <a:rPr lang="en-US" sz="50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680" y="4817293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36096" y="4286256"/>
            <a:ext cx="3348372" cy="2584736"/>
            <a:chOff x="5436096" y="3933056"/>
            <a:chExt cx="3348372" cy="2584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933056"/>
              <a:ext cx="3348372" cy="22322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88224" y="5963794"/>
              <a:ext cx="13966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aturan</a:t>
              </a:r>
              <a:endParaRPr lang="en-US" sz="3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85140" y="3622958"/>
            <a:ext cx="3298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/>
              <a:t>Oikonomia</a:t>
            </a:r>
            <a:endParaRPr lang="en-US" sz="5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3658027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112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5648 0 0.11296 0 0.16945 " pathEditMode="relative" ptsTypes="f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-0.17222 " pathEditMode="relative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2" grpId="2"/>
      <p:bldP spid="3" grpId="0"/>
      <p:bldP spid="5" grpId="0"/>
      <p:bldP spid="5" grpId="1"/>
      <p:bldP spid="11" grpId="0"/>
      <p:bldP spid="11" grpId="1"/>
      <p:bldP spid="11" grpId="2"/>
      <p:bldP spid="14" grpId="0"/>
      <p:bldP spid="14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/>
          <p:nvPr/>
        </p:nvGrpSpPr>
        <p:grpSpPr>
          <a:xfrm>
            <a:off x="530027" y="980728"/>
            <a:ext cx="5069363" cy="496104"/>
            <a:chOff x="530027" y="988680"/>
            <a:chExt cx="5069363" cy="496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9379"/>
              <a:ext cx="5069363" cy="4854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4043" y="988680"/>
              <a:ext cx="416011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A.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Pengertian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Ilmu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035" y="1772816"/>
            <a:ext cx="8218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berasal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bahasa</a:t>
            </a:r>
            <a:r>
              <a:rPr lang="en-US" sz="2500" dirty="0"/>
              <a:t> </a:t>
            </a:r>
            <a:r>
              <a:rPr lang="en-US" sz="2500" dirty="0" err="1"/>
              <a:t>Yunani</a:t>
            </a:r>
            <a:r>
              <a:rPr lang="en-US" sz="25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5140" y="2550710"/>
            <a:ext cx="3537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5000" b="1" dirty="0" err="1"/>
              <a:t>oi</a:t>
            </a:r>
            <a:r>
              <a:rPr lang="el-GR" sz="5000" b="1" dirty="0"/>
              <a:t>κος </a:t>
            </a:r>
            <a:r>
              <a:rPr lang="el-GR" sz="5000" dirty="0"/>
              <a:t>(</a:t>
            </a:r>
            <a:r>
              <a:rPr lang="en-US" sz="5000" i="1" dirty="0" err="1"/>
              <a:t>oikos</a:t>
            </a:r>
            <a:r>
              <a:rPr lang="en-US" sz="50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3576498"/>
            <a:ext cx="44644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dirty="0" err="1"/>
              <a:t>aturan</a:t>
            </a:r>
            <a:r>
              <a:rPr lang="en-US" sz="3000" dirty="0"/>
              <a:t> (</a:t>
            </a:r>
            <a:r>
              <a:rPr lang="en-US" sz="3000" dirty="0" err="1"/>
              <a:t>manajemen</a:t>
            </a:r>
            <a:r>
              <a:rPr lang="en-US" sz="3000" dirty="0"/>
              <a:t>) </a:t>
            </a:r>
            <a:r>
              <a:rPr lang="en-US" sz="3000" dirty="0" err="1"/>
              <a:t>rumah</a:t>
            </a:r>
            <a:r>
              <a:rPr lang="en-US" sz="3000" dirty="0"/>
              <a:t> </a:t>
            </a:r>
            <a:r>
              <a:rPr lang="en-US" sz="3000" dirty="0" err="1"/>
              <a:t>tangga</a:t>
            </a:r>
            <a:r>
              <a:rPr lang="en-US" sz="3000" dirty="0"/>
              <a:t> yang </a:t>
            </a:r>
            <a:r>
              <a:rPr lang="en-US" sz="3000" dirty="0" err="1"/>
              <a:t>baik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3326" y="2528464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  <p:grpSp>
        <p:nvGrpSpPr>
          <p:cNvPr id="13" name="Group 8"/>
          <p:cNvGrpSpPr/>
          <p:nvPr/>
        </p:nvGrpSpPr>
        <p:grpSpPr>
          <a:xfrm>
            <a:off x="6105442" y="692696"/>
            <a:ext cx="2571013" cy="2930262"/>
            <a:chOff x="6105442" y="1268760"/>
            <a:chExt cx="2571013" cy="2930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442" y="1268760"/>
              <a:ext cx="2571013" cy="25710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02738" y="3645024"/>
              <a:ext cx="12855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rumah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9986" y="4768691"/>
            <a:ext cx="4300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b="1" dirty="0"/>
              <a:t>ν</a:t>
            </a:r>
            <a:r>
              <a:rPr lang="en-US" sz="5000" b="1" dirty="0"/>
              <a:t>Ó</a:t>
            </a:r>
            <a:r>
              <a:rPr lang="el-GR" sz="5000" b="1" dirty="0"/>
              <a:t>μος</a:t>
            </a:r>
            <a:r>
              <a:rPr lang="el-GR" sz="5000" dirty="0"/>
              <a:t> (</a:t>
            </a:r>
            <a:r>
              <a:rPr lang="en-US" sz="5000" i="1" dirty="0" err="1"/>
              <a:t>nomos</a:t>
            </a:r>
            <a:r>
              <a:rPr lang="en-US" sz="50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680" y="4817293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36096" y="3933056"/>
            <a:ext cx="3348372" cy="2584736"/>
            <a:chOff x="5436096" y="3933056"/>
            <a:chExt cx="3348372" cy="2584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933056"/>
              <a:ext cx="3348372" cy="22322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588224" y="5963794"/>
              <a:ext cx="13966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aturan</a:t>
              </a:r>
              <a:endParaRPr lang="en-US" sz="3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85140" y="3622958"/>
            <a:ext cx="3298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/>
              <a:t>Oikonomia</a:t>
            </a:r>
            <a:endParaRPr lang="en-US" sz="5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3658027"/>
            <a:ext cx="484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112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5648 0 0.11296 0 0.16945 " pathEditMode="relative" ptsTypes="f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-0.17222 " pathEditMode="relative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2" grpId="2"/>
      <p:bldP spid="3" grpId="0"/>
      <p:bldP spid="5" grpId="0"/>
      <p:bldP spid="5" grpId="1"/>
      <p:bldP spid="11" grpId="0"/>
      <p:bldP spid="11" grpId="1"/>
      <p:bldP spid="11" grpId="2"/>
      <p:bldP spid="14" grpId="0"/>
      <p:bldP spid="14" grpId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0" t="4315" r="9846" b="8892"/>
          <a:stretch/>
        </p:blipFill>
        <p:spPr>
          <a:xfrm>
            <a:off x="3635896" y="2096449"/>
            <a:ext cx="5508103" cy="4761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6318" y="4787627"/>
            <a:ext cx="228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Paul A. Samuelson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912604"/>
            <a:ext cx="8568952" cy="3875023"/>
            <a:chOff x="467544" y="912604"/>
            <a:chExt cx="8568952" cy="3875023"/>
          </a:xfrm>
        </p:grpSpPr>
        <p:sp>
          <p:nvSpPr>
            <p:cNvPr id="3" name="TextBox 2"/>
            <p:cNvSpPr txBox="1"/>
            <p:nvPr/>
          </p:nvSpPr>
          <p:spPr>
            <a:xfrm>
              <a:off x="476175" y="912604"/>
              <a:ext cx="8560321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I</a:t>
              </a:r>
              <a:r>
                <a:rPr lang="en-US" sz="2500" b="1" dirty="0" err="1"/>
                <a:t>lmu</a:t>
              </a:r>
              <a:r>
                <a:rPr lang="en-US" sz="2500" b="1" dirty="0"/>
                <a:t> </a:t>
              </a:r>
              <a:r>
                <a:rPr lang="en-US" sz="2500" b="1" dirty="0" err="1"/>
                <a:t>ekonomi</a:t>
              </a:r>
              <a:r>
                <a:rPr lang="en-US" sz="2500" b="1" dirty="0"/>
                <a:t> </a:t>
              </a:r>
              <a:r>
                <a:rPr lang="en-US" sz="2500" dirty="0" err="1"/>
                <a:t>adalah</a:t>
              </a:r>
              <a:r>
                <a:rPr lang="en-US" sz="2500" dirty="0"/>
                <a:t> </a:t>
              </a:r>
              <a:r>
                <a:rPr lang="en-US" sz="2500" dirty="0" err="1"/>
                <a:t>studi</a:t>
              </a:r>
              <a:r>
                <a:rPr lang="en-US" sz="2500" dirty="0"/>
                <a:t> </a:t>
              </a:r>
              <a:r>
                <a:rPr lang="en-US" sz="2500" dirty="0" err="1"/>
                <a:t>tentang</a:t>
              </a:r>
              <a:r>
                <a:rPr lang="en-US" sz="2500" dirty="0"/>
                <a:t> </a:t>
              </a:r>
              <a:r>
                <a:rPr lang="en-US" sz="2500" dirty="0" err="1"/>
                <a:t>cara</a:t>
              </a:r>
              <a:r>
                <a:rPr lang="en-US" sz="2500" dirty="0"/>
                <a:t> orang-orang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masyarakat</a:t>
              </a:r>
              <a:r>
                <a:rPr lang="en-US" sz="2500" dirty="0"/>
                <a:t> </a:t>
              </a:r>
              <a:r>
                <a:rPr lang="en-US" sz="2500" b="1" dirty="0" err="1"/>
                <a:t>membuat</a:t>
              </a:r>
              <a:r>
                <a:rPr lang="en-US" sz="2500" b="1" dirty="0"/>
                <a:t> </a:t>
              </a:r>
              <a:r>
                <a:rPr lang="en-US" sz="2500" b="1" dirty="0" err="1"/>
                <a:t>pilihan</a:t>
              </a:r>
              <a:r>
                <a:rPr lang="en-US" sz="2500" dirty="0"/>
                <a:t>, </a:t>
              </a:r>
              <a:r>
                <a:rPr lang="en-US" sz="2500" dirty="0" err="1"/>
                <a:t>dengan</a:t>
              </a:r>
              <a:r>
                <a:rPr lang="en-US" sz="2500" dirty="0"/>
                <a:t> </a:t>
              </a:r>
              <a:r>
                <a:rPr lang="en-US" sz="2500" dirty="0" err="1"/>
                <a:t>atau</a:t>
              </a:r>
              <a:r>
                <a:rPr lang="en-US" sz="2500" dirty="0"/>
                <a:t> </a:t>
              </a:r>
              <a:r>
                <a:rPr lang="en-US" sz="2500" dirty="0" err="1"/>
                <a:t>tanpa</a:t>
              </a:r>
              <a:r>
                <a:rPr lang="en-US" sz="2500" dirty="0"/>
                <a:t> </a:t>
              </a:r>
              <a:r>
                <a:rPr lang="en-US" sz="2500" dirty="0" err="1"/>
                <a:t>menggunakan</a:t>
              </a:r>
              <a:r>
                <a:rPr lang="en-US" sz="2500" dirty="0"/>
                <a:t> </a:t>
              </a:r>
              <a:r>
                <a:rPr lang="en-US" sz="2500" dirty="0" err="1"/>
                <a:t>uang</a:t>
              </a:r>
              <a:r>
                <a:rPr lang="en-US" sz="2500" dirty="0"/>
                <a:t>, </a:t>
              </a:r>
              <a:r>
                <a:rPr lang="en-US" sz="2500" dirty="0" err="1"/>
                <a:t>dalam</a:t>
              </a:r>
              <a:r>
                <a:rPr lang="en-US" sz="2500" dirty="0"/>
                <a:t> </a:t>
              </a:r>
              <a:r>
                <a:rPr lang="en-US" sz="2500" dirty="0" err="1"/>
                <a:t>menggunakan</a:t>
              </a:r>
              <a:r>
                <a:rPr lang="en-US" sz="2500" dirty="0"/>
                <a:t> </a:t>
              </a:r>
              <a:r>
                <a:rPr lang="en-US" sz="2500" dirty="0" err="1"/>
                <a:t>sumber</a:t>
              </a:r>
              <a:r>
                <a:rPr lang="en-US" sz="2500" dirty="0"/>
                <a:t> </a:t>
              </a:r>
              <a:r>
                <a:rPr lang="en-US" sz="2500" dirty="0" err="1"/>
                <a:t>daya</a:t>
              </a:r>
              <a:r>
                <a:rPr lang="en-US" sz="2500" dirty="0"/>
                <a:t> </a:t>
              </a:r>
              <a:r>
                <a:rPr lang="en-US" sz="2500" dirty="0" err="1"/>
                <a:t>produksi</a:t>
              </a:r>
              <a:r>
                <a:rPr lang="en-US" sz="2500" dirty="0"/>
                <a:t> yang </a:t>
              </a:r>
              <a:r>
                <a:rPr lang="en-US" sz="2500" dirty="0" err="1"/>
                <a:t>terbatas</a:t>
              </a:r>
              <a:endParaRPr lang="en-US" sz="25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4" y="2002249"/>
              <a:ext cx="5328592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/>
                <a:t>tetapi</a:t>
              </a:r>
              <a:r>
                <a:rPr lang="en-US" sz="2500" dirty="0"/>
                <a:t> </a:t>
              </a:r>
              <a:r>
                <a:rPr lang="en-US" sz="2500" dirty="0" err="1"/>
                <a:t>dapat</a:t>
              </a:r>
              <a:r>
                <a:rPr lang="en-US" sz="2500" dirty="0"/>
                <a:t> </a:t>
              </a:r>
              <a:r>
                <a:rPr lang="en-US" sz="2500" dirty="0" err="1"/>
                <a:t>dipergunakan</a:t>
              </a:r>
              <a:r>
                <a:rPr lang="en-US" sz="2500" dirty="0"/>
                <a:t> </a:t>
              </a:r>
              <a:r>
                <a:rPr lang="en-US" sz="2500" dirty="0" err="1"/>
                <a:t>dalam</a:t>
              </a:r>
              <a:r>
                <a:rPr lang="en-US" sz="2500" dirty="0"/>
                <a:t> </a:t>
              </a:r>
              <a:r>
                <a:rPr lang="en-US" sz="2500" dirty="0" err="1"/>
                <a:t>berbagai</a:t>
              </a:r>
              <a:r>
                <a:rPr lang="en-US" sz="2500" dirty="0"/>
                <a:t> </a:t>
              </a:r>
              <a:r>
                <a:rPr lang="en-US" sz="2500" dirty="0" err="1"/>
                <a:t>cara</a:t>
              </a:r>
              <a:r>
                <a:rPr lang="en-US" sz="2500" dirty="0"/>
                <a:t> </a:t>
              </a:r>
              <a:r>
                <a:rPr lang="en-US" sz="2500" dirty="0" err="1"/>
                <a:t>untuk</a:t>
              </a:r>
              <a:r>
                <a:rPr lang="en-US" sz="2500" dirty="0"/>
                <a:t> </a:t>
              </a:r>
              <a:r>
                <a:rPr lang="en-US" sz="2500" dirty="0" err="1"/>
                <a:t>menghasilkan</a:t>
              </a:r>
              <a:r>
                <a:rPr lang="en-US" sz="2500" dirty="0"/>
                <a:t> </a:t>
              </a:r>
              <a:r>
                <a:rPr lang="en-US" sz="2500" dirty="0" err="1"/>
                <a:t>berbagai</a:t>
              </a:r>
              <a:r>
                <a:rPr lang="en-US" sz="2500" dirty="0"/>
                <a:t> </a:t>
              </a:r>
              <a:r>
                <a:rPr lang="en-US" sz="2500" dirty="0" err="1"/>
                <a:t>jenis</a:t>
              </a:r>
              <a:r>
                <a:rPr lang="en-US" sz="2500" dirty="0"/>
                <a:t> </a:t>
              </a:r>
              <a:r>
                <a:rPr lang="en-US" sz="2500" dirty="0" err="1"/>
                <a:t>komoditas</a:t>
              </a:r>
              <a:r>
                <a:rPr lang="en-US" sz="2500" dirty="0"/>
                <a:t> </a:t>
              </a:r>
              <a:r>
                <a:rPr lang="en-US" sz="2500" dirty="0" err="1"/>
                <a:t>dari</a:t>
              </a:r>
              <a:r>
                <a:rPr lang="en-US" sz="2500" dirty="0"/>
                <a:t> </a:t>
              </a:r>
              <a:r>
                <a:rPr lang="en-US" sz="2500" dirty="0" err="1"/>
                <a:t>waktu</a:t>
              </a:r>
              <a:r>
                <a:rPr lang="en-US" sz="2500" dirty="0"/>
                <a:t> </a:t>
              </a:r>
              <a:r>
                <a:rPr lang="en-US" sz="2500" dirty="0" err="1"/>
                <a:t>ke</a:t>
              </a:r>
              <a:r>
                <a:rPr lang="en-US" sz="2500" dirty="0"/>
                <a:t> </a:t>
              </a:r>
              <a:r>
                <a:rPr lang="en-US" sz="2500" dirty="0" err="1"/>
                <a:t>waktu</a:t>
              </a:r>
              <a:r>
                <a:rPr lang="en-US" sz="2500" dirty="0"/>
                <a:t> </a:t>
              </a:r>
              <a:r>
                <a:rPr lang="en-US" sz="2500" dirty="0" err="1"/>
                <a:t>dan</a:t>
              </a:r>
              <a:r>
                <a:rPr lang="en-US" sz="2500" dirty="0"/>
                <a:t> </a:t>
              </a:r>
              <a:r>
                <a:rPr lang="en-US" sz="2500" dirty="0" err="1"/>
                <a:t>mendistribusikannya</a:t>
              </a:r>
              <a:r>
                <a:rPr lang="en-US" sz="2500" dirty="0"/>
                <a:t> </a:t>
              </a:r>
              <a:r>
                <a:rPr lang="en-US" sz="2500" dirty="0" err="1"/>
                <a:t>untuk</a:t>
              </a:r>
              <a:r>
                <a:rPr lang="en-US" sz="2500" dirty="0"/>
                <a:t> </a:t>
              </a:r>
              <a:r>
                <a:rPr lang="en-US" sz="2500" dirty="0" err="1"/>
                <a:t>keperluan</a:t>
              </a:r>
              <a:r>
                <a:rPr lang="en-US" sz="2500" dirty="0"/>
                <a:t> </a:t>
              </a:r>
              <a:r>
                <a:rPr lang="en-US" sz="2500" dirty="0" err="1"/>
                <a:t>konsumsi</a:t>
              </a:r>
              <a:r>
                <a:rPr lang="en-US" sz="2500" dirty="0"/>
                <a:t> </a:t>
              </a:r>
              <a:r>
                <a:rPr lang="en-US" sz="2500" dirty="0" err="1"/>
                <a:t>saat</a:t>
              </a:r>
              <a:r>
                <a:rPr lang="en-US" sz="2500" dirty="0"/>
                <a:t> </a:t>
              </a:r>
              <a:r>
                <a:rPr lang="en-US" sz="2500" dirty="0" err="1"/>
                <a:t>ini</a:t>
              </a:r>
              <a:r>
                <a:rPr lang="en-US" sz="2500" dirty="0"/>
                <a:t> </a:t>
              </a:r>
              <a:r>
                <a:rPr lang="en-US" sz="2500" dirty="0" err="1"/>
                <a:t>atau</a:t>
              </a:r>
              <a:r>
                <a:rPr lang="en-US" sz="2500" dirty="0"/>
                <a:t> di </a:t>
              </a:r>
              <a:r>
                <a:rPr lang="en-US" sz="2500" dirty="0" err="1"/>
                <a:t>masa</a:t>
              </a:r>
              <a:r>
                <a:rPr lang="en-US" sz="2500" dirty="0"/>
                <a:t> </a:t>
              </a:r>
              <a:r>
                <a:rPr lang="en-US" sz="2500" dirty="0" err="1"/>
                <a:t>datang</a:t>
              </a:r>
              <a:r>
                <a:rPr lang="en-US" sz="2500" dirty="0"/>
                <a:t>, </a:t>
              </a:r>
              <a:r>
                <a:rPr lang="en-US" sz="2500" dirty="0" err="1"/>
                <a:t>kepada</a:t>
              </a:r>
              <a:r>
                <a:rPr lang="en-US" sz="2500" dirty="0"/>
                <a:t> </a:t>
              </a:r>
              <a:r>
                <a:rPr lang="en-US" sz="2500" dirty="0" err="1"/>
                <a:t>berbagai</a:t>
              </a:r>
              <a:r>
                <a:rPr lang="en-US" sz="2500" dirty="0"/>
                <a:t> orang </a:t>
              </a:r>
              <a:r>
                <a:rPr lang="en-US" sz="2500" dirty="0" err="1"/>
                <a:t>atau</a:t>
              </a:r>
              <a:r>
                <a:rPr lang="en-US" sz="2500" dirty="0"/>
                <a:t> </a:t>
              </a:r>
              <a:r>
                <a:rPr lang="en-US" sz="2500" dirty="0" err="1"/>
                <a:t>kelompok</a:t>
              </a:r>
              <a:r>
                <a:rPr lang="en-US" sz="2500" dirty="0"/>
                <a:t> </a:t>
              </a:r>
              <a:r>
                <a:rPr lang="en-US" sz="2500" dirty="0" err="1"/>
                <a:t>dalam</a:t>
              </a:r>
              <a:r>
                <a:rPr lang="en-US" sz="2500" dirty="0"/>
                <a:t> </a:t>
              </a:r>
              <a:r>
                <a:rPr lang="en-US" sz="2500" dirty="0" err="1"/>
                <a:t>masyarakat</a:t>
              </a: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73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027" y="988680"/>
            <a:ext cx="5069363" cy="496104"/>
            <a:chOff x="530027" y="988680"/>
            <a:chExt cx="506936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9379"/>
              <a:ext cx="506936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8680"/>
              <a:ext cx="417422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B.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Pembagian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Ilmu</a:t>
              </a:r>
              <a:r>
                <a:rPr lang="en-US" sz="2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0026" y="1775138"/>
            <a:ext cx="8146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Ilmu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dibedakan</a:t>
            </a:r>
            <a:r>
              <a:rPr lang="en-US" sz="2500" dirty="0"/>
              <a:t> </a:t>
            </a:r>
            <a:r>
              <a:rPr lang="en-US" sz="2500" dirty="0" err="1"/>
              <a:t>atas</a:t>
            </a:r>
            <a:r>
              <a:rPr lang="en-US" sz="2500" dirty="0"/>
              <a:t> </a:t>
            </a:r>
            <a:r>
              <a:rPr lang="en-US" sz="2500" dirty="0" err="1"/>
              <a:t>tiga</a:t>
            </a:r>
            <a:r>
              <a:rPr lang="en-US" sz="2500" dirty="0"/>
              <a:t> </a:t>
            </a:r>
            <a:r>
              <a:rPr lang="en-US" sz="2500" dirty="0" err="1"/>
              <a:t>kelompok</a:t>
            </a:r>
            <a:r>
              <a:rPr lang="en-US" sz="2500" dirty="0"/>
              <a:t> </a:t>
            </a:r>
            <a:r>
              <a:rPr lang="en-US" sz="2500" dirty="0" err="1"/>
              <a:t>dasar</a:t>
            </a:r>
            <a:r>
              <a:rPr lang="en-US" sz="2500" dirty="0"/>
              <a:t>, </a:t>
            </a:r>
            <a:r>
              <a:rPr lang="en-US" sz="2500" dirty="0" err="1"/>
              <a:t>yaitu</a:t>
            </a:r>
            <a:r>
              <a:rPr lang="en-US" sz="2500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deskriptif</a:t>
            </a:r>
            <a:r>
              <a:rPr lang="en-US" sz="2500" dirty="0"/>
              <a:t>, </a:t>
            </a:r>
            <a:r>
              <a:rPr lang="en-US" sz="2500" b="1" dirty="0" err="1"/>
              <a:t>teori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terapan</a:t>
            </a:r>
            <a:r>
              <a:rPr lang="en-US" sz="25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1" y="2996952"/>
            <a:ext cx="758190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92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3" b="43085"/>
          <a:stretch/>
        </p:blipFill>
        <p:spPr>
          <a:xfrm>
            <a:off x="3305352" y="4581128"/>
            <a:ext cx="5838648" cy="227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061" y="76470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Ekonomi</a:t>
            </a:r>
            <a:r>
              <a:rPr lang="en-US" sz="2500" b="1" dirty="0"/>
              <a:t> </a:t>
            </a:r>
            <a:r>
              <a:rPr lang="en-US" sz="2500" b="1" dirty="0" err="1"/>
              <a:t>deskriptif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i="1" dirty="0"/>
              <a:t>descriptive economics</a:t>
            </a:r>
            <a:r>
              <a:rPr lang="en-US" sz="2500" dirty="0"/>
              <a:t>) </a:t>
            </a:r>
            <a:r>
              <a:rPr lang="en-US" sz="2500" dirty="0" err="1"/>
              <a:t>berusaha</a:t>
            </a:r>
            <a:r>
              <a:rPr lang="en-US" sz="2500" dirty="0"/>
              <a:t> </a:t>
            </a:r>
            <a:r>
              <a:rPr lang="en-US" sz="2500" dirty="0" err="1"/>
              <a:t>menggambarkan</a:t>
            </a:r>
            <a:r>
              <a:rPr lang="en-US" sz="2500" dirty="0"/>
              <a:t> </a:t>
            </a:r>
            <a:r>
              <a:rPr lang="en-US" sz="2500" dirty="0" err="1"/>
              <a:t>keadaan</a:t>
            </a:r>
            <a:r>
              <a:rPr lang="en-US" sz="2500" dirty="0"/>
              <a:t> </a:t>
            </a:r>
            <a:r>
              <a:rPr lang="en-US" sz="2500" dirty="0" err="1"/>
              <a:t>perekonomian</a:t>
            </a:r>
            <a:r>
              <a:rPr lang="en-US" sz="2500" dirty="0"/>
              <a:t> yang </a:t>
            </a:r>
            <a:r>
              <a:rPr lang="en-US" sz="2500" dirty="0" err="1"/>
              <a:t>sebenarnya</a:t>
            </a:r>
            <a:r>
              <a:rPr lang="en-US" sz="2500" dirty="0"/>
              <a:t> </a:t>
            </a:r>
            <a:r>
              <a:rPr lang="en-US" sz="2500" dirty="0" err="1"/>
              <a:t>terjadi</a:t>
            </a:r>
            <a:r>
              <a:rPr lang="en-US" sz="2500" dirty="0"/>
              <a:t> di </a:t>
            </a:r>
            <a:r>
              <a:rPr lang="en-US" sz="2500" dirty="0" err="1"/>
              <a:t>masyarakat</a:t>
            </a:r>
            <a:r>
              <a:rPr lang="en-US" sz="2500" dirty="0"/>
              <a:t>. </a:t>
            </a:r>
          </a:p>
          <a:p>
            <a:r>
              <a:rPr lang="en-US" sz="2500" dirty="0"/>
              <a:t>       </a:t>
            </a:r>
            <a:r>
              <a:rPr lang="en-US" sz="2500" dirty="0" err="1"/>
              <a:t>Contohnya</a:t>
            </a:r>
            <a:r>
              <a:rPr lang="en-US" sz="25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3068" y="2258501"/>
            <a:ext cx="4012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/>
              <a:t>Jumlah</a:t>
            </a:r>
            <a:r>
              <a:rPr lang="en-US" sz="2500" b="1" dirty="0"/>
              <a:t> </a:t>
            </a:r>
            <a:r>
              <a:rPr lang="en-US" sz="2500" b="1" dirty="0" err="1"/>
              <a:t>Pengangguran</a:t>
            </a:r>
            <a:r>
              <a:rPr lang="en-US" sz="2500" b="1" dirty="0"/>
              <a:t> </a:t>
            </a:r>
          </a:p>
          <a:p>
            <a:pPr algn="ctr"/>
            <a:r>
              <a:rPr lang="en-US" sz="2500" b="1" dirty="0"/>
              <a:t>di Indonesia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08" y="3321801"/>
            <a:ext cx="584200" cy="218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10" y="4267266"/>
            <a:ext cx="5842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90" y="3157142"/>
            <a:ext cx="6604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/>
          <a:stretch/>
        </p:blipFill>
        <p:spPr>
          <a:xfrm>
            <a:off x="7345590" y="2622312"/>
            <a:ext cx="701046" cy="382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08" y="1656035"/>
            <a:ext cx="838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772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Rockwell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ENSIKLOPEDI</dc:creator>
  <cp:lastModifiedBy>user</cp:lastModifiedBy>
  <cp:revision>169</cp:revision>
  <dcterms:created xsi:type="dcterms:W3CDTF">2013-08-02T08:37:47Z</dcterms:created>
  <dcterms:modified xsi:type="dcterms:W3CDTF">2021-07-20T06:20:34Z</dcterms:modified>
</cp:coreProperties>
</file>