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7" r:id="rId3"/>
    <p:sldId id="258" r:id="rId4"/>
    <p:sldId id="259" r:id="rId5"/>
    <p:sldId id="260" r:id="rId6"/>
    <p:sldId id="268" r:id="rId7"/>
    <p:sldId id="261" r:id="rId8"/>
    <p:sldId id="266" r:id="rId9"/>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B9BA20B-27CA-44EA-B9AA-A7EA6E2C3ABD}" type="datetimeFigureOut">
              <a:rPr lang="id-ID" smtClean="0"/>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3643078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B9BA20B-27CA-44EA-B9AA-A7EA6E2C3ABD}" type="datetimeFigureOut">
              <a:rPr lang="id-ID" smtClean="0"/>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229598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B9BA20B-27CA-44EA-B9AA-A7EA6E2C3ABD}" type="datetimeFigureOut">
              <a:rPr lang="id-ID" smtClean="0"/>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17363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B9BA20B-27CA-44EA-B9AA-A7EA6E2C3ABD}" type="datetimeFigureOut">
              <a:rPr lang="id-ID" smtClean="0"/>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303540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9BA20B-27CA-44EA-B9AA-A7EA6E2C3ABD}" type="datetimeFigureOut">
              <a:rPr lang="id-ID" smtClean="0"/>
              <a:t>20/07/2021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2034653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B9BA20B-27CA-44EA-B9AA-A7EA6E2C3ABD}" type="datetimeFigureOut">
              <a:rPr lang="id-ID" smtClean="0"/>
              <a:t>20/07/2021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867092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B9BA20B-27CA-44EA-B9AA-A7EA6E2C3ABD}" type="datetimeFigureOut">
              <a:rPr lang="id-ID" smtClean="0"/>
              <a:t>20/07/2021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383681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B9BA20B-27CA-44EA-B9AA-A7EA6E2C3ABD}" type="datetimeFigureOut">
              <a:rPr lang="id-ID" smtClean="0"/>
              <a:t>20/07/2021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802007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9BA20B-27CA-44EA-B9AA-A7EA6E2C3ABD}" type="datetimeFigureOut">
              <a:rPr lang="id-ID" smtClean="0"/>
              <a:t>20/07/2021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50750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BA20B-27CA-44EA-B9AA-A7EA6E2C3ABD}" type="datetimeFigureOut">
              <a:rPr lang="id-ID" smtClean="0"/>
              <a:t>20/07/2021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2203964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BA20B-27CA-44EA-B9AA-A7EA6E2C3ABD}" type="datetimeFigureOut">
              <a:rPr lang="id-ID" smtClean="0"/>
              <a:t>20/07/2021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D945828-EDF4-4253-9F45-525B3FC9B16D}" type="slidenum">
              <a:rPr lang="id-ID" smtClean="0"/>
              <a:t>‹#›</a:t>
            </a:fld>
            <a:endParaRPr lang="id-ID"/>
          </a:p>
        </p:txBody>
      </p:sp>
    </p:spTree>
    <p:extLst>
      <p:ext uri="{BB962C8B-B14F-4D97-AF65-F5344CB8AC3E}">
        <p14:creationId xmlns:p14="http://schemas.microsoft.com/office/powerpoint/2010/main" val="600902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9BA20B-27CA-44EA-B9AA-A7EA6E2C3ABD}" type="datetimeFigureOut">
              <a:rPr lang="id-ID" smtClean="0"/>
              <a:t>20/07/2021</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45828-EDF4-4253-9F45-525B3FC9B16D}" type="slidenum">
              <a:rPr lang="id-ID" smtClean="0"/>
              <a:t>‹#›</a:t>
            </a:fld>
            <a:endParaRPr lang="id-ID"/>
          </a:p>
        </p:txBody>
      </p:sp>
    </p:spTree>
    <p:extLst>
      <p:ext uri="{BB962C8B-B14F-4D97-AF65-F5344CB8AC3E}">
        <p14:creationId xmlns:p14="http://schemas.microsoft.com/office/powerpoint/2010/main" val="720573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467544" y="332656"/>
            <a:ext cx="8208912" cy="6264696"/>
          </a:xfrm>
          <a:prstGeom prst="flowChartAlternateProcess">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4"/>
          </a:lnRef>
          <a:fillRef idx="2">
            <a:schemeClr val="accent4"/>
          </a:fillRef>
          <a:effectRef idx="1">
            <a:schemeClr val="accent4"/>
          </a:effectRef>
          <a:fontRef idx="minor">
            <a:schemeClr val="dk1"/>
          </a:fontRef>
        </p:style>
        <p:txBody>
          <a:bodyPr rtlCol="0" anchor="ctr"/>
          <a:lstStyle/>
          <a:p>
            <a:pPr algn="ctr"/>
            <a:r>
              <a:rPr lang="id-ID" sz="4000" dirty="0" smtClean="0">
                <a:latin typeface="Franklin Gothic Heavy" pitchFamily="34" charset="0"/>
              </a:rPr>
              <a:t>KOMPETISI DALAM KEBAIKAN</a:t>
            </a:r>
          </a:p>
          <a:p>
            <a:pPr algn="ctr"/>
            <a:endParaRPr lang="id-ID" dirty="0" smtClean="0"/>
          </a:p>
          <a:p>
            <a:pPr algn="ctr"/>
            <a:endParaRPr lang="id-ID" dirty="0"/>
          </a:p>
          <a:p>
            <a:pPr algn="ctr"/>
            <a:endParaRPr lang="id-ID" dirty="0" smtClean="0"/>
          </a:p>
          <a:p>
            <a:pPr algn="ctr"/>
            <a:endParaRPr lang="id-ID" dirty="0"/>
          </a:p>
          <a:p>
            <a:pPr algn="ctr"/>
            <a:endParaRPr lang="id-ID" dirty="0" smtClean="0"/>
          </a:p>
          <a:p>
            <a:endParaRPr lang="en-US" sz="2000" b="1" dirty="0" smtClean="0">
              <a:latin typeface="Bradley Hand ITC" pitchFamily="66" charset="0"/>
            </a:endParaRPr>
          </a:p>
          <a:p>
            <a:endParaRPr lang="en-US" sz="2000" b="1" dirty="0" smtClean="0">
              <a:latin typeface="Bradley Hand ITC" pitchFamily="66" charset="0"/>
            </a:endParaRPr>
          </a:p>
          <a:p>
            <a:r>
              <a:rPr lang="en-US" sz="2000" b="1" dirty="0" smtClean="0">
                <a:latin typeface="Bradley Hand ITC" pitchFamily="66" charset="0"/>
              </a:rPr>
              <a:t>By</a:t>
            </a:r>
            <a:endParaRPr lang="id-ID" sz="2000" b="1" dirty="0" smtClean="0">
              <a:latin typeface="Bradley Hand ITC" pitchFamily="66" charset="0"/>
            </a:endParaRPr>
          </a:p>
          <a:p>
            <a:r>
              <a:rPr lang="id-ID" sz="2000" b="1" dirty="0" smtClean="0">
                <a:latin typeface="Bradley Hand ITC" pitchFamily="66" charset="0"/>
              </a:rPr>
              <a:t>Khoiruddi</a:t>
            </a:r>
            <a:r>
              <a:rPr lang="en-US" sz="2000" b="1" dirty="0" smtClean="0">
                <a:latin typeface="Bradley Hand ITC" pitchFamily="66" charset="0"/>
              </a:rPr>
              <a:t>n</a:t>
            </a:r>
            <a:r>
              <a:rPr lang="id-ID" sz="2000" b="1" dirty="0" smtClean="0">
                <a:latin typeface="Bradley Hand ITC" pitchFamily="66" charset="0"/>
              </a:rPr>
              <a:t> </a:t>
            </a:r>
            <a:r>
              <a:rPr lang="id-ID" sz="2000" b="1" dirty="0" smtClean="0">
                <a:latin typeface="Bradley Hand ITC" pitchFamily="66" charset="0"/>
              </a:rPr>
              <a:t>Daulay S.Pd.I</a:t>
            </a:r>
            <a:endParaRPr lang="id-ID" sz="2000" b="1" dirty="0">
              <a:latin typeface="Bradley Hand ITC" pitchFamily="66" charset="0"/>
            </a:endParaRPr>
          </a:p>
        </p:txBody>
      </p:sp>
      <p:sp>
        <p:nvSpPr>
          <p:cNvPr id="7" name="Flowchart: Alternate Process 6"/>
          <p:cNvSpPr/>
          <p:nvPr/>
        </p:nvSpPr>
        <p:spPr>
          <a:xfrm>
            <a:off x="1907704" y="3045443"/>
            <a:ext cx="5184576" cy="504056"/>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id-ID" sz="2400" dirty="0" smtClean="0">
                <a:latin typeface="Berlin Sans FB Demi" pitchFamily="34" charset="0"/>
              </a:rPr>
              <a:t>Q.S ALMAIDAH AYAT :48</a:t>
            </a:r>
            <a:endParaRPr lang="id-ID" sz="2400" dirty="0">
              <a:latin typeface="Berlin Sans FB Demi" pitchFamily="34" charset="0"/>
            </a:endParaRPr>
          </a:p>
        </p:txBody>
      </p:sp>
    </p:spTree>
    <p:extLst>
      <p:ext uri="{BB962C8B-B14F-4D97-AF65-F5344CB8AC3E}">
        <p14:creationId xmlns:p14="http://schemas.microsoft.com/office/powerpoint/2010/main" val="1510097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4355529" cy="342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9" y="144463"/>
            <a:ext cx="4248472" cy="3319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463" y="3665152"/>
            <a:ext cx="4283521" cy="2917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44009" y="3665152"/>
            <a:ext cx="4248473" cy="2917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6045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style>
          <a:lnRef idx="0">
            <a:scrgbClr r="0" g="0" b="0"/>
          </a:lnRef>
          <a:fillRef idx="1003">
            <a:schemeClr val="lt1"/>
          </a:fillRef>
          <a:effectRef idx="0">
            <a:scrgbClr r="0" g="0" b="0"/>
          </a:effectRef>
          <a:fontRef idx="major"/>
        </p:style>
        <p:txBody>
          <a:bodyPr>
            <a:normAutofit fontScale="90000"/>
          </a:bodyPr>
          <a:lstStyle/>
          <a:p>
            <a:r>
              <a:rPr lang="id-ID" dirty="0" smtClean="0"/>
              <a:t>Kompetisi Dalam </a:t>
            </a:r>
            <a:r>
              <a:rPr lang="id-ID" dirty="0"/>
              <a:t>K</a:t>
            </a:r>
            <a:r>
              <a:rPr lang="id-ID" dirty="0" smtClean="0"/>
              <a:t>ebaikan</a:t>
            </a:r>
            <a:endParaRPr lang="id-ID" dirty="0"/>
          </a:p>
        </p:txBody>
      </p:sp>
      <p:sp>
        <p:nvSpPr>
          <p:cNvPr id="3" name="Content Placeholder 2"/>
          <p:cNvSpPr>
            <a:spLocks noGrp="1"/>
          </p:cNvSpPr>
          <p:nvPr>
            <p:ph idx="1"/>
          </p:nvPr>
        </p:nvSpPr>
        <p:spPr>
          <a:xfrm>
            <a:off x="457200" y="1124744"/>
            <a:ext cx="8229600" cy="5472608"/>
          </a:xfrm>
        </p:spPr>
        <p:txBody>
          <a:bodyPr>
            <a:normAutofit lnSpcReduction="10000"/>
          </a:bodyPr>
          <a:lstStyle/>
          <a:p>
            <a:pPr algn="just"/>
            <a:r>
              <a:rPr lang="id-ID" sz="2800" dirty="0" smtClean="0"/>
              <a:t>Berlomba-lomba dalam kebaikan atau yang dikenal dengan istilah </a:t>
            </a:r>
            <a:r>
              <a:rPr lang="id-ID" sz="2800" dirty="0" smtClean="0">
                <a:solidFill>
                  <a:srgbClr val="C00000"/>
                </a:solidFill>
              </a:rPr>
              <a:t>fastabiqul khairat </a:t>
            </a:r>
            <a:r>
              <a:rPr lang="id-ID" sz="2800" dirty="0" smtClean="0"/>
              <a:t>adalah sebuah keadaan untuk dapat meningkatkan nilai ketaqwaan kepada Allah Swt, dengan melakukan berbagai kebaikan. Berlomba kepada kebaikan mengandung ajakan agar seseorang berusaha dan bersemangat menjadi orang pertama yang berbuat kebaikan. Kebaikan hendaknya dilakukan dengan tekad yang teguh dan terus-menerus.</a:t>
            </a:r>
          </a:p>
          <a:p>
            <a:pPr algn="just"/>
            <a:r>
              <a:rPr lang="id-ID" sz="2800" dirty="0" smtClean="0"/>
              <a:t>Dalam riwayat banyak disebutkan bahwa para sahabat saling berlomba dalam kebaikan, misalnya dalam bersedekah kepada fakir miskin dan melakukan amal sunnah seperti shalat malam.</a:t>
            </a:r>
            <a:endParaRPr lang="id-ID" sz="2800" dirty="0"/>
          </a:p>
        </p:txBody>
      </p:sp>
    </p:spTree>
    <p:extLst>
      <p:ext uri="{BB962C8B-B14F-4D97-AF65-F5344CB8AC3E}">
        <p14:creationId xmlns:p14="http://schemas.microsoft.com/office/powerpoint/2010/main" val="3987627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568952" cy="6336704"/>
          </a:xfrm>
        </p:spPr>
        <p:txBody>
          <a:bodyPr>
            <a:normAutofit fontScale="85000" lnSpcReduction="20000"/>
          </a:bodyPr>
          <a:lstStyle/>
          <a:p>
            <a:pPr marL="0" indent="0" algn="just">
              <a:buNone/>
            </a:pPr>
            <a:r>
              <a:rPr lang="id-ID" sz="2800" dirty="0" smtClean="0"/>
              <a:t>Q.S Al-Maidah Ayat  48.</a:t>
            </a:r>
          </a:p>
          <a:p>
            <a:pPr marL="0" indent="0" algn="r">
              <a:buNone/>
            </a:pPr>
            <a:r>
              <a:rPr lang="ar-AE" sz="3300" dirty="0" smtClean="0"/>
              <a:t>وَاَنۡزَلۡنَاۤ اِلَيۡكَ الۡكِتٰبَ بِالۡحَـقِّ مُصَدِّقًا لِّمَا بَيۡنَ يَدَيۡهِ مِنَ الۡكِتٰبِ وَمُهَيۡمِنًا عَلَيۡهِ‌ فَاحۡكُمۡ بَيۡنَهُمۡ بِمَاۤ اَنۡزَلَ اللّٰهُ وَلَا تَتَّبِعۡ اَهۡوَآءَهُمۡ عَمَّا جَآءَكَ مِنَ الۡحَـقِّ‌ؕ لِكُلٍّ جَعَلۡنَا مِنۡكُمۡ شِرۡعَةً وَّمِنۡهَاجًا ‌ؕ وَلَوۡ شَآءَ اللّٰهُ لَجَـعَلَـكُمۡ اُمَّةً وَّاحِدَةً وَّلٰـكِنۡ لِّيَبۡلُوَكُمۡ فِىۡ مَاۤ اٰتٰٮكُمۡ فَاسۡتَبِقُوا الۡخَـيۡـرٰتِ‌ؕ اِلَى اللّٰهِ مَرۡجِعُكُمۡ جَمِيۡعًا فَيُنَبِّئُكُمۡ بِمَا كُنۡتُمۡ فِيۡهِ تَخۡتَلِفُوۡنَۙ</a:t>
            </a:r>
            <a:endParaRPr lang="id-ID" sz="3300" dirty="0" smtClean="0"/>
          </a:p>
          <a:p>
            <a:pPr marL="0" indent="0" algn="just">
              <a:buNone/>
            </a:pPr>
            <a:r>
              <a:rPr lang="id-ID" sz="2800" dirty="0" smtClean="0"/>
              <a:t>Artinya :</a:t>
            </a:r>
          </a:p>
          <a:p>
            <a:pPr marL="0" indent="0" algn="just">
              <a:buNone/>
            </a:pPr>
            <a:r>
              <a:rPr lang="id-ID" sz="2800" dirty="0" smtClean="0"/>
              <a:t>Dan Kami telah turunkan kepadamu Al Quran dengan membawa kebenaran, membenarkan apa yang sebelumnya, yaitu kitab-kitab (yang diturunkan sebelumnya) dan batu ujian terhadap kitab-kitab yang lain itu; maka putuskanlah perkara mereka menurut apa yang Allah turunkan dan janganlah kamu mengikuti hawa nafsu mereka dengan meninggalkan kebenaran yang telah datang kepadamu. Untuk tiap-tiap umat diantara kamu, Kami berikan aturan dan jalan yang terang. Sekiranya Allah menghendaki, niscaya kamu dijadikan-Nya satu umat (saja), tetapi Allah hendak menguji kamu terhadap pemberian-Nya kepadamu, maka berlomba-lombalah berbuat kebajikan. Hanya kepada Allah-lah kembali kamu semuanya, lalu diberitahukan-Nya kepadamu apa yang telah kamu perselisihkan itu, (Q.S Al-Maidah :48)</a:t>
            </a:r>
            <a:endParaRPr lang="ar-AE" sz="2800" dirty="0" smtClean="0"/>
          </a:p>
        </p:txBody>
      </p:sp>
    </p:spTree>
    <p:extLst>
      <p:ext uri="{BB962C8B-B14F-4D97-AF65-F5344CB8AC3E}">
        <p14:creationId xmlns:p14="http://schemas.microsoft.com/office/powerpoint/2010/main" val="1995897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648072"/>
          </a:xfrm>
        </p:spPr>
        <p:style>
          <a:lnRef idx="1">
            <a:schemeClr val="dk1"/>
          </a:lnRef>
          <a:fillRef idx="2">
            <a:schemeClr val="dk1"/>
          </a:fillRef>
          <a:effectRef idx="1">
            <a:schemeClr val="dk1"/>
          </a:effectRef>
          <a:fontRef idx="minor">
            <a:schemeClr val="dk1"/>
          </a:fontRef>
        </p:style>
        <p:txBody>
          <a:bodyPr>
            <a:noAutofit/>
          </a:bodyPr>
          <a:lstStyle/>
          <a:p>
            <a:r>
              <a:rPr lang="id-ID" sz="3200" dirty="0" smtClean="0"/>
              <a:t>Kandungan Q.S Al-Maiadah Ayat 48</a:t>
            </a:r>
            <a:endParaRPr lang="id-ID" sz="3200" dirty="0"/>
          </a:p>
        </p:txBody>
      </p:sp>
      <p:sp>
        <p:nvSpPr>
          <p:cNvPr id="3" name="Content Placeholder 2"/>
          <p:cNvSpPr>
            <a:spLocks noGrp="1"/>
          </p:cNvSpPr>
          <p:nvPr>
            <p:ph idx="1"/>
          </p:nvPr>
        </p:nvSpPr>
        <p:spPr>
          <a:xfrm>
            <a:off x="457200" y="908720"/>
            <a:ext cx="8229600" cy="5688632"/>
          </a:xfrm>
        </p:spPr>
        <p:txBody>
          <a:bodyPr>
            <a:normAutofit fontScale="92500" lnSpcReduction="10000"/>
          </a:bodyPr>
          <a:lstStyle/>
          <a:p>
            <a:pPr algn="just"/>
            <a:r>
              <a:rPr lang="id-ID" sz="2800" dirty="0" smtClean="0"/>
              <a:t>Al-Qur’an adalah kitab suci yang diturnkan kepada Nabi Muhammad Saw, dengan membawa kebenaran yang hakiki</a:t>
            </a:r>
          </a:p>
          <a:p>
            <a:pPr algn="just"/>
            <a:r>
              <a:rPr lang="id-ID" sz="2800" dirty="0" smtClean="0"/>
              <a:t>Al-Qur’an memerintahkan kepada manusia untuk memutuskan perkara-perkara yang dihadapinya berpedoman kepada kitab-kitab yang telah diturunkannya.</a:t>
            </a:r>
          </a:p>
          <a:p>
            <a:pPr algn="just"/>
            <a:r>
              <a:rPr lang="id-ID" sz="2800" dirty="0" smtClean="0"/>
              <a:t>Manusia dilarang untuk mempertrurutkan hawa nafsunya.</a:t>
            </a:r>
          </a:p>
          <a:p>
            <a:pPr algn="just"/>
            <a:r>
              <a:rPr lang="id-ID" sz="2800" dirty="0" smtClean="0"/>
              <a:t>Umat manusia dianjurkan untuk berlomba-lomba dalam berbuat kebaikan.</a:t>
            </a:r>
          </a:p>
          <a:p>
            <a:pPr algn="just"/>
            <a:r>
              <a:rPr lang="id-ID" sz="2800" dirty="0" smtClean="0"/>
              <a:t>Apabila terjadi perselisihan tentang suatu masalah , hendaklah diputuskan dengan dasar kitab Allah yaitu Al-Qur’an</a:t>
            </a:r>
            <a:endParaRPr lang="id-ID" sz="2800" dirty="0"/>
          </a:p>
        </p:txBody>
      </p:sp>
    </p:spTree>
    <p:extLst>
      <p:ext uri="{BB962C8B-B14F-4D97-AF65-F5344CB8AC3E}">
        <p14:creationId xmlns:p14="http://schemas.microsoft.com/office/powerpoint/2010/main" val="144242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a:bodyPr>
          <a:lstStyle/>
          <a:p>
            <a:pPr marL="0" indent="0">
              <a:buNone/>
            </a:pPr>
            <a:r>
              <a:rPr lang="id-ID" sz="2400" dirty="0"/>
              <a:t>Menurut tafsir al-Misbah, Q.S. al-Maidah/5: 48 mengandung </a:t>
            </a:r>
            <a:r>
              <a:rPr lang="id-ID" sz="2400" dirty="0" smtClean="0"/>
              <a:t>pesan-pesan mulia diantaranya:</a:t>
            </a:r>
          </a:p>
          <a:p>
            <a:r>
              <a:rPr lang="id-ID" sz="2400" dirty="0"/>
              <a:t>Al-Qur’an diturunkan oleh Allah Swt. dengan haq (kebenaran</a:t>
            </a:r>
            <a:r>
              <a:rPr lang="id-ID" sz="2400" dirty="0" smtClean="0"/>
              <a:t>)</a:t>
            </a:r>
          </a:p>
          <a:p>
            <a:pPr algn="just"/>
            <a:r>
              <a:rPr lang="id-ID" sz="2400" dirty="0"/>
              <a:t>Kitab Al-Qur’an berfungsi membenarkan kitab-kitab </a:t>
            </a:r>
            <a:r>
              <a:rPr lang="id-ID" sz="2400" dirty="0" smtClean="0"/>
              <a:t>sebelumnya</a:t>
            </a:r>
          </a:p>
          <a:p>
            <a:pPr algn="just"/>
            <a:r>
              <a:rPr lang="id-ID" sz="2400" dirty="0"/>
              <a:t>Kitab suci Al-Qur’an juga menjadi pengawas, </a:t>
            </a:r>
            <a:r>
              <a:rPr lang="id-ID" sz="2400" dirty="0" smtClean="0"/>
              <a:t>pemelihara, penjaga kitab-kitab terdahulu dan menjadi tolok ukur kebenaran terhadapnya, serta menjadi saksi untuk keabsahannya.</a:t>
            </a:r>
          </a:p>
          <a:p>
            <a:pPr algn="just"/>
            <a:r>
              <a:rPr lang="id-ID" sz="2400" dirty="0"/>
              <a:t>Tiap-tiap umat memiliki aturan (syariat) yang akan menuntunnya </a:t>
            </a:r>
            <a:r>
              <a:rPr lang="id-ID" sz="2400" dirty="0" smtClean="0"/>
              <a:t>menuju kebahagiaan abadi.</a:t>
            </a:r>
            <a:endParaRPr lang="id-ID" sz="2400" dirty="0"/>
          </a:p>
          <a:p>
            <a:pPr algn="just"/>
            <a:r>
              <a:rPr lang="id-ID" sz="2400" dirty="0"/>
              <a:t>Umat Islam diperintahkan untuk berlomba-lomba dengan </a:t>
            </a:r>
            <a:r>
              <a:rPr lang="id-ID" sz="2400" dirty="0" smtClean="0"/>
              <a:t>sungguh sungguh dalam </a:t>
            </a:r>
            <a:r>
              <a:rPr lang="id-ID" sz="2400" dirty="0"/>
              <a:t>berbuat </a:t>
            </a:r>
            <a:r>
              <a:rPr lang="id-ID" sz="2400" dirty="0" smtClean="0"/>
              <a:t>kebaikan, </a:t>
            </a:r>
            <a:r>
              <a:rPr lang="id-ID" sz="2400" dirty="0"/>
              <a:t>dan menghindari perdebatan yang tidakperlu hingga menghabiskan waktu </a:t>
            </a:r>
            <a:r>
              <a:rPr lang="id-ID" sz="2400" dirty="0" smtClean="0"/>
              <a:t>sia-sia. </a:t>
            </a:r>
            <a:endParaRPr lang="id-ID" sz="2400" dirty="0"/>
          </a:p>
          <a:p>
            <a:pPr algn="just"/>
            <a:endParaRPr lang="id-ID" sz="2400" dirty="0"/>
          </a:p>
          <a:p>
            <a:pPr algn="just"/>
            <a:endParaRPr lang="id-ID" sz="2400" dirty="0"/>
          </a:p>
          <a:p>
            <a:pPr marL="0" indent="0" algn="just">
              <a:buNone/>
            </a:pPr>
            <a:endParaRPr lang="id-ID" sz="2400" dirty="0"/>
          </a:p>
        </p:txBody>
      </p:sp>
    </p:spTree>
    <p:extLst>
      <p:ext uri="{BB962C8B-B14F-4D97-AF65-F5344CB8AC3E}">
        <p14:creationId xmlns:p14="http://schemas.microsoft.com/office/powerpoint/2010/main" val="4056194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txBody>
          <a:bodyPr>
            <a:normAutofit lnSpcReduction="10000"/>
          </a:bodyPr>
          <a:lstStyle/>
          <a:p>
            <a:pPr marL="0" indent="0" algn="ctr">
              <a:buNone/>
            </a:pPr>
            <a:r>
              <a:rPr lang="id-ID" sz="2800" b="1" dirty="0" smtClean="0"/>
              <a:t>Kriteria Perbuatan Baik atau Amal Sholeh.</a:t>
            </a:r>
          </a:p>
          <a:p>
            <a:pPr algn="just">
              <a:buFont typeface="Wingdings" pitchFamily="2" charset="2"/>
              <a:buChar char="Ø"/>
            </a:pPr>
            <a:r>
              <a:rPr lang="id-ID" sz="2800" dirty="0" smtClean="0"/>
              <a:t>Adanya niat yang ikhlas karena Allah SWT.</a:t>
            </a:r>
          </a:p>
          <a:p>
            <a:pPr algn="just">
              <a:buFont typeface="Wingdings" pitchFamily="2" charset="2"/>
              <a:buChar char="Ø"/>
            </a:pPr>
            <a:r>
              <a:rPr lang="id-ID" sz="2800" dirty="0" smtClean="0"/>
              <a:t>Benar dalam melaksanakannya, sebagaimana yang telah ditentukan oleh Allah SWT dan Rasul-Nya.</a:t>
            </a:r>
          </a:p>
          <a:p>
            <a:pPr algn="just">
              <a:buFont typeface="Wingdings" pitchFamily="2" charset="2"/>
              <a:buChar char="Ø"/>
            </a:pPr>
            <a:r>
              <a:rPr lang="id-ID" sz="2800" dirty="0" smtClean="0"/>
              <a:t>Bertujuan hanya mencari ridha Allah SWT.</a:t>
            </a:r>
          </a:p>
          <a:p>
            <a:pPr marL="0" indent="0" algn="ctr">
              <a:buNone/>
            </a:pPr>
            <a:r>
              <a:rPr lang="id-ID" sz="2800" b="1" dirty="0" smtClean="0"/>
              <a:t>Macam-macam Perbuatan Baik atau Amal Sholeh.</a:t>
            </a:r>
          </a:p>
          <a:p>
            <a:pPr algn="just">
              <a:buFont typeface="Wingdings" pitchFamily="2" charset="2"/>
              <a:buChar char="Ø"/>
            </a:pPr>
            <a:r>
              <a:rPr lang="id-ID" sz="2800" dirty="0" smtClean="0"/>
              <a:t>Perbuatan baik atau amal sholeh yang berkaitan dengan Allah SWT.</a:t>
            </a:r>
          </a:p>
          <a:p>
            <a:pPr algn="just">
              <a:buFont typeface="Wingdings" pitchFamily="2" charset="2"/>
              <a:buChar char="Ø"/>
            </a:pPr>
            <a:r>
              <a:rPr lang="id-ID" sz="2800" dirty="0" smtClean="0"/>
              <a:t>Perbuatan baik atau amal sholeh yang berkaitan dengan diri sendiri.</a:t>
            </a:r>
          </a:p>
          <a:p>
            <a:pPr algn="just">
              <a:buFont typeface="Wingdings" pitchFamily="2" charset="2"/>
              <a:buChar char="Ø"/>
            </a:pPr>
            <a:r>
              <a:rPr lang="id-ID" sz="2800" dirty="0" smtClean="0"/>
              <a:t>Perbuatan baik atau amal sholeh yang berkaitan dengan sesama.</a:t>
            </a:r>
          </a:p>
          <a:p>
            <a:pPr algn="just">
              <a:buFont typeface="Wingdings" pitchFamily="2" charset="2"/>
              <a:buChar char="Ø"/>
            </a:pPr>
            <a:r>
              <a:rPr lang="id-ID" sz="2800" dirty="0" smtClean="0"/>
              <a:t>Perbuatan baik atau amal sholeh yang berkaitan dengan lingkungan.</a:t>
            </a:r>
          </a:p>
        </p:txBody>
      </p:sp>
    </p:spTree>
    <p:extLst>
      <p:ext uri="{BB962C8B-B14F-4D97-AF65-F5344CB8AC3E}">
        <p14:creationId xmlns:p14="http://schemas.microsoft.com/office/powerpoint/2010/main" val="13525823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lnSpcReduction="10000"/>
          </a:bodyPr>
          <a:lstStyle/>
          <a:p>
            <a:pPr marL="0" indent="0" algn="just">
              <a:buNone/>
            </a:pPr>
            <a:r>
              <a:rPr lang="id-ID" sz="2800" dirty="0" smtClean="0"/>
              <a:t>Ada beberapa alasan mengapa kita diperintahkan untuk berlomba-lomba dalam kebaikan antara lain sebagai berikut:</a:t>
            </a:r>
          </a:p>
          <a:p>
            <a:pPr algn="just">
              <a:buFont typeface="Wingdings" pitchFamily="2" charset="2"/>
              <a:buChar char="§"/>
            </a:pPr>
            <a:r>
              <a:rPr lang="id-ID" sz="2800" dirty="0" smtClean="0"/>
              <a:t>Bahwa melakukan kebaikan tidak bisa ditunda-tunda, dan harus segera dikerjakan.</a:t>
            </a:r>
          </a:p>
          <a:p>
            <a:pPr algn="just">
              <a:buFont typeface="Wingdings" pitchFamily="2" charset="2"/>
              <a:buChar char="§"/>
            </a:pPr>
            <a:r>
              <a:rPr lang="id-ID" sz="2800" dirty="0" smtClean="0"/>
              <a:t>Untuk berbuat baik hendaknya saling memotivasi dan saling tolong-menolong, oleh karena itu ,kita perlunya berkolaborasi atau kerjasama.</a:t>
            </a:r>
          </a:p>
          <a:p>
            <a:pPr algn="just">
              <a:buFont typeface="Wingdings" pitchFamily="2" charset="2"/>
              <a:buChar char="§"/>
            </a:pPr>
            <a:r>
              <a:rPr lang="id-ID" sz="2800" dirty="0" smtClean="0"/>
              <a:t>Bahwa kesigapan melakukan kebaikan harus didukung dengan kesungguhan.</a:t>
            </a:r>
          </a:p>
          <a:p>
            <a:pPr marL="0" indent="0" algn="r">
              <a:buNone/>
            </a:pPr>
            <a:r>
              <a:rPr lang="ar-AE" sz="2800" dirty="0" smtClean="0"/>
              <a:t>وَتَعَاوَنُوا عَلَى الْبِرِّ وَالتَّقْوَىٰ ۖ وَلَا تَعَاوَنُوا عَلَى الْإِثْمِ وَالْعُدْوَانِ</a:t>
            </a:r>
            <a:endParaRPr lang="id-ID" sz="2800" dirty="0" smtClean="0"/>
          </a:p>
          <a:p>
            <a:pPr marL="0" indent="0" algn="just">
              <a:buNone/>
            </a:pPr>
            <a:r>
              <a:rPr lang="id-ID" sz="2800" dirty="0" smtClean="0"/>
              <a:t>“Dan tolong menolonglah kamu dalam mengerjakan kebajikan , dan jangan tolong menolong dalam berbuat dosa dan permusuhan...” (Q.S Al-Maidah/5:2)</a:t>
            </a:r>
            <a:endParaRPr lang="id-ID" sz="2800" dirty="0"/>
          </a:p>
        </p:txBody>
      </p:sp>
    </p:spTree>
    <p:extLst>
      <p:ext uri="{BB962C8B-B14F-4D97-AF65-F5344CB8AC3E}">
        <p14:creationId xmlns:p14="http://schemas.microsoft.com/office/powerpoint/2010/main" val="1565821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608</Words>
  <Application>Microsoft Office PowerPoint</Application>
  <PresentationFormat>On-screen Show (4:3)</PresentationFormat>
  <Paragraphs>46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Kompetisi Dalam Kebaikan</vt:lpstr>
      <vt:lpstr>PowerPoint Presentation</vt:lpstr>
      <vt:lpstr>Kandungan Q.S Al-Maiadah Ayat 48</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ACER</dc:creator>
  <cp:lastModifiedBy>ASUS</cp:lastModifiedBy>
  <cp:revision>17</cp:revision>
  <dcterms:created xsi:type="dcterms:W3CDTF">2020-10-26T02:34:12Z</dcterms:created>
  <dcterms:modified xsi:type="dcterms:W3CDTF">2021-07-20T15:41:49Z</dcterms:modified>
</cp:coreProperties>
</file>