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6" r:id="rId10"/>
    <p:sldId id="267" r:id="rId11"/>
    <p:sldId id="276" r:id="rId12"/>
    <p:sldId id="277" r:id="rId13"/>
    <p:sldId id="268" r:id="rId14"/>
    <p:sldId id="269" r:id="rId15"/>
    <p:sldId id="270" r:id="rId16"/>
    <p:sldId id="271" r:id="rId1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1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58123EC-27D0-43D6-8403-886487052F06}" type="datetimeFigureOut">
              <a:rPr lang="id-ID" smtClean="0"/>
              <a:t>10/07/2020</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4715303-5D11-4875-918F-B0D9E5C06F1B}"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8123EC-27D0-43D6-8403-886487052F06}" type="datetimeFigureOut">
              <a:rPr lang="id-ID" smtClean="0"/>
              <a:t>10/07/2020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4715303-5D11-4875-918F-B0D9E5C06F1B}"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8123EC-27D0-43D6-8403-886487052F06}" type="datetimeFigureOut">
              <a:rPr lang="id-ID" smtClean="0"/>
              <a:t>10/07/2020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4715303-5D11-4875-918F-B0D9E5C06F1B}"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8123EC-27D0-43D6-8403-886487052F06}" type="datetimeFigureOut">
              <a:rPr lang="id-ID" smtClean="0"/>
              <a:t>10/07/2020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4715303-5D11-4875-918F-B0D9E5C06F1B}" type="slidenum">
              <a:rPr lang="id-ID" smtClean="0"/>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58123EC-27D0-43D6-8403-886487052F06}" type="datetimeFigureOut">
              <a:rPr lang="id-ID" smtClean="0"/>
              <a:t>10/07/2020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4715303-5D11-4875-918F-B0D9E5C06F1B}" type="slidenum">
              <a:rPr lang="id-ID" smtClean="0"/>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8123EC-27D0-43D6-8403-886487052F06}" type="datetimeFigureOut">
              <a:rPr lang="id-ID" smtClean="0"/>
              <a:t>10/07/2020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F4715303-5D11-4875-918F-B0D9E5C06F1B}" type="slidenum">
              <a:rPr lang="id-ID" smtClean="0"/>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58123EC-27D0-43D6-8403-886487052F06}" type="datetimeFigureOut">
              <a:rPr lang="id-ID" smtClean="0"/>
              <a:t>10/07/2020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F4715303-5D11-4875-918F-B0D9E5C06F1B}"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58123EC-27D0-43D6-8403-886487052F06}" type="datetimeFigureOut">
              <a:rPr lang="id-ID" smtClean="0"/>
              <a:t>10/07/2020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F4715303-5D11-4875-918F-B0D9E5C06F1B}" type="slidenum">
              <a:rPr lang="id-ID" smtClean="0"/>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58123EC-27D0-43D6-8403-886487052F06}" type="datetimeFigureOut">
              <a:rPr lang="id-ID" smtClean="0"/>
              <a:t>10/07/2020</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F4715303-5D11-4875-918F-B0D9E5C06F1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58123EC-27D0-43D6-8403-886487052F06}" type="datetimeFigureOut">
              <a:rPr lang="id-ID" smtClean="0"/>
              <a:t>10/07/2020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F4715303-5D11-4875-918F-B0D9E5C06F1B}"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58123EC-27D0-43D6-8403-886487052F06}" type="datetimeFigureOut">
              <a:rPr lang="id-ID" smtClean="0"/>
              <a:t>10/07/2020</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4715303-5D11-4875-918F-B0D9E5C06F1B}" type="slidenum">
              <a:rPr lang="id-ID" smtClean="0"/>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58123EC-27D0-43D6-8403-886487052F06}" type="datetimeFigureOut">
              <a:rPr lang="id-ID" smtClean="0"/>
              <a:t>10/07/2020</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4715303-5D11-4875-918F-B0D9E5C06F1B}"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4.bp.blogspot.com/-pK2Hza-9VHA/Vtl1PlNyzUI/AAAAAAAAFcw/1zBTrVEK6_4/s1600/kode+genetika.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79512" y="1600200"/>
            <a:ext cx="8712968" cy="4997152"/>
          </a:xfrm>
        </p:spPr>
        <p:txBody>
          <a:bodyPr/>
          <a:lstStyle/>
          <a:p>
            <a:pPr marL="0" indent="0">
              <a:buNone/>
            </a:pPr>
            <a:r>
              <a:rPr lang="id-ID" dirty="0" smtClean="0"/>
              <a:t>			</a:t>
            </a:r>
          </a:p>
          <a:p>
            <a:pPr marL="0" indent="0">
              <a:buNone/>
            </a:pPr>
            <a:endParaRPr lang="id-ID" dirty="0"/>
          </a:p>
          <a:p>
            <a:pPr marL="0" indent="0">
              <a:buNone/>
            </a:pPr>
            <a:endParaRPr lang="id-ID" dirty="0" smtClean="0"/>
          </a:p>
          <a:p>
            <a:pPr marL="0" indent="0">
              <a:buNone/>
            </a:pPr>
            <a:endParaRPr lang="id-ID" dirty="0"/>
          </a:p>
          <a:p>
            <a:pPr marL="0" indent="0">
              <a:buNone/>
            </a:pPr>
            <a:endParaRPr lang="id-ID" dirty="0" smtClean="0"/>
          </a:p>
          <a:p>
            <a:pPr marL="0" indent="0">
              <a:buNone/>
            </a:pPr>
            <a:endParaRPr lang="id-ID" dirty="0"/>
          </a:p>
          <a:p>
            <a:pPr marL="0" indent="0">
              <a:buNone/>
            </a:pPr>
            <a:endParaRPr lang="id-ID" dirty="0" smtClean="0"/>
          </a:p>
          <a:p>
            <a:pPr marL="0" indent="0">
              <a:buNone/>
            </a:pPr>
            <a:r>
              <a:rPr lang="id-ID" dirty="0"/>
              <a:t>	</a:t>
            </a:r>
            <a:r>
              <a:rPr lang="id-ID" dirty="0" smtClean="0"/>
              <a:t>		</a:t>
            </a:r>
            <a:r>
              <a:rPr lang="id-ID" sz="4000" dirty="0" smtClean="0">
                <a:latin typeface="Bernard MT Condensed" pitchFamily="18" charset="0"/>
              </a:rPr>
              <a:t>OLEH :</a:t>
            </a:r>
          </a:p>
          <a:p>
            <a:pPr marL="0" indent="0">
              <a:buNone/>
            </a:pPr>
            <a:r>
              <a:rPr lang="id-ID" sz="4000" dirty="0" smtClean="0">
                <a:latin typeface="Bernard MT Condensed" pitchFamily="18" charset="0"/>
              </a:rPr>
              <a:t>	LENNY JULITA WATI SINAGA,S.Pd</a:t>
            </a:r>
            <a:endParaRPr lang="id-ID" sz="4000" dirty="0">
              <a:latin typeface="Bernard MT Condensed" pitchFamily="18" charset="0"/>
            </a:endParaRPr>
          </a:p>
        </p:txBody>
      </p:sp>
      <p:sp>
        <p:nvSpPr>
          <p:cNvPr id="2" name="Title 1"/>
          <p:cNvSpPr>
            <a:spLocks noGrp="1"/>
          </p:cNvSpPr>
          <p:nvPr>
            <p:ph type="title"/>
          </p:nvPr>
        </p:nvSpPr>
        <p:spPr>
          <a:xfrm>
            <a:off x="251520" y="274638"/>
            <a:ext cx="8435280" cy="1210146"/>
          </a:xfrm>
        </p:spPr>
        <p:txBody>
          <a:bodyPr>
            <a:normAutofit/>
          </a:bodyPr>
          <a:lstStyle/>
          <a:p>
            <a:pPr algn="ctr"/>
            <a:r>
              <a:rPr lang="id-ID" sz="6000" dirty="0" smtClean="0">
                <a:latin typeface="Bernard MT Condensed" pitchFamily="18" charset="0"/>
              </a:rPr>
              <a:t>KODE GENETIK DAN GEN</a:t>
            </a:r>
            <a:endParaRPr lang="id-ID" sz="6000" dirty="0">
              <a:latin typeface="Bernard MT Condensed" pitchFamily="18" charset="0"/>
            </a:endParaRPr>
          </a:p>
        </p:txBody>
      </p:sp>
      <p:pic>
        <p:nvPicPr>
          <p:cNvPr id="6" name="Picture 5" descr="https://2.bp.blogspot.com/-cBiRTjhkSpg/Txbqp7DSqXI/AAAAAAAANDs/6iSwYtrtFR4/s1600/ALLELA.jpg"/>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700808"/>
            <a:ext cx="5544616" cy="2952328"/>
          </a:xfrm>
          <a:prstGeom prst="rect">
            <a:avLst/>
          </a:prstGeom>
          <a:noFill/>
          <a:ln>
            <a:noFill/>
          </a:ln>
        </p:spPr>
      </p:pic>
    </p:spTree>
    <p:extLst>
      <p:ext uri="{BB962C8B-B14F-4D97-AF65-F5344CB8AC3E}">
        <p14:creationId xmlns:p14="http://schemas.microsoft.com/office/powerpoint/2010/main" val="1040780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a:t>Gen adalah unit informasi genetik yang terdapat pada lokus dan memenuhi kromosom sebagai zarah yang kompak</a:t>
            </a:r>
            <a:r>
              <a:rPr lang="id-ID" dirty="0" smtClean="0"/>
              <a:t>.</a:t>
            </a:r>
          </a:p>
          <a:p>
            <a:r>
              <a:rPr lang="id-ID" dirty="0" smtClean="0"/>
              <a:t>Gen </a:t>
            </a:r>
            <a:r>
              <a:rPr lang="id-ID" dirty="0"/>
              <a:t>memiliki beberapa sifat, antara lain:</a:t>
            </a:r>
          </a:p>
          <a:p>
            <a:pPr marL="109728" lvl="0" indent="0">
              <a:buNone/>
            </a:pPr>
            <a:r>
              <a:rPr lang="id-ID" dirty="0" smtClean="0"/>
              <a:t>1. mengandung </a:t>
            </a:r>
            <a:r>
              <a:rPr lang="id-ID" dirty="0"/>
              <a:t>satuan informasi genetik;</a:t>
            </a:r>
          </a:p>
          <a:p>
            <a:pPr marL="536575" lvl="0" indent="-427038">
              <a:buNone/>
            </a:pPr>
            <a:r>
              <a:rPr lang="id-ID" dirty="0" smtClean="0"/>
              <a:t>2. sebagai </a:t>
            </a:r>
            <a:r>
              <a:rPr lang="id-ID" dirty="0"/>
              <a:t>zarah tersendiri, terdapat dalam kromosom;</a:t>
            </a:r>
          </a:p>
          <a:p>
            <a:pPr marL="536575" lvl="0" indent="-427038">
              <a:buNone/>
            </a:pPr>
            <a:r>
              <a:rPr lang="id-ID" dirty="0" smtClean="0"/>
              <a:t>3. dapat </a:t>
            </a:r>
            <a:r>
              <a:rPr lang="id-ID" dirty="0"/>
              <a:t>menduplikasi diri pada pembelahan sel;</a:t>
            </a:r>
          </a:p>
          <a:p>
            <a:pPr marL="109728" lvl="0" indent="0">
              <a:buNone/>
            </a:pPr>
            <a:r>
              <a:rPr lang="id-ID" dirty="0" smtClean="0"/>
              <a:t>4. mengatur </a:t>
            </a:r>
            <a:r>
              <a:rPr lang="id-ID" dirty="0"/>
              <a:t>sifat-sifat yang diturunkan.</a:t>
            </a:r>
          </a:p>
          <a:p>
            <a:endParaRPr lang="id-ID" dirty="0"/>
          </a:p>
        </p:txBody>
      </p:sp>
      <p:sp>
        <p:nvSpPr>
          <p:cNvPr id="3" name="Title 2"/>
          <p:cNvSpPr>
            <a:spLocks noGrp="1"/>
          </p:cNvSpPr>
          <p:nvPr>
            <p:ph type="title"/>
          </p:nvPr>
        </p:nvSpPr>
        <p:spPr/>
        <p:txBody>
          <a:bodyPr/>
          <a:lstStyle/>
          <a:p>
            <a:r>
              <a:rPr lang="id-ID" dirty="0" smtClean="0"/>
              <a:t>			</a:t>
            </a:r>
            <a:r>
              <a:rPr lang="id-ID" sz="6000" dirty="0" smtClean="0"/>
              <a:t>GEN</a:t>
            </a:r>
            <a:endParaRPr lang="id-ID" sz="6000" dirty="0"/>
          </a:p>
        </p:txBody>
      </p:sp>
    </p:spTree>
    <p:extLst>
      <p:ext uri="{BB962C8B-B14F-4D97-AF65-F5344CB8AC3E}">
        <p14:creationId xmlns:p14="http://schemas.microsoft.com/office/powerpoint/2010/main" val="649909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00000"/>
          </a:xfrm>
        </p:spPr>
        <p:txBody>
          <a:bodyPr>
            <a:normAutofit fontScale="92500" lnSpcReduction="10000"/>
          </a:bodyPr>
          <a:lstStyle/>
          <a:p>
            <a:r>
              <a:rPr lang="id-ID" dirty="0"/>
              <a:t>Gregor Mandel telah berspekulasi terhadap adanya suatu bahan yang terkait dengan suatu karakter atau sifat didalam tubuh suatu individu yang bisa diwariskan dari satu generasi ke kenerasi selanjutnya. Ia menyebtnya ‘faktor’. </a:t>
            </a:r>
          </a:p>
          <a:p>
            <a:r>
              <a:rPr lang="id-ID" dirty="0" smtClean="0"/>
              <a:t>Hugo </a:t>
            </a:r>
            <a:r>
              <a:rPr lang="id-ID" dirty="0"/>
              <a:t>de Vries, konsep yang sama ia namakan pengen (pan-gen) pada buku yang ia karang Intracellular Pangenesis (terbit 1889). </a:t>
            </a:r>
            <a:r>
              <a:rPr lang="id-ID" dirty="0" smtClean="0"/>
              <a:t>B</a:t>
            </a:r>
          </a:p>
          <a:p>
            <a:r>
              <a:rPr lang="id-ID" dirty="0" smtClean="0"/>
              <a:t>Belum </a:t>
            </a:r>
            <a:r>
              <a:rPr lang="id-ID" dirty="0"/>
              <a:t>membaca tulisan model, de Vries mendefinisikan pangen sebagai “partikel terkecil yang mewakili satu penciri terwariskan”. </a:t>
            </a:r>
            <a:endParaRPr lang="id-ID" dirty="0" smtClean="0"/>
          </a:p>
          <a:p>
            <a:r>
              <a:rPr lang="id-ID" dirty="0" smtClean="0"/>
              <a:t>Wilhelm Johannsen (1909) </a:t>
            </a:r>
            <a:r>
              <a:rPr lang="id-ID" dirty="0"/>
              <a:t>lalu menyingkat sebagai gen dua puluh tahun kemudian.</a:t>
            </a:r>
          </a:p>
        </p:txBody>
      </p:sp>
      <p:sp>
        <p:nvSpPr>
          <p:cNvPr id="3" name="Title 2"/>
          <p:cNvSpPr>
            <a:spLocks noGrp="1"/>
          </p:cNvSpPr>
          <p:nvPr>
            <p:ph type="title"/>
          </p:nvPr>
        </p:nvSpPr>
        <p:spPr/>
        <p:txBody>
          <a:bodyPr>
            <a:normAutofit fontScale="90000"/>
          </a:bodyPr>
          <a:lstStyle/>
          <a:p>
            <a:r>
              <a:rPr lang="id-ID" dirty="0" smtClean="0">
                <a:effectLst/>
              </a:rPr>
              <a:t>			Sejarah </a:t>
            </a:r>
            <a:r>
              <a:rPr lang="id-ID" dirty="0">
                <a:effectLst/>
              </a:rPr>
              <a:t>Gen</a:t>
            </a:r>
            <a:br>
              <a:rPr lang="id-ID" dirty="0">
                <a:effectLst/>
              </a:rPr>
            </a:br>
            <a:endParaRPr lang="id-ID" dirty="0"/>
          </a:p>
        </p:txBody>
      </p:sp>
    </p:spTree>
    <p:extLst>
      <p:ext uri="{BB962C8B-B14F-4D97-AF65-F5344CB8AC3E}">
        <p14:creationId xmlns:p14="http://schemas.microsoft.com/office/powerpoint/2010/main" val="763509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6264696"/>
          </a:xfrm>
        </p:spPr>
        <p:txBody>
          <a:bodyPr/>
          <a:lstStyle/>
          <a:p>
            <a:r>
              <a:rPr lang="id-ID" dirty="0"/>
              <a:t>Pada 1910, Thomas Hunt Morgan menunjukan bahwa gen terletak di kromosom. Dan selanjutnya, terjadi sebuah ‘perlombaan’ seru untuk menemukan subtansi yang merupakan gen. </a:t>
            </a:r>
            <a:endParaRPr lang="id-ID" dirty="0" smtClean="0"/>
          </a:p>
          <a:p>
            <a:r>
              <a:rPr lang="id-ID" dirty="0" smtClean="0"/>
              <a:t>Banyak </a:t>
            </a:r>
            <a:r>
              <a:rPr lang="id-ID" dirty="0"/>
              <a:t>penghargaan Nobel yang kemudian terjatuh pada penelitian yang terlibat dalam subjek ini.</a:t>
            </a:r>
          </a:p>
        </p:txBody>
      </p:sp>
    </p:spTree>
    <p:extLst>
      <p:ext uri="{BB962C8B-B14F-4D97-AF65-F5344CB8AC3E}">
        <p14:creationId xmlns:p14="http://schemas.microsoft.com/office/powerpoint/2010/main" val="1471990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16024"/>
          </a:xfrm>
        </p:spPr>
        <p:txBody>
          <a:bodyPr>
            <a:normAutofit lnSpcReduction="10000"/>
          </a:bodyPr>
          <a:lstStyle/>
          <a:p>
            <a:pPr marL="711200" lvl="0" indent="-601663">
              <a:buNone/>
            </a:pPr>
            <a:r>
              <a:rPr lang="id-ID" sz="3600" dirty="0" smtClean="0"/>
              <a:t>Adapun </a:t>
            </a:r>
            <a:r>
              <a:rPr lang="id-ID" sz="3600" dirty="0"/>
              <a:t>fungsi gen antara </a:t>
            </a:r>
            <a:r>
              <a:rPr lang="id-ID" sz="3600" dirty="0" smtClean="0"/>
              <a:t>lain:</a:t>
            </a:r>
          </a:p>
          <a:p>
            <a:pPr marL="711200" lvl="0" indent="-603250">
              <a:buNone/>
            </a:pPr>
            <a:r>
              <a:rPr lang="id-ID" sz="3500" dirty="0" smtClean="0"/>
              <a:t>1. Mengatur </a:t>
            </a:r>
            <a:r>
              <a:rPr lang="id-ID" sz="3500" dirty="0"/>
              <a:t>dan mengontrol perkembangan tubuh dan metabolisme </a:t>
            </a:r>
            <a:r>
              <a:rPr lang="id-ID" sz="3500" dirty="0" smtClean="0"/>
              <a:t>individu</a:t>
            </a:r>
          </a:p>
          <a:p>
            <a:pPr marL="711200" lvl="0" indent="-603250">
              <a:buNone/>
            </a:pPr>
            <a:r>
              <a:rPr lang="id-ID" sz="3500" dirty="0" smtClean="0"/>
              <a:t>2</a:t>
            </a:r>
            <a:r>
              <a:rPr lang="id-ID" sz="3500" dirty="0"/>
              <a:t>. Menyampaikan informasi genetik dari generasi ke generasi </a:t>
            </a:r>
            <a:r>
              <a:rPr lang="id-ID" sz="3500" dirty="0" smtClean="0"/>
              <a:t>berikutnya.</a:t>
            </a:r>
          </a:p>
          <a:p>
            <a:pPr marL="711200" lvl="0" indent="-603250">
              <a:buNone/>
            </a:pPr>
            <a:r>
              <a:rPr lang="id-ID" sz="3500" dirty="0" smtClean="0"/>
              <a:t>3.Menentukan </a:t>
            </a:r>
            <a:r>
              <a:rPr lang="id-ID" sz="3500" dirty="0"/>
              <a:t>hereditas atau pewarisan sifat pada keturunannya.</a:t>
            </a:r>
          </a:p>
        </p:txBody>
      </p:sp>
      <p:sp>
        <p:nvSpPr>
          <p:cNvPr id="3" name="Title 2"/>
          <p:cNvSpPr>
            <a:spLocks noGrp="1"/>
          </p:cNvSpPr>
          <p:nvPr>
            <p:ph type="title"/>
          </p:nvPr>
        </p:nvSpPr>
        <p:spPr/>
        <p:txBody>
          <a:bodyPr>
            <a:normAutofit fontScale="90000"/>
          </a:bodyPr>
          <a:lstStyle/>
          <a:p>
            <a:pPr algn="ctr"/>
            <a:r>
              <a:rPr lang="id-ID" sz="6000" dirty="0" smtClean="0">
                <a:effectLst/>
              </a:rPr>
              <a:t/>
            </a:r>
            <a:br>
              <a:rPr lang="id-ID" sz="6000" dirty="0" smtClean="0">
                <a:effectLst/>
              </a:rPr>
            </a:br>
            <a:r>
              <a:rPr lang="id-ID" sz="6000" dirty="0" smtClean="0">
                <a:effectLst/>
              </a:rPr>
              <a:t>Fungsi </a:t>
            </a:r>
            <a:r>
              <a:rPr lang="id-ID" sz="6000" dirty="0">
                <a:effectLst/>
              </a:rPr>
              <a:t>Gen</a:t>
            </a:r>
            <a:br>
              <a:rPr lang="id-ID" sz="6000" dirty="0">
                <a:effectLst/>
              </a:rPr>
            </a:br>
            <a:endParaRPr lang="id-ID" sz="6000" dirty="0"/>
          </a:p>
        </p:txBody>
      </p:sp>
    </p:spTree>
    <p:extLst>
      <p:ext uri="{BB962C8B-B14F-4D97-AF65-F5344CB8AC3E}">
        <p14:creationId xmlns:p14="http://schemas.microsoft.com/office/powerpoint/2010/main" val="4202591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a:t>Rekon</a:t>
            </a:r>
            <a:br>
              <a:rPr lang="id-ID" dirty="0"/>
            </a:br>
            <a:r>
              <a:rPr lang="id-ID" dirty="0"/>
              <a:t>Rekon merupakan sebuah komponen yang lebih kecil dari gen dan terdiri atas satu atau dua pasang nukleotida saja.</a:t>
            </a:r>
          </a:p>
          <a:p>
            <a:r>
              <a:rPr lang="id-ID" dirty="0"/>
              <a:t>Muton</a:t>
            </a:r>
            <a:br>
              <a:rPr lang="id-ID" dirty="0"/>
            </a:br>
            <a:r>
              <a:rPr lang="id-ID" dirty="0"/>
              <a:t>Muton yakni salah satu komponen yang memiliki lebih dari dua nukleotida.</a:t>
            </a:r>
          </a:p>
          <a:p>
            <a:r>
              <a:rPr lang="id-ID" dirty="0"/>
              <a:t>Sistron</a:t>
            </a:r>
            <a:br>
              <a:rPr lang="id-ID" dirty="0"/>
            </a:br>
            <a:r>
              <a:rPr lang="id-ID" dirty="0"/>
              <a:t>Sistron ialah suatu komponen yang terdiri dari ratusan nukleotida</a:t>
            </a:r>
          </a:p>
          <a:p>
            <a:endParaRPr lang="id-ID" dirty="0"/>
          </a:p>
        </p:txBody>
      </p:sp>
      <p:sp>
        <p:nvSpPr>
          <p:cNvPr id="3" name="Title 2"/>
          <p:cNvSpPr>
            <a:spLocks noGrp="1"/>
          </p:cNvSpPr>
          <p:nvPr>
            <p:ph type="title"/>
          </p:nvPr>
        </p:nvSpPr>
        <p:spPr/>
        <p:txBody>
          <a:bodyPr>
            <a:normAutofit fontScale="90000"/>
          </a:bodyPr>
          <a:lstStyle/>
          <a:p>
            <a:r>
              <a:rPr lang="id-ID" dirty="0"/>
              <a:t>Komponen Penyusun Gen</a:t>
            </a:r>
            <a:br>
              <a:rPr lang="id-ID" dirty="0"/>
            </a:br>
            <a:endParaRPr lang="id-ID" dirty="0"/>
          </a:p>
        </p:txBody>
      </p:sp>
    </p:spTree>
    <p:extLst>
      <p:ext uri="{BB962C8B-B14F-4D97-AF65-F5344CB8AC3E}">
        <p14:creationId xmlns:p14="http://schemas.microsoft.com/office/powerpoint/2010/main" val="3818589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544616"/>
          </a:xfrm>
        </p:spPr>
        <p:txBody>
          <a:bodyPr>
            <a:normAutofit fontScale="92500" lnSpcReduction="20000"/>
          </a:bodyPr>
          <a:lstStyle/>
          <a:p>
            <a:r>
              <a:rPr lang="id-ID" dirty="0"/>
              <a:t>Menurut Fred (2005) bahwa struktur gen tersusun dari:</a:t>
            </a:r>
          </a:p>
          <a:p>
            <a:pPr marL="109728" indent="0">
              <a:buNone/>
            </a:pPr>
            <a:r>
              <a:rPr lang="id-ID" b="1" dirty="0" smtClean="0"/>
              <a:t>1. </a:t>
            </a:r>
            <a:r>
              <a:rPr lang="id-ID" b="1" dirty="0"/>
              <a:t>Daerah pengkode</a:t>
            </a:r>
          </a:p>
          <a:p>
            <a:r>
              <a:rPr lang="id-ID" dirty="0"/>
              <a:t>Adalah ekson maupun intron yang akan mengkode RNA ataupun protein. Intron adalah sekuens yg tidak akan mengkode asam amino sedangkan ekson adalah bagian asam amino yg akan di kode.</a:t>
            </a:r>
          </a:p>
          <a:p>
            <a:pPr marL="109728" indent="0">
              <a:buNone/>
            </a:pPr>
            <a:r>
              <a:rPr lang="id-ID" b="1" dirty="0"/>
              <a:t>2. Promotor</a:t>
            </a:r>
          </a:p>
          <a:p>
            <a:r>
              <a:rPr lang="id-ID" dirty="0"/>
              <a:t>Adalah adalah urutan DNA spesifik yang berperan dalam mengendalaikan transkripsi gen struktural dan terletak di daerah upstream (hulu) dari bagian struktural gen. Promotor berfungsi sebagai tempat dimana peletakan awal enzim RNA polimerase yang nantinya akan melakukan transkripsi pada bagian tersebut.</a:t>
            </a:r>
          </a:p>
          <a:p>
            <a:endParaRPr lang="id-ID" dirty="0"/>
          </a:p>
        </p:txBody>
      </p:sp>
      <p:sp>
        <p:nvSpPr>
          <p:cNvPr id="3" name="Title 2"/>
          <p:cNvSpPr>
            <a:spLocks noGrp="1"/>
          </p:cNvSpPr>
          <p:nvPr>
            <p:ph type="title"/>
          </p:nvPr>
        </p:nvSpPr>
        <p:spPr/>
        <p:txBody>
          <a:bodyPr>
            <a:normAutofit fontScale="90000"/>
          </a:bodyPr>
          <a:lstStyle/>
          <a:p>
            <a:r>
              <a:rPr lang="id-ID" dirty="0" smtClean="0">
                <a:effectLst/>
              </a:rPr>
              <a:t>		Struktur </a:t>
            </a:r>
            <a:r>
              <a:rPr lang="id-ID" dirty="0">
                <a:effectLst/>
              </a:rPr>
              <a:t>Gen</a:t>
            </a:r>
            <a:br>
              <a:rPr lang="id-ID" dirty="0">
                <a:effectLst/>
              </a:rPr>
            </a:br>
            <a:endParaRPr lang="id-ID" dirty="0"/>
          </a:p>
        </p:txBody>
      </p:sp>
    </p:spTree>
    <p:extLst>
      <p:ext uri="{BB962C8B-B14F-4D97-AF65-F5344CB8AC3E}">
        <p14:creationId xmlns:p14="http://schemas.microsoft.com/office/powerpoint/2010/main" val="4047361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fontScale="85000" lnSpcReduction="20000"/>
          </a:bodyPr>
          <a:lstStyle/>
          <a:p>
            <a:pPr marL="109728" indent="0">
              <a:buNone/>
            </a:pPr>
            <a:r>
              <a:rPr lang="id-ID" b="1" dirty="0"/>
              <a:t>3. Operator</a:t>
            </a:r>
          </a:p>
          <a:p>
            <a:r>
              <a:rPr lang="id-ID" dirty="0"/>
              <a:t>Adalah urutan nukelotida yang terletak di antara promotor dan bagian struktural dan merupakan tempat pelekatan protein represor (penekan atau penghambat ekspresi gen). Jika ada represor yang akan melekat di operator maka RNA polimerase gak akan bisa jalan trus ekspresi gen tidak bisa berlangsung secarah utuh.Selain itu juga adanya supresor juga terdapatenhancer. Supresor akan dipergunakan untuk mencegah sedangkan enhancer dipergunakan untuk meningkatkan proses transkripsi dengan meningkatkan jumlah RNA polimerase. Namun letaknya tidak akan pada lokasi yang spesifik yakni operator, ada juga yg jauh di upstream ataupun bahkan downstream dari awal transkripsi.</a:t>
            </a:r>
          </a:p>
          <a:p>
            <a:pPr marL="109728" indent="0">
              <a:buNone/>
            </a:pPr>
            <a:r>
              <a:rPr lang="id-ID" b="1" dirty="0"/>
              <a:t>4.Terminator</a:t>
            </a:r>
          </a:p>
          <a:p>
            <a:r>
              <a:rPr lang="id-ID" dirty="0"/>
              <a:t>Adalah dicirikan dengan struktur jepit rambut / hairpin dan lengkungan yang kaya akan urutan GC yang terbentuk pada molekul RNA hasil transkripsi.</a:t>
            </a:r>
          </a:p>
          <a:p>
            <a:endParaRPr lang="id-ID" dirty="0"/>
          </a:p>
        </p:txBody>
      </p:sp>
    </p:spTree>
    <p:extLst>
      <p:ext uri="{BB962C8B-B14F-4D97-AF65-F5344CB8AC3E}">
        <p14:creationId xmlns:p14="http://schemas.microsoft.com/office/powerpoint/2010/main" val="2562559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340768"/>
            <a:ext cx="8568952" cy="5328592"/>
          </a:xfrm>
        </p:spPr>
        <p:txBody>
          <a:bodyPr>
            <a:normAutofit lnSpcReduction="10000"/>
          </a:bodyPr>
          <a:lstStyle/>
          <a:p>
            <a:r>
              <a:rPr lang="id-ID" dirty="0"/>
              <a:t>Kode genetik adalah cara pengkodean urutan nukleotida pada DNA atau RNA untuk menentukan urutan asam amino pada saat proses </a:t>
            </a:r>
            <a:r>
              <a:rPr lang="id-ID" dirty="0" smtClean="0"/>
              <a:t>sintesis </a:t>
            </a:r>
            <a:r>
              <a:rPr lang="id-ID" dirty="0"/>
              <a:t>protein</a:t>
            </a:r>
            <a:r>
              <a:rPr lang="id-ID" dirty="0" smtClean="0"/>
              <a:t>.</a:t>
            </a:r>
          </a:p>
          <a:p>
            <a:r>
              <a:rPr lang="id-ID" dirty="0"/>
              <a:t>Informasi pada kode genetik ditentukan oleh basa nitrogen pada rantai DNA yang akan menentukan susunan asam amino yang dibawa oleh RNA mesenger ( RNAm). Mudahnya dari susunan kode kode genetik itu ternyata bisa digunakan sebagai bahasa sandi antar DNA dan RNA untuk mengumpulkan asam amino yang merupakan kumpulan 3 basa nitrogen yang akhirnya bisa menjadi protein ( poly peptida )</a:t>
            </a:r>
            <a:endParaRPr lang="id-ID" dirty="0"/>
          </a:p>
        </p:txBody>
      </p:sp>
      <p:sp>
        <p:nvSpPr>
          <p:cNvPr id="2" name="Title 1"/>
          <p:cNvSpPr>
            <a:spLocks noGrp="1"/>
          </p:cNvSpPr>
          <p:nvPr>
            <p:ph type="title"/>
          </p:nvPr>
        </p:nvSpPr>
        <p:spPr/>
        <p:txBody>
          <a:bodyPr>
            <a:noAutofit/>
          </a:bodyPr>
          <a:lstStyle/>
          <a:p>
            <a:pPr algn="ctr"/>
            <a:r>
              <a:rPr lang="id-ID" sz="4000" dirty="0" smtClean="0"/>
              <a:t/>
            </a:r>
            <a:br>
              <a:rPr lang="id-ID" sz="4000" dirty="0" smtClean="0"/>
            </a:br>
            <a:r>
              <a:rPr lang="id-ID" sz="4000" dirty="0" smtClean="0"/>
              <a:t>KODE </a:t>
            </a:r>
            <a:r>
              <a:rPr lang="id-ID" sz="4000" dirty="0"/>
              <a:t>GENETIK </a:t>
            </a:r>
            <a:br>
              <a:rPr lang="id-ID" sz="4000" dirty="0"/>
            </a:br>
            <a:endParaRPr lang="id-ID" sz="4000" dirty="0"/>
          </a:p>
        </p:txBody>
      </p:sp>
    </p:spTree>
    <p:extLst>
      <p:ext uri="{BB962C8B-B14F-4D97-AF65-F5344CB8AC3E}">
        <p14:creationId xmlns:p14="http://schemas.microsoft.com/office/powerpoint/2010/main" val="2341058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08712"/>
          </a:xfrm>
        </p:spPr>
        <p:txBody>
          <a:bodyPr/>
          <a:lstStyle/>
          <a:p>
            <a:r>
              <a:rPr lang="id-ID" dirty="0"/>
              <a:t>Dari 64 triplet nukleotida terdapat 3 buah kode yaitu UAG, UAA dan UGA tidak menyandi asam amino apapun. Kodon-kodon tersebut adalah kodon-kodon yang tak bernuksa (nonsense) yang secara umum menjadi tanda berakhirnya (stop) rantai polipeptida. Kodon AUG menjadi kodon sandi asam amino metionin serta sebagai tanda dimulainya rantai polipeptida sehingga kodon ini disebut juga kodon start.</a:t>
            </a:r>
          </a:p>
        </p:txBody>
      </p:sp>
    </p:spTree>
    <p:extLst>
      <p:ext uri="{BB962C8B-B14F-4D97-AF65-F5344CB8AC3E}">
        <p14:creationId xmlns:p14="http://schemas.microsoft.com/office/powerpoint/2010/main" val="1456725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lstStyle/>
          <a:p>
            <a:r>
              <a:rPr lang="id-ID" dirty="0"/>
              <a:t>Heliks DNA merupakan material kromosom yang membawa informasi genetik. DNA tersebut memiliki kemampuan membentuk atau membuat RNA d (RNA kurir = RNA m) melalui proses transkripsi. Pesan-pesan DNA dicetak sebagai kode-kode. Heliks DNA yang bertugas mencetak kode-kode disebut DNA template ( DNA sense), sedangkan rantai DNA pasangannya disebut DNA anti sense.</a:t>
            </a:r>
          </a:p>
        </p:txBody>
      </p:sp>
    </p:spTree>
    <p:extLst>
      <p:ext uri="{BB962C8B-B14F-4D97-AF65-F5344CB8AC3E}">
        <p14:creationId xmlns:p14="http://schemas.microsoft.com/office/powerpoint/2010/main" val="1940916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229600" cy="6408712"/>
          </a:xfrm>
        </p:spPr>
        <p:txBody>
          <a:bodyPr>
            <a:normAutofit/>
          </a:bodyPr>
          <a:lstStyle/>
          <a:p>
            <a:r>
              <a:rPr lang="id-ID" dirty="0"/>
              <a:t>Satu kromosom adalah satu molekul DNA. Satu molekul DNA mengandung jutaan pasangan nukleotida, artinya sebuah heliks DNA mengandung jutaan nukleotida. Tidak semua kode-kode yang ada pada DNA ditranskripsikan. Transkripsi DNA bersifat selektif. Kode-kode yang ditraskripsikan ditujukan untuk urutan asam amino yang telah ditentukan secara genetik. DNA sense melalui proses transkripsi membentuk RNA d. Basa nitrogen yang ada pada RNA d yang merupakan pesan DNA, disebut kodon</a:t>
            </a:r>
            <a:r>
              <a:rPr lang="id-ID" dirty="0" smtClean="0"/>
              <a:t>.</a:t>
            </a:r>
          </a:p>
          <a:p>
            <a:r>
              <a:rPr lang="id-ID" dirty="0"/>
              <a:t>Macam-macam basa nitrogen yang menjadi kode-kode ada empat, yaitu Sitosin (S), Timin (T), Adenin (A), dan Guanin (G)</a:t>
            </a:r>
          </a:p>
        </p:txBody>
      </p:sp>
    </p:spTree>
    <p:extLst>
      <p:ext uri="{BB962C8B-B14F-4D97-AF65-F5344CB8AC3E}">
        <p14:creationId xmlns:p14="http://schemas.microsoft.com/office/powerpoint/2010/main" val="2891892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44824"/>
            <a:ext cx="8568952" cy="4680520"/>
          </a:xfrm>
        </p:spPr>
        <p:txBody>
          <a:bodyPr>
            <a:normAutofit fontScale="85000" lnSpcReduction="20000"/>
          </a:bodyPr>
          <a:lstStyle/>
          <a:p>
            <a:r>
              <a:rPr lang="id-ID" sz="2800" dirty="0">
                <a:latin typeface="Times New Roman" pitchFamily="18" charset="0"/>
                <a:cs typeface="Times New Roman" pitchFamily="18" charset="0"/>
              </a:rPr>
              <a:t>Kemungkinan Kode Singlet. Kemungkinan kode singlet terjadi apabila suatu nukleotida memberi kode satu asam amino, atau 4</a:t>
            </a:r>
            <a:r>
              <a:rPr lang="id-ID" sz="2800" baseline="30000" dirty="0">
                <a:latin typeface="Times New Roman" pitchFamily="18" charset="0"/>
                <a:cs typeface="Times New Roman" pitchFamily="18" charset="0"/>
              </a:rPr>
              <a:t>1</a:t>
            </a:r>
            <a:r>
              <a:rPr lang="id-ID" sz="2800" dirty="0">
                <a:latin typeface="Times New Roman" pitchFamily="18" charset="0"/>
                <a:cs typeface="Times New Roman" pitchFamily="18" charset="0"/>
              </a:rPr>
              <a:t> = 4 kodon, untuk sampai berjumlah 20, maka kode ini masih kurang 16, sehingga kode ini tidak memenuhi syarat, karena hanya mengkode 4 asam amino saja.</a:t>
            </a:r>
          </a:p>
          <a:p>
            <a:r>
              <a:rPr lang="id-ID" sz="2800" dirty="0">
                <a:latin typeface="Times New Roman" pitchFamily="18" charset="0"/>
                <a:cs typeface="Times New Roman" pitchFamily="18" charset="0"/>
              </a:rPr>
              <a:t>Kemungkinan Kode Duplet. Kemungkinan kode duplet terjadi apabila dua nukleotida memberi kode satu asam amino, atau 4</a:t>
            </a:r>
            <a:r>
              <a:rPr lang="id-ID" sz="2800" baseline="30000" dirty="0">
                <a:latin typeface="Times New Roman" pitchFamily="18" charset="0"/>
                <a:cs typeface="Times New Roman" pitchFamily="18" charset="0"/>
              </a:rPr>
              <a:t>2</a:t>
            </a:r>
            <a:r>
              <a:rPr lang="id-ID" sz="2800" dirty="0">
                <a:latin typeface="Times New Roman" pitchFamily="18" charset="0"/>
                <a:cs typeface="Times New Roman" pitchFamily="18" charset="0"/>
              </a:rPr>
              <a:t> = 16 kodon. Kode ini pun hanya membentuk 16 kodon sehingga kode ini masih kurang 4.</a:t>
            </a:r>
          </a:p>
          <a:p>
            <a:r>
              <a:rPr lang="id-ID" sz="2800" dirty="0">
                <a:latin typeface="Times New Roman" pitchFamily="18" charset="0"/>
                <a:cs typeface="Times New Roman" pitchFamily="18" charset="0"/>
              </a:rPr>
              <a:t>Kemungkinan Kode Triplet (disusun 3 basa nitrogen). Kemungkinan kode triplet terjadi apabila tiga nukleotida memberi kode satu asam amino, 4</a:t>
            </a:r>
            <a:r>
              <a:rPr lang="id-ID" sz="2800" baseline="30000" dirty="0">
                <a:latin typeface="Times New Roman" pitchFamily="18" charset="0"/>
                <a:cs typeface="Times New Roman" pitchFamily="18" charset="0"/>
              </a:rPr>
              <a:t>3</a:t>
            </a:r>
            <a:r>
              <a:rPr lang="id-ID" sz="2800" dirty="0">
                <a:latin typeface="Times New Roman" pitchFamily="18" charset="0"/>
                <a:cs typeface="Times New Roman" pitchFamily="18" charset="0"/>
              </a:rPr>
              <a:t> = 64 kodon. Kode ini akan memiliki kelebihan yaitu 64 – 20 = 44 kodon, tapi ini tidak menjadi masalah. Kode ini cukup walaupun satu asam amino harus mempunyai 64 : 20 = ± 3 macam kode basa nitrogen.</a:t>
            </a:r>
          </a:p>
          <a:p>
            <a:endParaRPr lang="id-ID" dirty="0"/>
          </a:p>
        </p:txBody>
      </p:sp>
      <p:sp>
        <p:nvSpPr>
          <p:cNvPr id="2" name="Title 1"/>
          <p:cNvSpPr>
            <a:spLocks noGrp="1"/>
          </p:cNvSpPr>
          <p:nvPr>
            <p:ph type="title"/>
          </p:nvPr>
        </p:nvSpPr>
        <p:spPr>
          <a:xfrm>
            <a:off x="395536" y="188640"/>
            <a:ext cx="8291264" cy="1368152"/>
          </a:xfrm>
        </p:spPr>
        <p:txBody>
          <a:bodyPr>
            <a:normAutofit fontScale="90000"/>
          </a:bodyPr>
          <a:lstStyle/>
          <a:p>
            <a:r>
              <a:rPr lang="id-ID" sz="3600" dirty="0" smtClean="0"/>
              <a:t>Jenis </a:t>
            </a:r>
            <a:r>
              <a:rPr lang="id-ID" sz="3600" dirty="0"/>
              <a:t>kode yang digunakan untuk kode asam-asam amino yang berjumlah 20 adalah sebagai berikut.</a:t>
            </a:r>
          </a:p>
        </p:txBody>
      </p:sp>
    </p:spTree>
    <p:extLst>
      <p:ext uri="{BB962C8B-B14F-4D97-AF65-F5344CB8AC3E}">
        <p14:creationId xmlns:p14="http://schemas.microsoft.com/office/powerpoint/2010/main" val="1298875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kode genetik">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5536" y="332656"/>
            <a:ext cx="8280920" cy="6192688"/>
          </a:xfrm>
          <a:prstGeom prst="rect">
            <a:avLst/>
          </a:prstGeom>
          <a:noFill/>
          <a:ln>
            <a:noFill/>
          </a:ln>
        </p:spPr>
      </p:pic>
    </p:spTree>
    <p:extLst>
      <p:ext uri="{BB962C8B-B14F-4D97-AF65-F5344CB8AC3E}">
        <p14:creationId xmlns:p14="http://schemas.microsoft.com/office/powerpoint/2010/main" val="4048127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lstStyle/>
          <a:p>
            <a:r>
              <a:rPr lang="id-ID" dirty="0"/>
              <a:t>Penelitian tentang kode genetika ini dikemukakan oleh M. Nirenberg (1961) dan H. Mathei (1961) dan kemudian diperkuat oleh G.H. Khorama (1964). </a:t>
            </a:r>
            <a:endParaRPr lang="id-ID" dirty="0" smtClean="0"/>
          </a:p>
          <a:p>
            <a:r>
              <a:rPr lang="id-ID" dirty="0" smtClean="0"/>
              <a:t>Kode </a:t>
            </a:r>
            <a:r>
              <a:rPr lang="id-ID" dirty="0"/>
              <a:t>genetika adalah kode yang dibawa oleh mRNA untuk disampaikan ke tRNA. </a:t>
            </a:r>
            <a:endParaRPr lang="id-ID" dirty="0" smtClean="0"/>
          </a:p>
          <a:p>
            <a:r>
              <a:rPr lang="id-ID" dirty="0" smtClean="0"/>
              <a:t>Kode </a:t>
            </a:r>
            <a:r>
              <a:rPr lang="id-ID" dirty="0"/>
              <a:t>genetika yang merupakan urutan tiga basa nitrogen yang membentuk suatu triplet disebut kodon seperti pada di bawah ini.</a:t>
            </a:r>
          </a:p>
          <a:p>
            <a:endParaRPr lang="id-ID" dirty="0"/>
          </a:p>
        </p:txBody>
      </p:sp>
    </p:spTree>
    <p:extLst>
      <p:ext uri="{BB962C8B-B14F-4D97-AF65-F5344CB8AC3E}">
        <p14:creationId xmlns:p14="http://schemas.microsoft.com/office/powerpoint/2010/main" val="3950367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Pictures\genetika-9-638.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8528512" cy="6403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74908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TotalTime>
  <Words>990</Words>
  <Application>Microsoft Office PowerPoint</Application>
  <PresentationFormat>On-screen Show (4:3)</PresentationFormat>
  <Paragraphs>57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KODE GENETIK DAN GEN</vt:lpstr>
      <vt:lpstr> KODE GENETIK  </vt:lpstr>
      <vt:lpstr>PowerPoint Presentation</vt:lpstr>
      <vt:lpstr>PowerPoint Presentation</vt:lpstr>
      <vt:lpstr>PowerPoint Presentation</vt:lpstr>
      <vt:lpstr>Jenis kode yang digunakan untuk kode asam-asam amino yang berjumlah 20 adalah sebagai berikut.</vt:lpstr>
      <vt:lpstr>PowerPoint Presentation</vt:lpstr>
      <vt:lpstr>PowerPoint Presentation</vt:lpstr>
      <vt:lpstr>PowerPoint Presentation</vt:lpstr>
      <vt:lpstr>   GEN</vt:lpstr>
      <vt:lpstr>   Sejarah Gen </vt:lpstr>
      <vt:lpstr>PowerPoint Presentation</vt:lpstr>
      <vt:lpstr> Fungsi Gen </vt:lpstr>
      <vt:lpstr>Komponen Penyusun Gen </vt:lpstr>
      <vt:lpstr>  Struktur Gen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KODE GENETIK DAN GEN</dc:title>
  <dc:creator>USER</dc:creator>
  <cp:lastModifiedBy>USER</cp:lastModifiedBy>
  <cp:revision>6</cp:revision>
  <dcterms:created xsi:type="dcterms:W3CDTF">2020-07-10T11:07:57Z</dcterms:created>
  <dcterms:modified xsi:type="dcterms:W3CDTF">2020-07-10T12:23:44Z</dcterms:modified>
</cp:coreProperties>
</file>