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8" r:id="rId2"/>
    <p:sldId id="262" r:id="rId3"/>
    <p:sldId id="336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982B6-4C7C-4771-A8A1-B50D24FE650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7D265-A216-4749-B50F-A7986D0F154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420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207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465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873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9458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5860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058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629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9761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76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442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955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949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558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22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421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9330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053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2BF2AA6-C859-4F43-A962-67D94AAF22F1}" type="datetimeFigureOut">
              <a:rPr lang="id-ID" smtClean="0"/>
              <a:pPr/>
              <a:t>24/08/2021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0AB60D-BEE8-443C-82B6-D39BD48EAC4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912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B1EDF-83B7-4A6F-A89E-09288B9F6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Kode</a:t>
            </a:r>
            <a:r>
              <a:rPr lang="en-GB" b="1" dirty="0"/>
              <a:t> </a:t>
            </a:r>
            <a:r>
              <a:rPr lang="en-GB" b="1" dirty="0" err="1"/>
              <a:t>Akun</a:t>
            </a:r>
            <a:r>
              <a:rPr lang="en-GB" b="1" dirty="0"/>
              <a:t> </a:t>
            </a:r>
            <a:r>
              <a:rPr lang="en-GB" b="1" dirty="0" err="1"/>
              <a:t>Dalam</a:t>
            </a:r>
            <a:r>
              <a:rPr lang="en-GB" b="1" dirty="0"/>
              <a:t> </a:t>
            </a:r>
            <a:r>
              <a:rPr lang="en-GB" b="1" dirty="0" err="1"/>
              <a:t>Tahap</a:t>
            </a:r>
            <a:r>
              <a:rPr lang="en-GB" b="1" dirty="0"/>
              <a:t> </a:t>
            </a:r>
            <a:r>
              <a:rPr lang="en-GB" b="1" dirty="0" err="1"/>
              <a:t>Pencatatan</a:t>
            </a:r>
            <a:r>
              <a:rPr lang="en-GB" b="1" dirty="0"/>
              <a:t> </a:t>
            </a:r>
            <a:endParaRPr lang="en-US" dirty="0"/>
          </a:p>
        </p:txBody>
      </p:sp>
      <p:pic>
        <p:nvPicPr>
          <p:cNvPr id="4" name="Picture 2" descr="http://keuanganlsm.com/finance/wp-content/uploads/Fungsi-Jurnal-Pembalik-dalam-Akuntansi.jpg">
            <a:extLst>
              <a:ext uri="{FF2B5EF4-FFF2-40B4-BE49-F238E27FC236}">
                <a16:creationId xmlns:a16="http://schemas.microsoft.com/office/drawing/2014/main" id="{0034A78A-AEEE-4F32-B2B3-73352AFF7B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2667000"/>
            <a:ext cx="6984776" cy="3332163"/>
          </a:xfrm>
          <a:prstGeom prst="rect">
            <a:avLst/>
          </a:prstGeom>
          <a:noFill/>
          <a:effectLst>
            <a:glow rad="76200">
              <a:schemeClr val="accent2">
                <a:alpha val="39000"/>
              </a:schemeClr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2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0" y="3810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Sistem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Desimal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600200"/>
            <a:ext cx="7696201" cy="41148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800" dirty="0" err="1"/>
              <a:t>Akun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0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 </a:t>
            </a:r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lancar</a:t>
            </a:r>
            <a:r>
              <a:rPr lang="en-US" sz="2800" dirty="0"/>
              <a:t>. </a:t>
            </a:r>
            <a:r>
              <a:rPr lang="en-US" sz="2800" dirty="0" err="1"/>
              <a:t>Tiap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.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 10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piutang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. </a:t>
            </a:r>
            <a:r>
              <a:rPr lang="en-US" sz="2800" dirty="0" err="1"/>
              <a:t>Tiap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. </a:t>
            </a:r>
            <a:r>
              <a:rPr lang="en-US" sz="2800" dirty="0" err="1"/>
              <a:t>Misalkan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 101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piutang</a:t>
            </a:r>
            <a:r>
              <a:rPr lang="en-US" sz="2800" dirty="0"/>
              <a:t> </a:t>
            </a:r>
            <a:r>
              <a:rPr lang="en-US" sz="2800" dirty="0" err="1"/>
              <a:t>bunga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 102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piutang</a:t>
            </a:r>
            <a:r>
              <a:rPr lang="en-US" sz="2800" dirty="0"/>
              <a:t> </a:t>
            </a:r>
            <a:r>
              <a:rPr lang="en-US" sz="2800" dirty="0" err="1"/>
              <a:t>sewa</a:t>
            </a:r>
            <a:r>
              <a:rPr lang="en-US" sz="2800" dirty="0"/>
              <a:t>.</a:t>
            </a:r>
            <a:endParaRPr lang="en-GB" sz="2800" dirty="0"/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0" y="6096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Sistem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Nemonik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828800"/>
            <a:ext cx="7696201" cy="38862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nemonik</a:t>
            </a:r>
            <a:r>
              <a:rPr lang="en-US" sz="2800" dirty="0"/>
              <a:t>,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menentukan</a:t>
            </a:r>
            <a:r>
              <a:rPr lang="en-US" sz="2800" dirty="0"/>
              <a:t> </a:t>
            </a:r>
            <a:r>
              <a:rPr lang="en-US" sz="2800" dirty="0" err="1"/>
              <a:t>huruf</a:t>
            </a:r>
            <a:r>
              <a:rPr lang="en-US" sz="2800" dirty="0"/>
              <a:t>, </a:t>
            </a:r>
            <a:r>
              <a:rPr lang="en-US" sz="2800" dirty="0" err="1"/>
              <a:t>tentukan</a:t>
            </a:r>
            <a:r>
              <a:rPr lang="en-US" sz="2800" dirty="0"/>
              <a:t> </a:t>
            </a:r>
            <a:r>
              <a:rPr lang="en-US" sz="2800" dirty="0" err="1"/>
              <a:t>huruf</a:t>
            </a:r>
            <a:r>
              <a:rPr lang="en-US" sz="2800" dirty="0"/>
              <a:t> yang </a:t>
            </a:r>
            <a:r>
              <a:rPr lang="en-US" sz="2800" dirty="0" err="1"/>
              <a:t>mudah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, </a:t>
            </a:r>
            <a:r>
              <a:rPr lang="en-US" sz="2800" dirty="0" err="1"/>
              <a:t>dimengerti</a:t>
            </a:r>
            <a:r>
              <a:rPr lang="en-US" sz="2800" dirty="0"/>
              <a:t>, </a:t>
            </a:r>
            <a:r>
              <a:rPr lang="en-US" sz="2800" dirty="0" err="1"/>
              <a:t>diingat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diambil</a:t>
            </a:r>
            <a:r>
              <a:rPr lang="en-US" sz="2800" dirty="0"/>
              <a:t> </a:t>
            </a:r>
            <a:r>
              <a:rPr lang="en-US" sz="2800" dirty="0" err="1"/>
              <a:t>singkatan</a:t>
            </a:r>
            <a:r>
              <a:rPr lang="en-US" sz="2800" dirty="0"/>
              <a:t> </a:t>
            </a:r>
            <a:r>
              <a:rPr lang="en-US" sz="2800" dirty="0" err="1"/>
              <a:t>huruf</a:t>
            </a:r>
            <a:r>
              <a:rPr lang="en-US" sz="2800" dirty="0"/>
              <a:t> </a:t>
            </a:r>
            <a:r>
              <a:rPr lang="en-US" sz="2800" dirty="0" err="1"/>
              <a:t>awalnya</a:t>
            </a:r>
            <a:r>
              <a:rPr lang="en-US" sz="2800" dirty="0"/>
              <a:t>. </a:t>
            </a:r>
          </a:p>
          <a:p>
            <a:r>
              <a:rPr lang="en-US" sz="2800" b="1" dirty="0" err="1"/>
              <a:t>Contoh</a:t>
            </a:r>
            <a:r>
              <a:rPr lang="en-US" sz="2800" b="1" dirty="0"/>
              <a:t>:</a:t>
            </a:r>
          </a:p>
          <a:p>
            <a:r>
              <a:rPr lang="en-US" sz="2800" dirty="0" err="1"/>
              <a:t>Aktiva</a:t>
            </a:r>
            <a:r>
              <a:rPr lang="en-US" sz="2800" dirty="0"/>
              <a:t> </a:t>
            </a:r>
            <a:r>
              <a:rPr lang="en-US" sz="2800" dirty="0" err="1"/>
              <a:t>Lancar</a:t>
            </a:r>
            <a:r>
              <a:rPr lang="en-US" sz="2800" dirty="0"/>
              <a:t>, </a:t>
            </a:r>
            <a:r>
              <a:rPr lang="en-US" sz="2800" dirty="0" err="1"/>
              <a:t>kode</a:t>
            </a:r>
            <a:r>
              <a:rPr lang="en-US" sz="2800" dirty="0"/>
              <a:t> AL</a:t>
            </a:r>
          </a:p>
          <a:p>
            <a:r>
              <a:rPr lang="nn-NO" sz="2800" dirty="0"/>
              <a:t>Utang Jangka Panjang, kode UJP</a:t>
            </a:r>
            <a:endParaRPr lang="en-GB" sz="2800" dirty="0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0" y="6858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Sistem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Kombinasi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Huruf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dan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Angka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828800"/>
            <a:ext cx="7696201" cy="38862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800" dirty="0" err="1"/>
              <a:t>Pemberian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endParaRPr lang="en-US" sz="2800" dirty="0"/>
          </a:p>
          <a:p>
            <a:r>
              <a:rPr lang="en-US" sz="2800" dirty="0" err="1"/>
              <a:t>golongan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, </a:t>
            </a:r>
            <a:r>
              <a:rPr lang="en-US" sz="2800" dirty="0" err="1"/>
              <a:t>sedangkan</a:t>
            </a:r>
            <a:r>
              <a:rPr lang="en-US" sz="2800" dirty="0"/>
              <a:t>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akun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kode</a:t>
            </a:r>
            <a:r>
              <a:rPr lang="en-US" sz="2800" dirty="0"/>
              <a:t> </a:t>
            </a:r>
            <a:r>
              <a:rPr lang="en-US" sz="2800" dirty="0" err="1"/>
              <a:t>angka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Contoh</a:t>
            </a:r>
            <a:r>
              <a:rPr lang="en-US" sz="2800" b="1" dirty="0"/>
              <a:t> :</a:t>
            </a:r>
          </a:p>
          <a:p>
            <a:r>
              <a:rPr lang="en-US" sz="2800" dirty="0" err="1"/>
              <a:t>Kas</a:t>
            </a:r>
            <a:r>
              <a:rPr lang="en-US" sz="2800" dirty="0"/>
              <a:t>, </a:t>
            </a:r>
            <a:r>
              <a:rPr lang="en-US" sz="2800" dirty="0" err="1"/>
              <a:t>kode</a:t>
            </a:r>
            <a:r>
              <a:rPr lang="en-US" sz="2800" dirty="0"/>
              <a:t> AL 01</a:t>
            </a:r>
          </a:p>
          <a:p>
            <a:r>
              <a:rPr lang="pl-PL" sz="2800" dirty="0"/>
              <a:t>Utang gaji, kode UL 03</a:t>
            </a:r>
            <a:endParaRPr lang="en-GB" sz="2800" dirty="0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4429125" y="242093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589713" y="24209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2268538" y="24209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TAHAP PENCATATAN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284538"/>
            <a:ext cx="8229600" cy="28416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PERISTIWA TRANSAKSI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PEMBUATAN/PENERIMAAN BUKTI TRANSAKSI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PENCATATAN DALAM JURNAL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POSTING KE BUKU BESAR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000" b="1"/>
              <a:t>TRANSAKSI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554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BUKTI TRANSAKSI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13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JURNAL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872288" y="1989138"/>
            <a:ext cx="1944687" cy="863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/>
            <a:r>
              <a:rPr lang="en-US" sz="2000" b="1"/>
              <a:t>BUKU BESAR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>
            <a:off x="304800" y="2133600"/>
            <a:ext cx="2590800" cy="1524000"/>
          </a:xfrm>
          <a:prstGeom prst="homePlat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/>
            <a:r>
              <a:rPr lang="en-US" sz="3200" b="1" dirty="0" err="1">
                <a:solidFill>
                  <a:srgbClr val="FF0000"/>
                </a:solidFill>
              </a:rPr>
              <a:t>Pengertian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Jurnal</a:t>
            </a:r>
            <a:endParaRPr lang="en-US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00400" y="990600"/>
            <a:ext cx="5472113" cy="480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182563"/>
            <a:endParaRPr lang="en-US" sz="3600" dirty="0"/>
          </a:p>
          <a:p>
            <a:pPr marL="182563"/>
            <a:r>
              <a:rPr lang="en-US" sz="3600" b="1" dirty="0" err="1"/>
              <a:t>Jurnal</a:t>
            </a:r>
            <a:r>
              <a:rPr lang="en-US" sz="3600" dirty="0"/>
              <a:t> </a:t>
            </a:r>
            <a:r>
              <a:rPr lang="en-US" sz="3600" dirty="0" err="1"/>
              <a:t>berasal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bahasa</a:t>
            </a:r>
            <a:r>
              <a:rPr lang="en-US" sz="3600" dirty="0"/>
              <a:t> </a:t>
            </a:r>
            <a:r>
              <a:rPr lang="en-US" sz="3600" dirty="0" err="1"/>
              <a:t>Perancis</a:t>
            </a:r>
            <a:r>
              <a:rPr lang="en-US" sz="3600" dirty="0"/>
              <a:t> </a:t>
            </a:r>
            <a:r>
              <a:rPr lang="en-US" sz="3600" dirty="0" err="1"/>
              <a:t>yaitu</a:t>
            </a:r>
            <a:r>
              <a:rPr lang="en-US" sz="3600" dirty="0"/>
              <a:t> ”</a:t>
            </a:r>
            <a:r>
              <a:rPr lang="en-US" sz="3600" i="1" dirty="0"/>
              <a:t>journal” </a:t>
            </a:r>
            <a:r>
              <a:rPr lang="en-US" sz="3600" dirty="0"/>
              <a:t>yang </a:t>
            </a:r>
            <a:r>
              <a:rPr lang="en-US" sz="3600" dirty="0" err="1"/>
              <a:t>berarti</a:t>
            </a:r>
            <a:r>
              <a:rPr lang="en-US" sz="3600" dirty="0"/>
              <a:t> </a:t>
            </a:r>
            <a:r>
              <a:rPr lang="en-US" sz="3600" dirty="0" err="1"/>
              <a:t>buku</a:t>
            </a:r>
            <a:r>
              <a:rPr lang="en-US" sz="3600" dirty="0"/>
              <a:t> </a:t>
            </a:r>
            <a:r>
              <a:rPr lang="en-US" sz="3600" dirty="0" err="1"/>
              <a:t>harian</a:t>
            </a:r>
            <a:r>
              <a:rPr lang="en-US" sz="3600" dirty="0"/>
              <a:t>. </a:t>
            </a:r>
            <a:r>
              <a:rPr lang="en-US" sz="3600" dirty="0" err="1"/>
              <a:t>Jurnal</a:t>
            </a:r>
            <a:r>
              <a:rPr lang="en-US" sz="3600" dirty="0"/>
              <a:t> </a:t>
            </a:r>
            <a:r>
              <a:rPr lang="en-US" sz="3600" dirty="0" err="1"/>
              <a:t>diartikan</a:t>
            </a:r>
            <a:r>
              <a:rPr lang="en-US" sz="3600" i="1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buku</a:t>
            </a:r>
            <a:r>
              <a:rPr lang="en-US" sz="3600" dirty="0"/>
              <a:t> </a:t>
            </a:r>
            <a:r>
              <a:rPr lang="en-US" sz="3600" dirty="0" err="1"/>
              <a:t>harian</a:t>
            </a:r>
            <a:r>
              <a:rPr lang="en-US" sz="3600" dirty="0"/>
              <a:t> yang </a:t>
            </a:r>
            <a:r>
              <a:rPr lang="en-US" sz="3600" dirty="0" err="1"/>
              <a:t>digunakan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mencatat</a:t>
            </a:r>
            <a:r>
              <a:rPr lang="en-US" sz="3600" dirty="0"/>
              <a:t> </a:t>
            </a:r>
            <a:r>
              <a:rPr lang="en-US" sz="3600" dirty="0" err="1"/>
              <a:t>semua</a:t>
            </a:r>
            <a:r>
              <a:rPr lang="en-US" sz="3600" dirty="0"/>
              <a:t> </a:t>
            </a:r>
            <a:r>
              <a:rPr lang="en-US" sz="3600" dirty="0" err="1"/>
              <a:t>transaksi</a:t>
            </a:r>
            <a:r>
              <a:rPr lang="en-US" sz="3600" dirty="0"/>
              <a:t> yang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berupa</a:t>
            </a:r>
            <a:r>
              <a:rPr lang="en-US" sz="3600" dirty="0"/>
              <a:t> </a:t>
            </a:r>
            <a:r>
              <a:rPr lang="en-US" sz="3600" dirty="0" err="1"/>
              <a:t>pendebetan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pengkreditan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kronologis</a:t>
            </a:r>
            <a:r>
              <a:rPr lang="en-US" sz="3600" dirty="0"/>
              <a:t> (</a:t>
            </a:r>
            <a:r>
              <a:rPr lang="en-US" sz="3600" dirty="0" err="1"/>
              <a:t>menurut</a:t>
            </a:r>
            <a:r>
              <a:rPr lang="en-US" sz="3600" dirty="0"/>
              <a:t> </a:t>
            </a:r>
            <a:r>
              <a:rPr lang="en-US" sz="3600" dirty="0" err="1"/>
              <a:t>urutan</a:t>
            </a:r>
            <a:r>
              <a:rPr lang="en-US" sz="3600" dirty="0"/>
              <a:t> </a:t>
            </a:r>
            <a:r>
              <a:rPr lang="en-US" sz="3600" dirty="0" err="1"/>
              <a:t>tanggal</a:t>
            </a:r>
            <a:r>
              <a:rPr lang="en-US" sz="3600" dirty="0"/>
              <a:t>) </a:t>
            </a:r>
            <a:r>
              <a:rPr lang="en-US" sz="3600" dirty="0" err="1"/>
              <a:t>beserta</a:t>
            </a:r>
            <a:r>
              <a:rPr lang="en-US" sz="3600" dirty="0"/>
              <a:t> </a:t>
            </a:r>
            <a:r>
              <a:rPr lang="en-US" sz="3600" dirty="0" err="1"/>
              <a:t>penjelasan</a:t>
            </a:r>
            <a:r>
              <a:rPr lang="en-US" sz="3600" dirty="0"/>
              <a:t> yang </a:t>
            </a:r>
            <a:r>
              <a:rPr lang="en-US" sz="3600" dirty="0" err="1"/>
              <a:t>diperlukan</a:t>
            </a:r>
            <a:r>
              <a:rPr lang="en-US" sz="3600" dirty="0"/>
              <a:t>.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260350"/>
            <a:ext cx="8291513" cy="7207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Melakukan</a:t>
            </a:r>
            <a:r>
              <a:rPr kumimoji="0" lang="en-GB" sz="4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pencatatan</a:t>
            </a:r>
            <a:r>
              <a:rPr kumimoji="0" lang="en-GB" sz="4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transaksi</a:t>
            </a:r>
            <a:r>
              <a:rPr kumimoji="0" lang="en-GB" sz="4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dalam</a:t>
            </a:r>
            <a:r>
              <a:rPr kumimoji="0" lang="en-GB" sz="4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jurnal</a:t>
            </a:r>
            <a:r>
              <a:rPr kumimoji="0" lang="en-GB" sz="4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371600"/>
            <a:ext cx="8291513" cy="46482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Jurnal</a:t>
            </a:r>
            <a:r>
              <a:rPr lang="en-GB" sz="3200" dirty="0"/>
              <a:t> </a:t>
            </a:r>
            <a:r>
              <a:rPr lang="en-GB" sz="3200" dirty="0" err="1"/>
              <a:t>merupakan</a:t>
            </a:r>
            <a:r>
              <a:rPr lang="en-GB" sz="3200" dirty="0"/>
              <a:t> </a:t>
            </a:r>
            <a:r>
              <a:rPr lang="en-GB" sz="3200" dirty="0" err="1"/>
              <a:t>pencatatan</a:t>
            </a:r>
            <a:r>
              <a:rPr lang="en-GB" sz="3200" dirty="0"/>
              <a:t> </a:t>
            </a:r>
            <a:r>
              <a:rPr lang="en-GB" sz="3200" dirty="0" err="1"/>
              <a:t>pertama</a:t>
            </a:r>
            <a:r>
              <a:rPr lang="en-GB" sz="3200" dirty="0"/>
              <a:t> kali (</a:t>
            </a:r>
            <a:r>
              <a:rPr lang="en-GB" sz="3200" i="1" dirty="0"/>
              <a:t>the book of original entry</a:t>
            </a:r>
            <a:r>
              <a:rPr lang="en-GB" sz="3200" dirty="0"/>
              <a:t>) </a:t>
            </a:r>
            <a:r>
              <a:rPr lang="en-GB" sz="3200" dirty="0" err="1"/>
              <a:t>dari</a:t>
            </a:r>
            <a:r>
              <a:rPr lang="en-GB" sz="3200" dirty="0"/>
              <a:t> </a:t>
            </a:r>
            <a:r>
              <a:rPr lang="en-GB" sz="3200" dirty="0" err="1"/>
              <a:t>suatu</a:t>
            </a:r>
            <a:r>
              <a:rPr lang="en-GB" sz="3200" dirty="0"/>
              <a:t> </a:t>
            </a:r>
            <a:r>
              <a:rPr lang="en-GB" sz="3200" dirty="0" err="1"/>
              <a:t>transaksi</a:t>
            </a:r>
            <a:r>
              <a:rPr lang="en-GB" sz="3200" dirty="0"/>
              <a:t> yang </a:t>
            </a:r>
            <a:r>
              <a:rPr lang="en-GB" sz="3200" dirty="0" err="1"/>
              <a:t>harus</a:t>
            </a:r>
            <a:r>
              <a:rPr lang="en-GB" sz="3200" dirty="0"/>
              <a:t> </a:t>
            </a:r>
            <a:r>
              <a:rPr lang="en-GB" sz="3200" dirty="0" err="1"/>
              <a:t>didasari</a:t>
            </a:r>
            <a:r>
              <a:rPr lang="en-GB" sz="3200" dirty="0"/>
              <a:t> </a:t>
            </a:r>
            <a:r>
              <a:rPr lang="en-GB" sz="3200" dirty="0" err="1"/>
              <a:t>tanda</a:t>
            </a:r>
            <a:r>
              <a:rPr lang="en-GB" sz="3200" dirty="0"/>
              <a:t> </a:t>
            </a:r>
            <a:r>
              <a:rPr lang="en-GB" sz="3200" dirty="0" err="1"/>
              <a:t>bukti</a:t>
            </a:r>
            <a:r>
              <a:rPr lang="en-GB" sz="3200" dirty="0"/>
              <a:t> </a:t>
            </a:r>
            <a:r>
              <a:rPr lang="en-GB" sz="3200" dirty="0" err="1"/>
              <a:t>transaksi</a:t>
            </a:r>
            <a:r>
              <a:rPr lang="en-GB" sz="3200" dirty="0"/>
              <a:t> yang </a:t>
            </a:r>
            <a:r>
              <a:rPr lang="en-GB" sz="3200" dirty="0" err="1"/>
              <a:t>terjadi</a:t>
            </a:r>
            <a:r>
              <a:rPr lang="en-GB" sz="3200" dirty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Jurnal</a:t>
            </a:r>
            <a:r>
              <a:rPr lang="en-GB" sz="3200" dirty="0"/>
              <a:t> </a:t>
            </a:r>
            <a:r>
              <a:rPr lang="en-GB" sz="3200" dirty="0" err="1"/>
              <a:t>dibuat</a:t>
            </a:r>
            <a:r>
              <a:rPr lang="en-GB" sz="3200" dirty="0"/>
              <a:t> </a:t>
            </a:r>
            <a:r>
              <a:rPr lang="en-GB" sz="3200" dirty="0" err="1"/>
              <a:t>untuk</a:t>
            </a:r>
            <a:r>
              <a:rPr lang="en-GB" sz="3200" dirty="0"/>
              <a:t> </a:t>
            </a:r>
            <a:r>
              <a:rPr lang="en-GB" sz="3200" dirty="0" err="1"/>
              <a:t>memperkecil</a:t>
            </a:r>
            <a:r>
              <a:rPr lang="en-GB" sz="3200" dirty="0"/>
              <a:t> </a:t>
            </a:r>
            <a:r>
              <a:rPr lang="en-GB" sz="3200" dirty="0" err="1"/>
              <a:t>kemungkinan</a:t>
            </a:r>
            <a:r>
              <a:rPr lang="en-GB" sz="3200" dirty="0"/>
              <a:t> </a:t>
            </a:r>
            <a:r>
              <a:rPr lang="en-GB" sz="3200" dirty="0" err="1"/>
              <a:t>kesalahan</a:t>
            </a:r>
            <a:r>
              <a:rPr lang="en-GB" sz="3200" dirty="0"/>
              <a:t> yang </a:t>
            </a:r>
            <a:r>
              <a:rPr lang="en-GB" sz="3200" dirty="0" err="1"/>
              <a:t>terjadi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proses</a:t>
            </a:r>
            <a:r>
              <a:rPr lang="en-GB" sz="3200" dirty="0"/>
              <a:t> </a:t>
            </a:r>
            <a:r>
              <a:rPr lang="en-GB" sz="3200" dirty="0" err="1"/>
              <a:t>pemindahan</a:t>
            </a:r>
            <a:r>
              <a:rPr lang="en-GB" sz="3200" dirty="0"/>
              <a:t> </a:t>
            </a:r>
            <a:r>
              <a:rPr lang="en-GB" sz="3200" dirty="0" err="1"/>
              <a:t>transaksi</a:t>
            </a:r>
            <a:r>
              <a:rPr lang="en-GB" sz="3200" dirty="0"/>
              <a:t> </a:t>
            </a:r>
            <a:r>
              <a:rPr lang="en-GB" sz="3200" dirty="0" err="1"/>
              <a:t>ke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akun</a:t>
            </a:r>
            <a:r>
              <a:rPr lang="en-GB" sz="3200" dirty="0"/>
              <a:t> </a:t>
            </a:r>
            <a:r>
              <a:rPr lang="en-GB" sz="3200" dirty="0" err="1"/>
              <a:t>buku</a:t>
            </a:r>
            <a:r>
              <a:rPr lang="en-GB" sz="3200" dirty="0"/>
              <a:t> </a:t>
            </a:r>
            <a:r>
              <a:rPr lang="en-GB" sz="3200" dirty="0" err="1"/>
              <a:t>besar</a:t>
            </a:r>
            <a:r>
              <a:rPr lang="en-GB" sz="3200" dirty="0"/>
              <a:t> </a:t>
            </a:r>
            <a:r>
              <a:rPr lang="en-GB" sz="3200" dirty="0" err="1"/>
              <a:t>masing</a:t>
            </a:r>
            <a:r>
              <a:rPr lang="en-GB" sz="3200" dirty="0"/>
              <a:t>-</a:t>
            </a:r>
            <a:r>
              <a:rPr lang="en-GB" sz="3200" dirty="0" err="1"/>
              <a:t>masing</a:t>
            </a:r>
            <a:r>
              <a:rPr lang="en-GB" sz="3200" dirty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Pencatatan</a:t>
            </a:r>
            <a:r>
              <a:rPr lang="en-GB" sz="3200" dirty="0"/>
              <a:t> </a:t>
            </a:r>
            <a:r>
              <a:rPr lang="en-GB" sz="3200" dirty="0" err="1"/>
              <a:t>jurnal</a:t>
            </a:r>
            <a:r>
              <a:rPr lang="en-GB" sz="3200" dirty="0"/>
              <a:t> </a:t>
            </a:r>
            <a:r>
              <a:rPr lang="en-GB" sz="3200" dirty="0" err="1"/>
              <a:t>melibatkan</a:t>
            </a:r>
            <a:r>
              <a:rPr lang="en-GB" sz="3200" dirty="0"/>
              <a:t> </a:t>
            </a:r>
            <a:r>
              <a:rPr lang="en-GB" sz="3200" dirty="0" err="1"/>
              <a:t>dua</a:t>
            </a:r>
            <a:r>
              <a:rPr lang="en-GB" sz="3200" dirty="0"/>
              <a:t> </a:t>
            </a:r>
            <a:r>
              <a:rPr lang="en-GB" sz="3200" dirty="0" err="1"/>
              <a:t>atau</a:t>
            </a:r>
            <a:r>
              <a:rPr lang="en-GB" sz="3200" dirty="0"/>
              <a:t> </a:t>
            </a:r>
            <a:r>
              <a:rPr lang="en-GB" sz="3200" dirty="0" err="1"/>
              <a:t>lebih</a:t>
            </a:r>
            <a:r>
              <a:rPr lang="en-GB" sz="3200" dirty="0"/>
              <a:t> </a:t>
            </a:r>
            <a:r>
              <a:rPr lang="en-GB" sz="3200" dirty="0" err="1"/>
              <a:t>akun</a:t>
            </a:r>
            <a:r>
              <a:rPr lang="en-GB" sz="3200" dirty="0"/>
              <a:t> yang </a:t>
            </a:r>
            <a:r>
              <a:rPr lang="en-GB" sz="3200" dirty="0" err="1"/>
              <a:t>harus</a:t>
            </a:r>
            <a:r>
              <a:rPr lang="en-GB" sz="3200" dirty="0"/>
              <a:t> </a:t>
            </a:r>
            <a:r>
              <a:rPr lang="en-GB" sz="3200" dirty="0" err="1"/>
              <a:t>didebet</a:t>
            </a:r>
            <a:r>
              <a:rPr lang="en-GB" sz="3200" dirty="0"/>
              <a:t> </a:t>
            </a:r>
            <a:r>
              <a:rPr lang="en-GB" sz="3200" dirty="0" err="1"/>
              <a:t>dan</a:t>
            </a:r>
            <a:r>
              <a:rPr lang="en-GB" sz="3200" dirty="0"/>
              <a:t> </a:t>
            </a:r>
            <a:r>
              <a:rPr lang="en-GB" sz="3200" dirty="0" err="1"/>
              <a:t>dikredit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jumlah</a:t>
            </a:r>
            <a:r>
              <a:rPr lang="en-GB" sz="3200" dirty="0"/>
              <a:t> yang </a:t>
            </a:r>
            <a:r>
              <a:rPr lang="en-GB" sz="3200" dirty="0" err="1"/>
              <a:t>seimbang</a:t>
            </a:r>
            <a:r>
              <a:rPr lang="en-GB" sz="3200" dirty="0"/>
              <a:t>.</a:t>
            </a:r>
          </a:p>
        </p:txBody>
      </p:sp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260350"/>
            <a:ext cx="8291513" cy="7207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Akun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GB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account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1" y="1371600"/>
            <a:ext cx="7696200" cy="38100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/>
            <a:r>
              <a:rPr lang="en-US" sz="3200" b="1" dirty="0" err="1"/>
              <a:t>Akun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daftar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mencatat</a:t>
            </a:r>
            <a:endParaRPr lang="en-US" sz="3200" dirty="0"/>
          </a:p>
          <a:p>
            <a:pPr marL="342900"/>
            <a:r>
              <a:rPr lang="en-US" sz="3200" dirty="0" err="1"/>
              <a:t>transaksi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sz="3200" dirty="0"/>
              <a:t> yang </a:t>
            </a:r>
            <a:r>
              <a:rPr lang="en-US" sz="3200" dirty="0" err="1"/>
              <a:t>mengakibatkan</a:t>
            </a:r>
            <a:endParaRPr lang="en-US" sz="3200" dirty="0"/>
          </a:p>
          <a:p>
            <a:pPr marL="342900"/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aktiva</a:t>
            </a:r>
            <a:r>
              <a:rPr lang="en-US" sz="3200" dirty="0"/>
              <a:t>, </a:t>
            </a:r>
            <a:r>
              <a:rPr lang="en-US" sz="3200" dirty="0" err="1"/>
              <a:t>kewajiban</a:t>
            </a:r>
            <a:r>
              <a:rPr lang="en-US" sz="3200" dirty="0"/>
              <a:t>, </a:t>
            </a:r>
            <a:r>
              <a:rPr lang="en-US" sz="3200" dirty="0" err="1"/>
              <a:t>ekuitas</a:t>
            </a:r>
            <a:r>
              <a:rPr lang="en-US" sz="3200" dirty="0"/>
              <a:t>, </a:t>
            </a:r>
            <a:r>
              <a:rPr lang="en-US" sz="3200" dirty="0" err="1"/>
              <a:t>pendapatan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beban</a:t>
            </a:r>
            <a:r>
              <a:rPr lang="en-US" sz="3200" dirty="0"/>
              <a:t>. </a:t>
            </a:r>
            <a:r>
              <a:rPr lang="en-US" sz="3200" dirty="0" err="1"/>
              <a:t>Akun-akun</a:t>
            </a:r>
            <a:r>
              <a:rPr lang="en-US" sz="3200" dirty="0"/>
              <a:t> yang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neraca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akun</a:t>
            </a:r>
            <a:r>
              <a:rPr lang="en-US" sz="3200" dirty="0"/>
              <a:t> </a:t>
            </a:r>
            <a:r>
              <a:rPr lang="en-US" sz="3200" dirty="0" err="1"/>
              <a:t>riil</a:t>
            </a:r>
            <a:r>
              <a:rPr lang="en-US" sz="3200" i="1" dirty="0"/>
              <a:t>,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akun-akun</a:t>
            </a:r>
            <a:r>
              <a:rPr lang="en-US" sz="3200" dirty="0"/>
              <a:t> yang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laporan</a:t>
            </a:r>
            <a:r>
              <a:rPr lang="en-US" sz="3200" dirty="0"/>
              <a:t> </a:t>
            </a:r>
            <a:r>
              <a:rPr lang="en-US" sz="3200" dirty="0" err="1"/>
              <a:t>laba</a:t>
            </a:r>
            <a:r>
              <a:rPr lang="en-US" sz="3200" dirty="0"/>
              <a:t> </a:t>
            </a:r>
            <a:r>
              <a:rPr lang="en-US" sz="3200" dirty="0" err="1"/>
              <a:t>rugi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akun</a:t>
            </a:r>
            <a:r>
              <a:rPr lang="en-US" sz="3200" dirty="0"/>
              <a:t> nominal.</a:t>
            </a:r>
            <a:endParaRPr lang="en-GB" sz="3200" dirty="0"/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1" y="5334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 yang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perlu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diperhatikan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dalam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pemberian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nomor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kode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600200"/>
            <a:ext cx="8291513" cy="41910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Kode</a:t>
            </a:r>
            <a:r>
              <a:rPr lang="en-GB" sz="3200" dirty="0"/>
              <a:t> </a:t>
            </a:r>
            <a:r>
              <a:rPr lang="en-GB" sz="3200" dirty="0" err="1"/>
              <a:t>akun</a:t>
            </a:r>
            <a:r>
              <a:rPr lang="en-GB" sz="3200" dirty="0"/>
              <a:t> </a:t>
            </a:r>
            <a:r>
              <a:rPr lang="en-GB" sz="3200" dirty="0" err="1"/>
              <a:t>dibuat</a:t>
            </a:r>
            <a:r>
              <a:rPr lang="en-GB" sz="3200" dirty="0"/>
              <a:t> </a:t>
            </a:r>
            <a:r>
              <a:rPr lang="en-GB" sz="3200" dirty="0" err="1"/>
              <a:t>secara</a:t>
            </a:r>
            <a:r>
              <a:rPr lang="en-GB" sz="3200" dirty="0"/>
              <a:t> </a:t>
            </a:r>
            <a:r>
              <a:rPr lang="en-GB" sz="3200" dirty="0" err="1"/>
              <a:t>sederhana</a:t>
            </a:r>
            <a:r>
              <a:rPr lang="en-GB" sz="3200" dirty="0"/>
              <a:t> </a:t>
            </a:r>
            <a:r>
              <a:rPr lang="en-GB" sz="3200" dirty="0" err="1"/>
              <a:t>dan</a:t>
            </a:r>
            <a:r>
              <a:rPr lang="en-GB" sz="3200" dirty="0"/>
              <a:t> </a:t>
            </a:r>
            <a:r>
              <a:rPr lang="en-GB" sz="3200" dirty="0" err="1"/>
              <a:t>mudah</a:t>
            </a:r>
            <a:r>
              <a:rPr lang="en-GB" sz="3200" dirty="0"/>
              <a:t> </a:t>
            </a:r>
            <a:r>
              <a:rPr lang="en-GB" sz="3200" dirty="0" err="1"/>
              <a:t>dimengerti</a:t>
            </a:r>
            <a:r>
              <a:rPr lang="en-GB" sz="3200" dirty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Kode</a:t>
            </a:r>
            <a:r>
              <a:rPr lang="en-GB" sz="3200" dirty="0"/>
              <a:t> </a:t>
            </a:r>
            <a:r>
              <a:rPr lang="en-GB" sz="3200" dirty="0" err="1"/>
              <a:t>akun</a:t>
            </a:r>
            <a:r>
              <a:rPr lang="en-GB" sz="3200" dirty="0"/>
              <a:t> </a:t>
            </a:r>
            <a:r>
              <a:rPr lang="en-GB" sz="3200" dirty="0" err="1"/>
              <a:t>dalam</a:t>
            </a:r>
            <a:r>
              <a:rPr lang="en-GB" sz="3200" dirty="0"/>
              <a:t> </a:t>
            </a:r>
            <a:r>
              <a:rPr lang="en-GB" sz="3200" dirty="0" err="1"/>
              <a:t>penggunaannya</a:t>
            </a:r>
            <a:r>
              <a:rPr lang="en-GB" sz="3200" dirty="0"/>
              <a:t> </a:t>
            </a:r>
            <a:r>
              <a:rPr lang="en-GB" sz="3200" dirty="0" err="1"/>
              <a:t>harus</a:t>
            </a:r>
            <a:r>
              <a:rPr lang="en-GB" sz="3200" dirty="0"/>
              <a:t> </a:t>
            </a:r>
            <a:r>
              <a:rPr lang="en-GB" sz="3200" dirty="0" err="1"/>
              <a:t>konsisten</a:t>
            </a:r>
            <a:r>
              <a:rPr lang="en-GB" sz="3200" dirty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dirty="0" err="1"/>
              <a:t>Jika</a:t>
            </a:r>
            <a:r>
              <a:rPr lang="en-GB" sz="3200" dirty="0"/>
              <a:t> </a:t>
            </a:r>
            <a:r>
              <a:rPr lang="en-GB" sz="3200" dirty="0" err="1"/>
              <a:t>ada</a:t>
            </a:r>
            <a:r>
              <a:rPr lang="en-GB" sz="3200" dirty="0"/>
              <a:t> </a:t>
            </a:r>
            <a:r>
              <a:rPr lang="en-GB" sz="3200" dirty="0" err="1"/>
              <a:t>penambahan</a:t>
            </a:r>
            <a:r>
              <a:rPr lang="en-GB" sz="3200" dirty="0"/>
              <a:t> </a:t>
            </a:r>
            <a:r>
              <a:rPr lang="en-GB" sz="3200" dirty="0" err="1"/>
              <a:t>akun</a:t>
            </a:r>
            <a:r>
              <a:rPr lang="en-GB" sz="3200" dirty="0"/>
              <a:t> </a:t>
            </a:r>
            <a:r>
              <a:rPr lang="en-GB" sz="3200" dirty="0" err="1"/>
              <a:t>baru</a:t>
            </a:r>
            <a:r>
              <a:rPr lang="en-GB" sz="3200" dirty="0"/>
              <a:t>, </a:t>
            </a:r>
            <a:r>
              <a:rPr lang="en-GB" sz="3200" dirty="0" err="1"/>
              <a:t>usahakan</a:t>
            </a:r>
            <a:r>
              <a:rPr lang="en-GB" sz="3200" dirty="0"/>
              <a:t> </a:t>
            </a:r>
            <a:r>
              <a:rPr lang="en-GB" sz="3200" dirty="0" err="1"/>
              <a:t>jangan</a:t>
            </a:r>
            <a:r>
              <a:rPr lang="en-GB" sz="3200" dirty="0"/>
              <a:t> </a:t>
            </a:r>
            <a:r>
              <a:rPr lang="en-GB" sz="3200" dirty="0" err="1"/>
              <a:t>sampai</a:t>
            </a:r>
            <a:r>
              <a:rPr lang="en-GB" sz="3200" dirty="0"/>
              <a:t> </a:t>
            </a:r>
            <a:r>
              <a:rPr lang="en-GB" sz="3200" dirty="0" err="1"/>
              <a:t>mengubah</a:t>
            </a:r>
            <a:r>
              <a:rPr lang="en-GB" sz="3200" dirty="0"/>
              <a:t> </a:t>
            </a:r>
            <a:r>
              <a:rPr lang="en-GB" sz="3200" dirty="0" err="1"/>
              <a:t>kode</a:t>
            </a:r>
            <a:r>
              <a:rPr lang="en-GB" sz="3200" dirty="0"/>
              <a:t> yang </a:t>
            </a:r>
            <a:r>
              <a:rPr lang="en-GB" sz="3200" dirty="0" err="1"/>
              <a:t>sudah</a:t>
            </a:r>
            <a:r>
              <a:rPr lang="en-GB" sz="3200" dirty="0"/>
              <a:t> </a:t>
            </a:r>
            <a:r>
              <a:rPr lang="en-GB" sz="3200" dirty="0" err="1"/>
              <a:t>ada</a:t>
            </a:r>
            <a:r>
              <a:rPr lang="en-GB" sz="3200" dirty="0"/>
              <a:t>. </a:t>
            </a:r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1" y="5334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Macam-Macam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Kode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Akun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600200"/>
            <a:ext cx="8291513" cy="48768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100" b="1" dirty="0" err="1"/>
              <a:t>Sistem</a:t>
            </a:r>
            <a:r>
              <a:rPr lang="en-GB" sz="3100" b="1" dirty="0"/>
              <a:t> numeral</a:t>
            </a:r>
            <a:r>
              <a:rPr lang="en-GB" sz="3100" dirty="0"/>
              <a:t>: </a:t>
            </a:r>
            <a:r>
              <a:rPr lang="en-GB" sz="3100" dirty="0" err="1"/>
              <a:t>cara</a:t>
            </a:r>
            <a:r>
              <a:rPr lang="en-GB" sz="3100" dirty="0"/>
              <a:t> </a:t>
            </a:r>
            <a:r>
              <a:rPr lang="en-GB" sz="3100" dirty="0" err="1"/>
              <a:t>pemberian</a:t>
            </a:r>
            <a:r>
              <a:rPr lang="en-GB" sz="3100" dirty="0"/>
              <a:t> </a:t>
            </a:r>
            <a:r>
              <a:rPr lang="en-GB" sz="3100" dirty="0" err="1"/>
              <a:t>kode</a:t>
            </a:r>
            <a:r>
              <a:rPr lang="en-GB" sz="3100" dirty="0"/>
              <a:t> </a:t>
            </a:r>
            <a:r>
              <a:rPr lang="en-GB" sz="3100" dirty="0" err="1"/>
              <a:t>akun</a:t>
            </a:r>
            <a:r>
              <a:rPr lang="en-GB" sz="3100" dirty="0"/>
              <a:t> </a:t>
            </a:r>
            <a:r>
              <a:rPr lang="en-GB" sz="3100" dirty="0" err="1"/>
              <a:t>dengan</a:t>
            </a:r>
            <a:r>
              <a:rPr lang="en-GB" sz="3100" dirty="0"/>
              <a:t> </a:t>
            </a:r>
            <a:r>
              <a:rPr lang="en-GB" sz="3100" dirty="0" err="1"/>
              <a:t>menggunakan</a:t>
            </a:r>
            <a:r>
              <a:rPr lang="en-GB" sz="3100" dirty="0"/>
              <a:t> </a:t>
            </a:r>
            <a:r>
              <a:rPr lang="en-GB" sz="3100" dirty="0" err="1"/>
              <a:t>nomor-nomor</a:t>
            </a:r>
            <a:r>
              <a:rPr lang="en-GB" sz="3100" dirty="0"/>
              <a:t> yang </a:t>
            </a:r>
            <a:r>
              <a:rPr lang="en-GB" sz="3100" dirty="0" err="1"/>
              <a:t>dimulai</a:t>
            </a:r>
            <a:r>
              <a:rPr lang="en-GB" sz="3100" dirty="0"/>
              <a:t> </a:t>
            </a:r>
            <a:r>
              <a:rPr lang="en-GB" sz="3100" dirty="0" err="1"/>
              <a:t>dari</a:t>
            </a:r>
            <a:r>
              <a:rPr lang="en-GB" sz="3100" dirty="0"/>
              <a:t> 0 </a:t>
            </a:r>
            <a:r>
              <a:rPr lang="en-GB" sz="3100" dirty="0" err="1"/>
              <a:t>sampai</a:t>
            </a:r>
            <a:r>
              <a:rPr lang="en-GB" sz="3100" dirty="0"/>
              <a:t> </a:t>
            </a:r>
            <a:r>
              <a:rPr lang="en-GB" sz="3100" dirty="0" err="1"/>
              <a:t>dengan</a:t>
            </a:r>
            <a:r>
              <a:rPr lang="en-GB" sz="3100" dirty="0"/>
              <a:t> 9.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3100" b="1" dirty="0" err="1"/>
              <a:t>Sistem</a:t>
            </a:r>
            <a:r>
              <a:rPr lang="en-US" sz="3100" b="1" dirty="0"/>
              <a:t> </a:t>
            </a:r>
            <a:r>
              <a:rPr lang="en-US" sz="3100" b="1" dirty="0" err="1"/>
              <a:t>desimal</a:t>
            </a:r>
            <a:r>
              <a:rPr lang="en-US" sz="3100" b="1" dirty="0"/>
              <a:t>: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cara</a:t>
            </a:r>
            <a:r>
              <a:rPr lang="en-US" sz="3100" dirty="0"/>
              <a:t>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akun</a:t>
            </a:r>
            <a:r>
              <a:rPr lang="en-US" sz="3100" dirty="0"/>
              <a:t> </a:t>
            </a:r>
            <a:r>
              <a:rPr lang="en-US" sz="3100" dirty="0" err="1"/>
              <a:t>diklasifikasikan</a:t>
            </a:r>
            <a:r>
              <a:rPr lang="en-US" sz="3100" dirty="0"/>
              <a:t> </a:t>
            </a:r>
            <a:r>
              <a:rPr lang="en-US" sz="3100" dirty="0" err="1"/>
              <a:t>menjadi</a:t>
            </a:r>
            <a:r>
              <a:rPr lang="en-US" sz="3100" dirty="0"/>
              <a:t> </a:t>
            </a:r>
            <a:r>
              <a:rPr lang="en-US" sz="3100" dirty="0" err="1"/>
              <a:t>beberapa</a:t>
            </a:r>
            <a:r>
              <a:rPr lang="en-US" sz="3100" dirty="0"/>
              <a:t> </a:t>
            </a:r>
            <a:r>
              <a:rPr lang="en-US" sz="3100" dirty="0" err="1"/>
              <a:t>kelompok</a:t>
            </a:r>
            <a:r>
              <a:rPr lang="en-US" sz="3100" dirty="0"/>
              <a:t>. </a:t>
            </a:r>
            <a:r>
              <a:rPr lang="en-US" sz="3100" dirty="0" err="1"/>
              <a:t>Tiap</a:t>
            </a:r>
            <a:r>
              <a:rPr lang="en-US" sz="3100" dirty="0"/>
              <a:t> </a:t>
            </a:r>
            <a:r>
              <a:rPr lang="en-US" sz="3100" dirty="0" err="1"/>
              <a:t>kelompok</a:t>
            </a:r>
            <a:r>
              <a:rPr lang="en-US" sz="3100" dirty="0"/>
              <a:t> </a:t>
            </a:r>
            <a:r>
              <a:rPr lang="en-US" sz="3100" dirty="0" err="1"/>
              <a:t>dibagi</a:t>
            </a:r>
            <a:r>
              <a:rPr lang="en-US" sz="3100" dirty="0"/>
              <a:t> </a:t>
            </a:r>
            <a:r>
              <a:rPr lang="en-US" sz="3100" dirty="0" err="1"/>
              <a:t>menjadi</a:t>
            </a:r>
            <a:r>
              <a:rPr lang="en-US" sz="3100" dirty="0"/>
              <a:t> </a:t>
            </a:r>
            <a:r>
              <a:rPr lang="en-US" sz="3100" dirty="0" err="1"/>
              <a:t>beberapa</a:t>
            </a:r>
            <a:r>
              <a:rPr lang="en-US" sz="3100" dirty="0"/>
              <a:t> </a:t>
            </a:r>
            <a:r>
              <a:rPr lang="en-US" sz="3100" dirty="0" err="1"/>
              <a:t>golongan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tiap</a:t>
            </a:r>
            <a:r>
              <a:rPr lang="en-US" sz="3100" dirty="0"/>
              <a:t> </a:t>
            </a:r>
            <a:r>
              <a:rPr lang="en-US" sz="3100" dirty="0" err="1"/>
              <a:t>golongan</a:t>
            </a:r>
            <a:r>
              <a:rPr lang="en-US" sz="3100" dirty="0"/>
              <a:t> </a:t>
            </a:r>
            <a:r>
              <a:rPr lang="en-US" sz="3100" dirty="0" err="1"/>
              <a:t>dibagi</a:t>
            </a:r>
            <a:r>
              <a:rPr lang="en-US" sz="3100" dirty="0"/>
              <a:t> </a:t>
            </a:r>
            <a:r>
              <a:rPr lang="en-US" sz="3100" dirty="0" err="1"/>
              <a:t>menjadi</a:t>
            </a:r>
            <a:r>
              <a:rPr lang="en-US" sz="3100" dirty="0"/>
              <a:t> </a:t>
            </a:r>
            <a:r>
              <a:rPr lang="en-US" sz="3100" dirty="0" err="1"/>
              <a:t>jenis-jenis</a:t>
            </a:r>
            <a:r>
              <a:rPr lang="en-US" sz="3100" dirty="0"/>
              <a:t> </a:t>
            </a:r>
            <a:r>
              <a:rPr lang="en-US" sz="3100" dirty="0" err="1"/>
              <a:t>akun</a:t>
            </a:r>
            <a:r>
              <a:rPr lang="en-US" sz="3100" dirty="0"/>
              <a:t>, </a:t>
            </a:r>
            <a:r>
              <a:rPr lang="en-US" sz="3100" dirty="0" err="1"/>
              <a:t>dimulai</a:t>
            </a:r>
            <a:r>
              <a:rPr lang="en-US" sz="3100" dirty="0"/>
              <a:t> </a:t>
            </a:r>
            <a:r>
              <a:rPr lang="en-US" sz="3100" dirty="0" err="1"/>
              <a:t>dari</a:t>
            </a:r>
            <a:r>
              <a:rPr lang="en-US" sz="3100" dirty="0"/>
              <a:t> </a:t>
            </a:r>
            <a:r>
              <a:rPr lang="en-US" sz="3100" dirty="0" err="1"/>
              <a:t>angka</a:t>
            </a:r>
            <a:r>
              <a:rPr lang="en-US" sz="3100" dirty="0"/>
              <a:t> 1 </a:t>
            </a:r>
            <a:r>
              <a:rPr lang="en-US" sz="3100" dirty="0" err="1"/>
              <a:t>sampai</a:t>
            </a:r>
            <a:r>
              <a:rPr lang="en-US" sz="3100" dirty="0"/>
              <a:t> 9.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3100" b="1" dirty="0" err="1"/>
              <a:t>Sistem</a:t>
            </a:r>
            <a:r>
              <a:rPr lang="en-US" sz="3100" b="1" dirty="0"/>
              <a:t> </a:t>
            </a:r>
            <a:r>
              <a:rPr lang="en-US" sz="3100" b="1" dirty="0" err="1"/>
              <a:t>nemonik</a:t>
            </a:r>
            <a:r>
              <a:rPr lang="en-US" sz="3100" b="1" dirty="0"/>
              <a:t>: </a:t>
            </a:r>
            <a:r>
              <a:rPr lang="en-US" sz="3100" dirty="0" err="1"/>
              <a:t>Kode</a:t>
            </a:r>
            <a:r>
              <a:rPr lang="en-US" sz="3100" dirty="0"/>
              <a:t> </a:t>
            </a:r>
            <a:r>
              <a:rPr lang="en-US" sz="3100" dirty="0" err="1"/>
              <a:t>akun</a:t>
            </a:r>
            <a:r>
              <a:rPr lang="en-US" sz="3100" dirty="0"/>
              <a:t> </a:t>
            </a:r>
            <a:r>
              <a:rPr lang="en-US" sz="3100" dirty="0" err="1"/>
              <a:t>cara</a:t>
            </a:r>
            <a:r>
              <a:rPr lang="en-US" sz="3100" dirty="0"/>
              <a:t>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menggunakan</a:t>
            </a:r>
            <a:r>
              <a:rPr lang="en-US" sz="3100" dirty="0"/>
              <a:t> </a:t>
            </a:r>
            <a:r>
              <a:rPr lang="en-US" sz="3100" dirty="0" err="1"/>
              <a:t>huruf</a:t>
            </a:r>
            <a:r>
              <a:rPr lang="en-US" sz="3100" dirty="0"/>
              <a:t>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3100" b="1" dirty="0" err="1"/>
              <a:t>Kode</a:t>
            </a:r>
            <a:r>
              <a:rPr lang="en-US" sz="3100" b="1" dirty="0"/>
              <a:t> </a:t>
            </a:r>
            <a:r>
              <a:rPr lang="en-US" sz="3100" b="1" dirty="0" err="1"/>
              <a:t>kombinasi</a:t>
            </a:r>
            <a:r>
              <a:rPr lang="en-US" sz="3100" b="1" dirty="0"/>
              <a:t> </a:t>
            </a:r>
            <a:r>
              <a:rPr lang="en-US" sz="3100" b="1" dirty="0" err="1"/>
              <a:t>huruf</a:t>
            </a:r>
            <a:r>
              <a:rPr lang="en-US" sz="3100" b="1" dirty="0"/>
              <a:t> </a:t>
            </a:r>
            <a:r>
              <a:rPr lang="en-US" sz="3100" b="1" dirty="0" err="1"/>
              <a:t>dan</a:t>
            </a:r>
            <a:r>
              <a:rPr lang="en-US" sz="3100" b="1" dirty="0"/>
              <a:t> </a:t>
            </a:r>
            <a:r>
              <a:rPr lang="en-US" sz="3100" b="1" dirty="0" err="1"/>
              <a:t>angka</a:t>
            </a:r>
            <a:r>
              <a:rPr lang="en-US" sz="3100" b="1" dirty="0"/>
              <a:t>: </a:t>
            </a:r>
            <a:r>
              <a:rPr lang="en-US" sz="3100" dirty="0" err="1"/>
              <a:t>Pemberian</a:t>
            </a:r>
            <a:r>
              <a:rPr lang="en-US" sz="3100" dirty="0"/>
              <a:t> </a:t>
            </a:r>
            <a:r>
              <a:rPr lang="en-US" sz="3100" dirty="0" err="1"/>
              <a:t>kode</a:t>
            </a:r>
            <a:r>
              <a:rPr lang="en-US" sz="3100" dirty="0"/>
              <a:t> </a:t>
            </a:r>
            <a:r>
              <a:rPr lang="en-US" sz="3100" dirty="0" err="1"/>
              <a:t>ini</a:t>
            </a:r>
            <a:r>
              <a:rPr lang="en-US" sz="3100" dirty="0"/>
              <a:t> </a:t>
            </a:r>
            <a:r>
              <a:rPr lang="en-US" sz="3100" dirty="0" err="1"/>
              <a:t>dapat</a:t>
            </a:r>
            <a:r>
              <a:rPr lang="en-US" sz="3100" dirty="0"/>
              <a:t> </a:t>
            </a:r>
            <a:r>
              <a:rPr lang="en-US" sz="3100" dirty="0" err="1"/>
              <a:t>dilakukan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memberikan</a:t>
            </a:r>
            <a:r>
              <a:rPr lang="en-US" sz="3100" dirty="0"/>
              <a:t> </a:t>
            </a:r>
            <a:r>
              <a:rPr lang="en-US" sz="3100" dirty="0" err="1"/>
              <a:t>kode</a:t>
            </a:r>
            <a:r>
              <a:rPr lang="en-US" sz="3100" dirty="0"/>
              <a:t> </a:t>
            </a:r>
            <a:r>
              <a:rPr lang="en-US" sz="3100" dirty="0" err="1"/>
              <a:t>pada</a:t>
            </a:r>
            <a:r>
              <a:rPr lang="en-US" sz="3100" dirty="0"/>
              <a:t> </a:t>
            </a:r>
            <a:r>
              <a:rPr lang="en-US" sz="3100" dirty="0" err="1"/>
              <a:t>kelompok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golongan</a:t>
            </a:r>
            <a:r>
              <a:rPr lang="en-US" sz="3100" dirty="0"/>
              <a:t> </a:t>
            </a:r>
            <a:r>
              <a:rPr lang="en-US" sz="3100" dirty="0" err="1"/>
              <a:t>akun</a:t>
            </a:r>
            <a:r>
              <a:rPr lang="en-US" sz="3100" dirty="0"/>
              <a:t>, </a:t>
            </a:r>
            <a:r>
              <a:rPr lang="en-US" sz="3100" dirty="0" err="1"/>
              <a:t>sedangkan</a:t>
            </a:r>
            <a:r>
              <a:rPr lang="en-US" sz="3100" dirty="0"/>
              <a:t> </a:t>
            </a:r>
            <a:r>
              <a:rPr lang="en-US" sz="3100" dirty="0" err="1"/>
              <a:t>jenis</a:t>
            </a:r>
            <a:r>
              <a:rPr lang="en-US" sz="3100" dirty="0"/>
              <a:t> </a:t>
            </a:r>
            <a:r>
              <a:rPr lang="en-US" sz="3100" dirty="0" err="1"/>
              <a:t>akun</a:t>
            </a:r>
            <a:r>
              <a:rPr lang="en-US" sz="3100" dirty="0"/>
              <a:t> </a:t>
            </a:r>
            <a:r>
              <a:rPr lang="en-US" sz="3100" dirty="0" err="1"/>
              <a:t>diberikan</a:t>
            </a:r>
            <a:r>
              <a:rPr lang="en-US" sz="3100" dirty="0"/>
              <a:t> </a:t>
            </a:r>
            <a:r>
              <a:rPr lang="en-US" sz="3100" dirty="0" err="1"/>
              <a:t>kode</a:t>
            </a:r>
            <a:r>
              <a:rPr lang="en-US" sz="3100" dirty="0"/>
              <a:t> </a:t>
            </a:r>
            <a:r>
              <a:rPr lang="en-US" sz="3100" dirty="0" err="1"/>
              <a:t>angka</a:t>
            </a:r>
            <a:r>
              <a:rPr lang="en-US" sz="3100" dirty="0"/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3200" dirty="0"/>
          </a:p>
          <a:p>
            <a:pPr marL="342900"/>
            <a:endParaRPr lang="en-US" sz="3200" dirty="0"/>
          </a:p>
          <a:p>
            <a:pPr marL="342900"/>
            <a:endParaRPr lang="en-US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200" dirty="0"/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0" y="3810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Sistem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Numeral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81000" y="1371600"/>
            <a:ext cx="8367713" cy="47244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000" i="1" dirty="0" err="1"/>
              <a:t>Kode</a:t>
            </a:r>
            <a:r>
              <a:rPr lang="en-US" sz="2000" i="1" dirty="0"/>
              <a:t> </a:t>
            </a:r>
            <a:r>
              <a:rPr lang="en-US" sz="2000" i="1" dirty="0" err="1"/>
              <a:t>nomor</a:t>
            </a:r>
            <a:r>
              <a:rPr lang="en-US" sz="2000" i="1" dirty="0"/>
              <a:t> </a:t>
            </a:r>
            <a:r>
              <a:rPr lang="en-US" sz="2000" i="1" dirty="0" err="1"/>
              <a:t>berurutan</a:t>
            </a:r>
            <a:endParaRPr lang="en-US" sz="2000" i="1" dirty="0"/>
          </a:p>
          <a:p>
            <a:pPr marL="342900" indent="-34290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sz="2000" i="1" dirty="0"/>
              <a:t>	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nomor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1, 100,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/>
              <a:t>. </a:t>
            </a:r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pPr marL="685800"/>
            <a:r>
              <a:rPr lang="en-US" sz="2000" dirty="0"/>
              <a:t>100 </a:t>
            </a:r>
            <a:r>
              <a:rPr lang="en-US" sz="2000" dirty="0" err="1"/>
              <a:t>Kas</a:t>
            </a:r>
            <a:endParaRPr lang="en-US" sz="2000" dirty="0"/>
          </a:p>
          <a:p>
            <a:pPr marL="685800"/>
            <a:r>
              <a:rPr lang="en-US" sz="2000" dirty="0"/>
              <a:t>101 Bank</a:t>
            </a:r>
          </a:p>
          <a:p>
            <a:pPr marL="685800"/>
            <a:r>
              <a:rPr lang="en-US" sz="2000" dirty="0"/>
              <a:t>102 </a:t>
            </a:r>
            <a:r>
              <a:rPr lang="en-US" sz="2000" dirty="0" err="1"/>
              <a:t>Piutang</a:t>
            </a:r>
            <a:r>
              <a:rPr lang="en-US" sz="2000" dirty="0"/>
              <a:t> </a:t>
            </a:r>
            <a:r>
              <a:rPr lang="en-US" sz="2000" dirty="0" err="1"/>
              <a:t>Dagang</a:t>
            </a: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i="1" dirty="0" err="1"/>
              <a:t>Kode</a:t>
            </a:r>
            <a:r>
              <a:rPr lang="en-US" sz="2000" i="1" dirty="0"/>
              <a:t> </a:t>
            </a:r>
            <a:r>
              <a:rPr lang="en-US" sz="2000" i="1" dirty="0" err="1"/>
              <a:t>kelompok</a:t>
            </a:r>
            <a:endParaRPr lang="en-US" sz="2000" i="1" dirty="0"/>
          </a:p>
          <a:p>
            <a:pPr marL="342900"/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kode</a:t>
            </a:r>
            <a:r>
              <a:rPr lang="en-US" sz="2000" dirty="0"/>
              <a:t> </a:t>
            </a:r>
            <a:r>
              <a:rPr lang="en-US" sz="2000" dirty="0" err="1"/>
              <a:t>tiga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,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,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golongan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menunjukkan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akun</a:t>
            </a:r>
            <a:r>
              <a:rPr lang="en-US" sz="2000" dirty="0"/>
              <a:t>.</a:t>
            </a:r>
          </a:p>
          <a:p>
            <a:pPr marL="342900"/>
            <a:r>
              <a:rPr lang="en-US" sz="2000" b="1" dirty="0" err="1"/>
              <a:t>Contoh</a:t>
            </a:r>
            <a:r>
              <a:rPr lang="en-US" sz="2000" b="1" dirty="0"/>
              <a:t>:</a:t>
            </a:r>
          </a:p>
          <a:p>
            <a:pPr marL="342900" indent="342900"/>
            <a:r>
              <a:rPr lang="en-US" sz="2000" dirty="0" err="1"/>
              <a:t>Kas</a:t>
            </a:r>
            <a:r>
              <a:rPr lang="en-US" sz="2000" dirty="0"/>
              <a:t> 111</a:t>
            </a:r>
          </a:p>
          <a:p>
            <a:pPr marL="342900" indent="342900"/>
            <a:r>
              <a:rPr lang="fi-FI" sz="2000" dirty="0"/>
              <a:t>Angka pertama artinya kelompok aktiva.</a:t>
            </a:r>
          </a:p>
          <a:p>
            <a:pPr marL="342900" indent="342900"/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golongan</a:t>
            </a:r>
            <a:r>
              <a:rPr lang="en-US" sz="2000" dirty="0"/>
              <a:t> </a:t>
            </a:r>
            <a:r>
              <a:rPr lang="en-US" sz="2000" dirty="0" err="1"/>
              <a:t>aktiva</a:t>
            </a:r>
            <a:r>
              <a:rPr lang="en-US" sz="2000" dirty="0"/>
              <a:t> </a:t>
            </a:r>
            <a:r>
              <a:rPr lang="en-US" sz="2000" dirty="0" err="1"/>
              <a:t>lancar</a:t>
            </a:r>
            <a:r>
              <a:rPr lang="en-US" sz="2000" dirty="0"/>
              <a:t>.</a:t>
            </a:r>
          </a:p>
          <a:p>
            <a:pPr marL="342900" indent="342900"/>
            <a:r>
              <a:rPr lang="fi-FI" sz="2000" dirty="0"/>
              <a:t>Angka ketiga artinya jenis akun kas.</a:t>
            </a:r>
          </a:p>
          <a:p>
            <a:pPr marL="342900" indent="-34290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1900" dirty="0"/>
          </a:p>
          <a:p>
            <a:pPr marL="342900"/>
            <a:endParaRPr lang="en-US" sz="1900" dirty="0"/>
          </a:p>
          <a:p>
            <a:pPr marL="342900"/>
            <a:endParaRPr lang="en-US" sz="19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1900" dirty="0"/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09601" y="533400"/>
            <a:ext cx="7848600" cy="806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228600"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Contoh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8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Sistem</a:t>
            </a:r>
            <a:r>
              <a:rPr lang="en-GB" sz="2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Numeral....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600200"/>
            <a:ext cx="8291513" cy="41910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pPr marL="571500" indent="-342900">
              <a:buFont typeface="Arial" pitchFamily="34" charset="0"/>
              <a:buChar char="•"/>
            </a:pPr>
            <a:r>
              <a:rPr lang="en-US" sz="2800" i="1" dirty="0" err="1"/>
              <a:t>Kode</a:t>
            </a:r>
            <a:r>
              <a:rPr lang="en-US" sz="2800" i="1" dirty="0"/>
              <a:t> </a:t>
            </a:r>
            <a:r>
              <a:rPr lang="en-US" sz="2800" i="1" dirty="0" err="1"/>
              <a:t>blok</a:t>
            </a:r>
            <a:endParaRPr lang="en-US" sz="2800" i="1" dirty="0"/>
          </a:p>
          <a:p>
            <a:pPr marL="571500"/>
            <a:r>
              <a:rPr lang="en-US" sz="2800" dirty="0" err="1"/>
              <a:t>Akun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dikelompokkan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.</a:t>
            </a:r>
          </a:p>
          <a:p>
            <a:pPr marL="342900" indent="-34290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sz="2800" dirty="0"/>
          </a:p>
          <a:p>
            <a:pPr marL="342900"/>
            <a:endParaRPr lang="en-US" sz="2800" dirty="0"/>
          </a:p>
          <a:p>
            <a:pPr marL="342900"/>
            <a:endParaRPr lang="en-US" sz="19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1900" dirty="0"/>
          </a:p>
        </p:txBody>
      </p:sp>
      <p:pic>
        <p:nvPicPr>
          <p:cNvPr id="13314" name="Picture 2" descr="C:\Documents and Settings\Administrator\My Documents\akun 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276600"/>
            <a:ext cx="3886200" cy="2324341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465</TotalTime>
  <Words>470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Parallax</vt:lpstr>
      <vt:lpstr>Kode Akun Dalam Tahap Pencatatan </vt:lpstr>
      <vt:lpstr>TAHAP PENCATATAN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8</cp:revision>
  <dcterms:created xsi:type="dcterms:W3CDTF">2020-08-14T06:11:16Z</dcterms:created>
  <dcterms:modified xsi:type="dcterms:W3CDTF">2021-08-24T01:02:44Z</dcterms:modified>
</cp:coreProperties>
</file>