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9" r:id="rId4"/>
    <p:sldId id="282" r:id="rId5"/>
    <p:sldId id="281" r:id="rId6"/>
    <p:sldId id="270" r:id="rId7"/>
    <p:sldId id="269" r:id="rId8"/>
    <p:sldId id="268" r:id="rId9"/>
    <p:sldId id="267" r:id="rId10"/>
    <p:sldId id="266" r:id="rId11"/>
    <p:sldId id="265" r:id="rId12"/>
    <p:sldId id="264" r:id="rId13"/>
    <p:sldId id="263" r:id="rId14"/>
    <p:sldId id="262" r:id="rId15"/>
    <p:sldId id="261" r:id="rId16"/>
    <p:sldId id="260" r:id="rId17"/>
    <p:sldId id="259" r:id="rId18"/>
    <p:sldId id="258" r:id="rId19"/>
    <p:sldId id="257" r:id="rId20"/>
    <p:sldId id="274" r:id="rId21"/>
    <p:sldId id="273" r:id="rId22"/>
    <p:sldId id="278" r:id="rId23"/>
    <p:sldId id="277" r:id="rId24"/>
    <p:sldId id="276" r:id="rId25"/>
    <p:sldId id="275" r:id="rId2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46" d="100"/>
          <a:sy n="46" d="100"/>
        </p:scale>
        <p:origin x="-108"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EB297D-3326-4139-81B4-7579DA87EB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F09D52DE-A8F0-4310-8500-DA8AC8BFE4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794AC473-5824-4A82-AB38-3987EDDA1F0A}"/>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5" name="Footer Placeholder 4">
            <a:extLst>
              <a:ext uri="{FF2B5EF4-FFF2-40B4-BE49-F238E27FC236}">
                <a16:creationId xmlns:a16="http://schemas.microsoft.com/office/drawing/2014/main" xmlns="" id="{13B0F29E-7DEF-4B75-9919-DFB40F42F25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2D64468-6B19-4C5E-B465-25EEFECF87FA}"/>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365685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D988C1-888B-4145-803B-639DCD2101CA}"/>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16A5B9FC-308A-4AD1-9DFA-D8488CA5B6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8F713EBF-E7AA-4283-AA31-18DAF90F5C0D}"/>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5" name="Footer Placeholder 4">
            <a:extLst>
              <a:ext uri="{FF2B5EF4-FFF2-40B4-BE49-F238E27FC236}">
                <a16:creationId xmlns:a16="http://schemas.microsoft.com/office/drawing/2014/main" xmlns="" id="{AE75C231-B5E7-4E23-BB12-B7CF4D5CF78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70BF85C-528C-4AFE-BFBF-AA82E77E3D56}"/>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2460049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435D27E-1054-41D0-8D27-129AEBBC75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16CE126D-BE9F-42C4-A44D-12C90E0A5D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82CAFEC-6689-472F-B932-D4324C48E14C}"/>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5" name="Footer Placeholder 4">
            <a:extLst>
              <a:ext uri="{FF2B5EF4-FFF2-40B4-BE49-F238E27FC236}">
                <a16:creationId xmlns:a16="http://schemas.microsoft.com/office/drawing/2014/main" xmlns="" id="{EB734D29-E0E5-4EEF-BAD9-C41BE85828D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4A4717BE-F19F-424E-AD97-DA8E7C7D822B}"/>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167036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2AD1FF-C3AF-40C2-86AB-73E91B6AD4D9}"/>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2EB9B028-D02F-43A0-B9C0-54B0F9BEBD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B1C85970-BDC7-4BA9-A5E8-5E48A292EF10}"/>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5" name="Footer Placeholder 4">
            <a:extLst>
              <a:ext uri="{FF2B5EF4-FFF2-40B4-BE49-F238E27FC236}">
                <a16:creationId xmlns:a16="http://schemas.microsoft.com/office/drawing/2014/main" xmlns="" id="{14730227-4C91-45FC-8678-5A910319F88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C4B46C67-928B-42B7-B404-673C5F2B7D2D}"/>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127736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0C3AE4-0894-4D08-B40A-FA999E07F7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D70FC2DE-4F29-4417-BF01-85EA932323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729A962-DC14-48FF-89DC-8F0003FB2301}"/>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5" name="Footer Placeholder 4">
            <a:extLst>
              <a:ext uri="{FF2B5EF4-FFF2-40B4-BE49-F238E27FC236}">
                <a16:creationId xmlns:a16="http://schemas.microsoft.com/office/drawing/2014/main" xmlns="" id="{14E4B380-8F52-4BE2-90F8-AC87088A2AC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B836E6A2-1C0B-46F2-BE52-00A35B2E7941}"/>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3062247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52531B-7D96-4ACC-8245-59CB6DE573C7}"/>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5902FFAE-E311-44A7-99CD-1DC70B564C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817EEBBC-CD32-4A97-AE7B-FC0166BD43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3744F889-4E58-4459-A526-75A4838D5079}"/>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6" name="Footer Placeholder 5">
            <a:extLst>
              <a:ext uri="{FF2B5EF4-FFF2-40B4-BE49-F238E27FC236}">
                <a16:creationId xmlns:a16="http://schemas.microsoft.com/office/drawing/2014/main" xmlns="" id="{95311150-C117-44ED-9941-2ABD795691C0}"/>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4C85205C-F46E-4D98-8389-9FC008765F5F}"/>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3027594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0C1C0-3B50-4FFD-84FC-42A1016BEB13}"/>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0BEF664D-1974-439C-8EDB-7CC4744CCE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CDB141B-BB9F-48F8-949E-FD81E7359A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02EDF838-2614-43C4-A735-24F004D22B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972615B-E3FA-4746-8F82-21ECDC8FA6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5AB2505D-D1E7-4F18-B935-EC1EB919C20B}"/>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8" name="Footer Placeholder 7">
            <a:extLst>
              <a:ext uri="{FF2B5EF4-FFF2-40B4-BE49-F238E27FC236}">
                <a16:creationId xmlns:a16="http://schemas.microsoft.com/office/drawing/2014/main" xmlns="" id="{553ED6D0-8643-4EBD-B392-4BC494AC0294}"/>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CF8E6DAC-7DA9-4612-AC1E-F9878B4D7B8C}"/>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366686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8AEDC4-32F4-4D73-B126-E8202E15D41A}"/>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AD7BEB8E-696A-4F46-AA16-F69FDD21C901}"/>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4" name="Footer Placeholder 3">
            <a:extLst>
              <a:ext uri="{FF2B5EF4-FFF2-40B4-BE49-F238E27FC236}">
                <a16:creationId xmlns:a16="http://schemas.microsoft.com/office/drawing/2014/main" xmlns="" id="{B6BA4A4E-22AF-441C-A6C3-8A10093B8A9F}"/>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D3EF16B2-A732-44F3-953E-B3634D23071A}"/>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765604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A9DFCF4-06AA-4099-B661-48D3952229A9}"/>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3" name="Footer Placeholder 2">
            <a:extLst>
              <a:ext uri="{FF2B5EF4-FFF2-40B4-BE49-F238E27FC236}">
                <a16:creationId xmlns:a16="http://schemas.microsoft.com/office/drawing/2014/main" xmlns="" id="{81792C5B-9E13-44EA-9488-38553C1576DC}"/>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1471565F-25C3-4E97-AAA9-10383DDEFD09}"/>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28099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46C6C0-DF77-410A-AA92-AE495AAA1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DEFAE6CD-F7E2-448B-8208-A87386F78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29DAE561-B6CB-46E7-9A0C-2186F9DBE8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E4EFCF-5E6D-49BE-8B09-2F123F30E788}"/>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6" name="Footer Placeholder 5">
            <a:extLst>
              <a:ext uri="{FF2B5EF4-FFF2-40B4-BE49-F238E27FC236}">
                <a16:creationId xmlns:a16="http://schemas.microsoft.com/office/drawing/2014/main" xmlns="" id="{02B7996A-A717-49B9-94A0-D7C00BD52564}"/>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43D50BFC-0D42-497B-8BFC-1399A7B79659}"/>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3568086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E0849E-9A10-4B1E-9ABB-C130344CE1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638542C8-03D5-4BE3-BAA6-53C22514EF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12ACBFD1-7380-46F6-B6F0-B57611A34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58FFD73-D632-4EB0-B481-26887D74AD4F}"/>
              </a:ext>
            </a:extLst>
          </p:cNvPr>
          <p:cNvSpPr>
            <a:spLocks noGrp="1"/>
          </p:cNvSpPr>
          <p:nvPr>
            <p:ph type="dt" sz="half" idx="10"/>
          </p:nvPr>
        </p:nvSpPr>
        <p:spPr/>
        <p:txBody>
          <a:bodyPr/>
          <a:lstStyle/>
          <a:p>
            <a:fld id="{C8128DC7-18A8-4242-9132-4B9245AB4340}" type="datetimeFigureOut">
              <a:rPr lang="id-ID" smtClean="0"/>
              <a:t>17/05/2022</a:t>
            </a:fld>
            <a:endParaRPr lang="id-ID"/>
          </a:p>
        </p:txBody>
      </p:sp>
      <p:sp>
        <p:nvSpPr>
          <p:cNvPr id="6" name="Footer Placeholder 5">
            <a:extLst>
              <a:ext uri="{FF2B5EF4-FFF2-40B4-BE49-F238E27FC236}">
                <a16:creationId xmlns:a16="http://schemas.microsoft.com/office/drawing/2014/main" xmlns="" id="{24C3A1AE-C3BA-4B8D-B8DC-EA43A2826C86}"/>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2F890075-5580-48EC-9EE3-20674BB56F82}"/>
              </a:ext>
            </a:extLst>
          </p:cNvPr>
          <p:cNvSpPr>
            <a:spLocks noGrp="1"/>
          </p:cNvSpPr>
          <p:nvPr>
            <p:ph type="sldNum" sz="quarter" idx="12"/>
          </p:nvPr>
        </p:nvSpPr>
        <p:spPr/>
        <p:txBody>
          <a:bodyPr/>
          <a:lstStyle/>
          <a:p>
            <a:fld id="{7C360FA5-E087-4DCF-8759-E0DC26903879}" type="slidenum">
              <a:rPr lang="id-ID" smtClean="0"/>
              <a:t>‹#›</a:t>
            </a:fld>
            <a:endParaRPr lang="id-ID"/>
          </a:p>
        </p:txBody>
      </p:sp>
    </p:spTree>
    <p:extLst>
      <p:ext uri="{BB962C8B-B14F-4D97-AF65-F5344CB8AC3E}">
        <p14:creationId xmlns:p14="http://schemas.microsoft.com/office/powerpoint/2010/main" val="2672646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1F2BC93-6F18-4A59-8C3E-D40ED8C663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BA2DF26F-C14C-47AC-B125-8924182D2F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1CD2476F-CF2F-42E6-B35B-BB6A1B54F3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128DC7-18A8-4242-9132-4B9245AB4340}" type="datetimeFigureOut">
              <a:rPr lang="id-ID" smtClean="0"/>
              <a:t>17/05/2022</a:t>
            </a:fld>
            <a:endParaRPr lang="id-ID"/>
          </a:p>
        </p:txBody>
      </p:sp>
      <p:sp>
        <p:nvSpPr>
          <p:cNvPr id="5" name="Footer Placeholder 4">
            <a:extLst>
              <a:ext uri="{FF2B5EF4-FFF2-40B4-BE49-F238E27FC236}">
                <a16:creationId xmlns:a16="http://schemas.microsoft.com/office/drawing/2014/main" xmlns="" id="{647F9E42-F143-45C9-BA2F-B628E123B7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E997BF5B-2F79-4AE7-AED2-7F62D5677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60FA5-E087-4DCF-8759-E0DC26903879}" type="slidenum">
              <a:rPr lang="id-ID" smtClean="0"/>
              <a:t>‹#›</a:t>
            </a:fld>
            <a:endParaRPr lang="id-ID"/>
          </a:p>
        </p:txBody>
      </p:sp>
    </p:spTree>
    <p:extLst>
      <p:ext uri="{BB962C8B-B14F-4D97-AF65-F5344CB8AC3E}">
        <p14:creationId xmlns:p14="http://schemas.microsoft.com/office/powerpoint/2010/main" val="3108552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EB506-178E-4FD5-AE9C-F798E35CEF5E}"/>
              </a:ext>
            </a:extLst>
          </p:cNvPr>
          <p:cNvSpPr>
            <a:spLocks noGrp="1"/>
          </p:cNvSpPr>
          <p:nvPr>
            <p:ph type="ctrTitle"/>
          </p:nvPr>
        </p:nvSpPr>
        <p:spPr/>
        <p:txBody>
          <a:bodyPr/>
          <a:lstStyle/>
          <a:p>
            <a:r>
              <a:rPr lang="id-ID" dirty="0"/>
              <a:t>KLASIFIKASI KOTA</a:t>
            </a:r>
          </a:p>
        </p:txBody>
      </p:sp>
      <p:sp>
        <p:nvSpPr>
          <p:cNvPr id="3" name="Subtitle 2">
            <a:extLst>
              <a:ext uri="{FF2B5EF4-FFF2-40B4-BE49-F238E27FC236}">
                <a16:creationId xmlns:a16="http://schemas.microsoft.com/office/drawing/2014/main" xmlns="" id="{B98D43A1-69D7-4770-98EC-EC35169F8219}"/>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1973509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E1B615-FDA3-45E6-B655-76BAA4F35C3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27BE372-5630-4692-857D-1308C1865410}"/>
              </a:ext>
            </a:extLst>
          </p:cNvPr>
          <p:cNvSpPr>
            <a:spLocks noGrp="1"/>
          </p:cNvSpPr>
          <p:nvPr>
            <p:ph idx="1"/>
          </p:nvPr>
        </p:nvSpPr>
        <p:spPr/>
        <p:txBody>
          <a:bodyPr/>
          <a:lstStyle/>
          <a:p>
            <a:r>
              <a:rPr lang="id-ID" dirty="0"/>
              <a:t>Masyarakat kota memiliki pandangan hidup lebih rasional jika dibanding masyarakat desa. Hal tersebut dikarenakan masyarakat kota lebih terbuka terhadap budaya baru. Perkembangan ilmu pengetahuan dan teknologi di kota juga lebih cepat diterima masyarakat.</a:t>
            </a:r>
          </a:p>
          <a:p>
            <a:pPr marL="0" indent="0">
              <a:buNone/>
            </a:pPr>
            <a:endParaRPr lang="id-ID" dirty="0"/>
          </a:p>
        </p:txBody>
      </p:sp>
    </p:spTree>
    <p:extLst>
      <p:ext uri="{BB962C8B-B14F-4D97-AF65-F5344CB8AC3E}">
        <p14:creationId xmlns:p14="http://schemas.microsoft.com/office/powerpoint/2010/main" val="2532559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EB3A7C-CD7C-4891-8FFA-50E446CCDC10}"/>
              </a:ext>
            </a:extLst>
          </p:cNvPr>
          <p:cNvSpPr>
            <a:spLocks noGrp="1"/>
          </p:cNvSpPr>
          <p:nvPr>
            <p:ph type="title"/>
          </p:nvPr>
        </p:nvSpPr>
        <p:spPr/>
        <p:txBody>
          <a:bodyPr>
            <a:normAutofit fontScale="90000"/>
          </a:bodyPr>
          <a:lstStyle/>
          <a:p>
            <a:r>
              <a:rPr lang="id-ID" b="1" dirty="0"/>
              <a:t/>
            </a:r>
            <a:br>
              <a:rPr lang="id-ID" b="1" dirty="0"/>
            </a:br>
            <a:r>
              <a:rPr lang="id-ID" b="1" dirty="0"/>
              <a:t/>
            </a:r>
            <a:br>
              <a:rPr lang="id-ID" b="1" dirty="0"/>
            </a:br>
            <a:r>
              <a:rPr lang="id-ID" b="1" dirty="0"/>
              <a:t>                                Fungsi Kota</a:t>
            </a:r>
            <a:br>
              <a:rPr lang="id-ID" b="1" dirty="0"/>
            </a:br>
            <a:endParaRPr lang="id-ID" dirty="0"/>
          </a:p>
        </p:txBody>
      </p:sp>
      <p:sp>
        <p:nvSpPr>
          <p:cNvPr id="3" name="Content Placeholder 2">
            <a:extLst>
              <a:ext uri="{FF2B5EF4-FFF2-40B4-BE49-F238E27FC236}">
                <a16:creationId xmlns:a16="http://schemas.microsoft.com/office/drawing/2014/main" xmlns="" id="{8DEAC8C3-4735-4A3B-BADB-B8BC7D7B515B}"/>
              </a:ext>
            </a:extLst>
          </p:cNvPr>
          <p:cNvSpPr>
            <a:spLocks noGrp="1"/>
          </p:cNvSpPr>
          <p:nvPr>
            <p:ph idx="1"/>
          </p:nvPr>
        </p:nvSpPr>
        <p:spPr/>
        <p:txBody>
          <a:bodyPr>
            <a:normAutofit lnSpcReduction="10000"/>
          </a:bodyPr>
          <a:lstStyle/>
          <a:p>
            <a:pPr marL="0" indent="0">
              <a:buNone/>
            </a:pPr>
            <a:r>
              <a:rPr lang="id-ID" sz="4400" dirty="0"/>
              <a:t>Kawasan perkotaan merupakan kawasan yang memiliki kegiatan utama selain bidang pertanian. Dimana, fungsi kawasan tersebut sebagai tempat pelayanan sosial, </a:t>
            </a:r>
          </a:p>
          <a:p>
            <a:pPr marL="0" indent="0">
              <a:buNone/>
            </a:pPr>
            <a:r>
              <a:rPr lang="id-ID" sz="4400" dirty="0"/>
              <a:t>pelayanan jasa pemerintahan, dan </a:t>
            </a:r>
          </a:p>
          <a:p>
            <a:pPr marL="0" indent="0">
              <a:buNone/>
            </a:pPr>
            <a:r>
              <a:rPr lang="id-ID" sz="4400" dirty="0"/>
              <a:t>kegiatan ekonomi, sesuai UU No. 22 Tahun 1999.</a:t>
            </a:r>
          </a:p>
          <a:p>
            <a:endParaRPr lang="id-ID" dirty="0"/>
          </a:p>
        </p:txBody>
      </p:sp>
    </p:spTree>
    <p:extLst>
      <p:ext uri="{BB962C8B-B14F-4D97-AF65-F5344CB8AC3E}">
        <p14:creationId xmlns:p14="http://schemas.microsoft.com/office/powerpoint/2010/main" val="2954572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99EAAE-009E-4ADF-A7A1-5360AFA1688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0FE568A-4C70-4C7D-B111-3EAEC722C2B8}"/>
              </a:ext>
            </a:extLst>
          </p:cNvPr>
          <p:cNvSpPr>
            <a:spLocks noGrp="1"/>
          </p:cNvSpPr>
          <p:nvPr>
            <p:ph idx="1"/>
          </p:nvPr>
        </p:nvSpPr>
        <p:spPr/>
        <p:txBody>
          <a:bodyPr/>
          <a:lstStyle/>
          <a:p>
            <a:pPr marL="0" indent="0">
              <a:buNone/>
            </a:pPr>
            <a:r>
              <a:rPr lang="id-ID" sz="4400" dirty="0"/>
              <a:t>Berdasar undang – undang tersebut kota memiliki 3 fungsi yakni </a:t>
            </a:r>
          </a:p>
          <a:p>
            <a:pPr marL="0" indent="0">
              <a:buNone/>
            </a:pPr>
            <a:r>
              <a:rPr lang="id-ID" sz="4400" dirty="0"/>
              <a:t>kota sebagai pusat pemerintah, </a:t>
            </a:r>
          </a:p>
          <a:p>
            <a:pPr marL="0" indent="0">
              <a:buNone/>
            </a:pPr>
            <a:r>
              <a:rPr lang="id-ID" sz="4400" dirty="0"/>
              <a:t>kota sebagai pusat pendidikan</a:t>
            </a:r>
          </a:p>
          <a:p>
            <a:pPr marL="0" indent="0">
              <a:buNone/>
            </a:pPr>
            <a:r>
              <a:rPr lang="id-ID" sz="4400" dirty="0"/>
              <a:t>kota sebagai pusat informasi.</a:t>
            </a:r>
          </a:p>
          <a:p>
            <a:endParaRPr lang="id-ID" dirty="0"/>
          </a:p>
        </p:txBody>
      </p:sp>
    </p:spTree>
    <p:extLst>
      <p:ext uri="{BB962C8B-B14F-4D97-AF65-F5344CB8AC3E}">
        <p14:creationId xmlns:p14="http://schemas.microsoft.com/office/powerpoint/2010/main" val="637429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873F22-CCF6-409F-AE57-FAFE61A7AE3A}"/>
              </a:ext>
            </a:extLst>
          </p:cNvPr>
          <p:cNvSpPr>
            <a:spLocks noGrp="1"/>
          </p:cNvSpPr>
          <p:nvPr>
            <p:ph type="title"/>
          </p:nvPr>
        </p:nvSpPr>
        <p:spPr/>
        <p:txBody>
          <a:bodyPr>
            <a:normAutofit fontScale="90000"/>
          </a:bodyPr>
          <a:lstStyle/>
          <a:p>
            <a:r>
              <a:rPr lang="id-ID" b="1" dirty="0"/>
              <a:t> </a:t>
            </a:r>
            <a:br>
              <a:rPr lang="id-ID" b="1" dirty="0"/>
            </a:br>
            <a:r>
              <a:rPr lang="id-ID" b="1" dirty="0"/>
              <a:t>                         Kota sebagai Pusat Pemerintah</a:t>
            </a:r>
            <a:br>
              <a:rPr lang="id-ID" b="1" dirty="0"/>
            </a:br>
            <a:endParaRPr lang="id-ID" dirty="0"/>
          </a:p>
        </p:txBody>
      </p:sp>
      <p:sp>
        <p:nvSpPr>
          <p:cNvPr id="3" name="Content Placeholder 2">
            <a:extLst>
              <a:ext uri="{FF2B5EF4-FFF2-40B4-BE49-F238E27FC236}">
                <a16:creationId xmlns:a16="http://schemas.microsoft.com/office/drawing/2014/main" xmlns="" id="{852889AE-01E4-4113-8F13-09D3F6C64D99}"/>
              </a:ext>
            </a:extLst>
          </p:cNvPr>
          <p:cNvSpPr>
            <a:spLocks noGrp="1"/>
          </p:cNvSpPr>
          <p:nvPr>
            <p:ph idx="1"/>
          </p:nvPr>
        </p:nvSpPr>
        <p:spPr/>
        <p:txBody>
          <a:bodyPr>
            <a:normAutofit/>
          </a:bodyPr>
          <a:lstStyle/>
          <a:p>
            <a:pPr marL="0" indent="0">
              <a:buNone/>
            </a:pPr>
            <a:r>
              <a:rPr lang="id-ID" sz="4400" dirty="0"/>
              <a:t>Perkembangan kota membutuhkan aparat berkemampuan yang sangat memadai dalam memberi pelayanan kepada masyarakat. Pelayanan tersebut baik yang bersifat pemenuhan kebutuhan hidup, kebutuhan yang memiliki sifat administratif maupun kebutuhan sosial budaya.</a:t>
            </a:r>
          </a:p>
        </p:txBody>
      </p:sp>
    </p:spTree>
    <p:extLst>
      <p:ext uri="{BB962C8B-B14F-4D97-AF65-F5344CB8AC3E}">
        <p14:creationId xmlns:p14="http://schemas.microsoft.com/office/powerpoint/2010/main" val="933136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CC8C93-E6FC-4D66-819B-F7DA2A9E69E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7BF4ADC-A4D9-45AD-BCFC-2AC035004FB2}"/>
              </a:ext>
            </a:extLst>
          </p:cNvPr>
          <p:cNvSpPr>
            <a:spLocks noGrp="1"/>
          </p:cNvSpPr>
          <p:nvPr>
            <p:ph idx="1"/>
          </p:nvPr>
        </p:nvSpPr>
        <p:spPr/>
        <p:txBody>
          <a:bodyPr>
            <a:normAutofit/>
          </a:bodyPr>
          <a:lstStyle/>
          <a:p>
            <a:pPr marL="0" indent="0">
              <a:buNone/>
            </a:pPr>
            <a:r>
              <a:rPr lang="id-ID" sz="4000" dirty="0"/>
              <a:t>Kota sebagai pusat pemerintahan ini berarti kota memiliki berbagai pusat pengaturan atau pengendalian pemerintahan tingkat pusat, provinsi maupun kabupaten atau kota. Maka dari itu kota yang digunakan sebagai pusat pemerintahan dikenal sebagai ibukota negara, ibukota provinsi dan ibukota kabupaten atau kota.</a:t>
            </a:r>
          </a:p>
        </p:txBody>
      </p:sp>
    </p:spTree>
    <p:extLst>
      <p:ext uri="{BB962C8B-B14F-4D97-AF65-F5344CB8AC3E}">
        <p14:creationId xmlns:p14="http://schemas.microsoft.com/office/powerpoint/2010/main" val="4020747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76DF3-E502-4C0D-89E8-3FDD721A4B1E}"/>
              </a:ext>
            </a:extLst>
          </p:cNvPr>
          <p:cNvSpPr>
            <a:spLocks noGrp="1"/>
          </p:cNvSpPr>
          <p:nvPr>
            <p:ph type="title"/>
          </p:nvPr>
        </p:nvSpPr>
        <p:spPr/>
        <p:txBody>
          <a:bodyPr>
            <a:normAutofit fontScale="90000"/>
          </a:bodyPr>
          <a:lstStyle/>
          <a:p>
            <a:r>
              <a:rPr lang="id-ID" b="1" dirty="0"/>
              <a:t/>
            </a:r>
            <a:br>
              <a:rPr lang="id-ID" b="1" dirty="0"/>
            </a:br>
            <a:r>
              <a:rPr lang="id-ID" b="1" dirty="0"/>
              <a:t>                Kota sebagai Pusat Pendidikan</a:t>
            </a:r>
            <a:br>
              <a:rPr lang="id-ID" b="1" dirty="0"/>
            </a:br>
            <a:endParaRPr lang="id-ID" dirty="0"/>
          </a:p>
        </p:txBody>
      </p:sp>
      <p:sp>
        <p:nvSpPr>
          <p:cNvPr id="3" name="Content Placeholder 2">
            <a:extLst>
              <a:ext uri="{FF2B5EF4-FFF2-40B4-BE49-F238E27FC236}">
                <a16:creationId xmlns:a16="http://schemas.microsoft.com/office/drawing/2014/main" xmlns="" id="{285C8CAF-7DBD-4828-B958-C5CA7A265814}"/>
              </a:ext>
            </a:extLst>
          </p:cNvPr>
          <p:cNvSpPr>
            <a:spLocks noGrp="1"/>
          </p:cNvSpPr>
          <p:nvPr>
            <p:ph idx="1"/>
          </p:nvPr>
        </p:nvSpPr>
        <p:spPr/>
        <p:txBody>
          <a:bodyPr>
            <a:normAutofit fontScale="92500"/>
          </a:bodyPr>
          <a:lstStyle/>
          <a:p>
            <a:pPr marL="0" indent="0">
              <a:buNone/>
            </a:pPr>
            <a:r>
              <a:rPr lang="id-ID" sz="4000" dirty="0"/>
              <a:t>indonesia mengalami perkembangan pendidikan yang cukup pesat sejak zaman penjajahan. Jika kita belajar sejarah bangsa, maka kita dapat mengetahui bagaimana sekolah –sekolah awalnya berkembang di wilayah perkotaan, terutama di kota –kota besar. Perkembangan sekolah di kota –kota besar ini umumnya terjadi lantaran terbatasnya kalangan yang bisa mengenyam pendidikan.</a:t>
            </a:r>
          </a:p>
        </p:txBody>
      </p:sp>
    </p:spTree>
    <p:extLst>
      <p:ext uri="{BB962C8B-B14F-4D97-AF65-F5344CB8AC3E}">
        <p14:creationId xmlns:p14="http://schemas.microsoft.com/office/powerpoint/2010/main" val="2102137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1EF749-CFA7-4B47-8A08-A8270D69E70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82E0BD4-0E47-4E31-9F39-CBADA690527A}"/>
              </a:ext>
            </a:extLst>
          </p:cNvPr>
          <p:cNvSpPr>
            <a:spLocks noGrp="1"/>
          </p:cNvSpPr>
          <p:nvPr>
            <p:ph idx="1"/>
          </p:nvPr>
        </p:nvSpPr>
        <p:spPr/>
        <p:txBody>
          <a:bodyPr>
            <a:normAutofit fontScale="92500" lnSpcReduction="10000"/>
          </a:bodyPr>
          <a:lstStyle/>
          <a:p>
            <a:pPr marL="0" indent="0">
              <a:buNone/>
            </a:pPr>
            <a:r>
              <a:rPr lang="id-ID" sz="4400" dirty="0"/>
              <a:t>Di jaman penjajahan Belanda dan Jepang, hanya kalangan tertentu, contohnya bangsawan, yang bisa menikmati pendidikan di sekolah. Namun, hal ini kemudian berubah ketika Indonesia telah merdeka. Kemerdekaan Indonesia turut mengubah pola pendidikan di Indonesia, sehingga pendidikan dapat terus berkembang hingga sekarang ini.</a:t>
            </a:r>
          </a:p>
        </p:txBody>
      </p:sp>
    </p:spTree>
    <p:extLst>
      <p:ext uri="{BB962C8B-B14F-4D97-AF65-F5344CB8AC3E}">
        <p14:creationId xmlns:p14="http://schemas.microsoft.com/office/powerpoint/2010/main" val="1669895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4F942E-CF62-45F6-93EE-559CC429B4FB}"/>
              </a:ext>
            </a:extLst>
          </p:cNvPr>
          <p:cNvSpPr>
            <a:spLocks noGrp="1"/>
          </p:cNvSpPr>
          <p:nvPr>
            <p:ph type="title"/>
          </p:nvPr>
        </p:nvSpPr>
        <p:spPr/>
        <p:txBody>
          <a:bodyPr>
            <a:normAutofit fontScale="90000"/>
          </a:bodyPr>
          <a:lstStyle/>
          <a:p>
            <a:r>
              <a:rPr lang="id-ID" b="1" dirty="0"/>
              <a:t/>
            </a:r>
            <a:br>
              <a:rPr lang="id-ID" b="1" dirty="0"/>
            </a:br>
            <a:r>
              <a:rPr lang="id-ID" b="1" dirty="0"/>
              <a:t>                         Kota sebagai Pusat Informasi</a:t>
            </a:r>
            <a:br>
              <a:rPr lang="id-ID" b="1" dirty="0"/>
            </a:br>
            <a:endParaRPr lang="id-ID" dirty="0"/>
          </a:p>
        </p:txBody>
      </p:sp>
      <p:sp>
        <p:nvSpPr>
          <p:cNvPr id="3" name="Content Placeholder 2">
            <a:extLst>
              <a:ext uri="{FF2B5EF4-FFF2-40B4-BE49-F238E27FC236}">
                <a16:creationId xmlns:a16="http://schemas.microsoft.com/office/drawing/2014/main" xmlns="" id="{83712095-7768-4A8C-8061-703E4FD7C291}"/>
              </a:ext>
            </a:extLst>
          </p:cNvPr>
          <p:cNvSpPr>
            <a:spLocks noGrp="1"/>
          </p:cNvSpPr>
          <p:nvPr>
            <p:ph idx="1"/>
          </p:nvPr>
        </p:nvSpPr>
        <p:spPr/>
        <p:txBody>
          <a:bodyPr/>
          <a:lstStyle/>
          <a:p>
            <a:pPr marL="0" indent="0">
              <a:buNone/>
            </a:pPr>
            <a:r>
              <a:rPr lang="id-ID" dirty="0"/>
              <a:t>Pembangunan adalah hal yang terus berlangsung secara berkesinambungan. Untuk bisa mewujudkan pembangunan ini, baik yang dilaksanakan di daerah perkotaan maupun pedesaan, kita membutuhkan informasi yang cepat dan akurat. Keberadaan masyarakat Indonesia yang kebanyakan tinggal di pedesaan mengharuskan pemerintah untuk bisa membangun wilayah pedesaan. Dengan adanya sumber informasi yang cepat dan akurat, maka pembangunan di wilayah pedesaan ini dapat berlangsung dengan lebih baik.</a:t>
            </a:r>
          </a:p>
        </p:txBody>
      </p:sp>
    </p:spTree>
    <p:extLst>
      <p:ext uri="{BB962C8B-B14F-4D97-AF65-F5344CB8AC3E}">
        <p14:creationId xmlns:p14="http://schemas.microsoft.com/office/powerpoint/2010/main" val="103166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1357F9-89EC-43CB-AC24-E604BE6EE4C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FAB99F1-0DB8-4557-A204-B5D4F786D094}"/>
              </a:ext>
            </a:extLst>
          </p:cNvPr>
          <p:cNvSpPr>
            <a:spLocks noGrp="1"/>
          </p:cNvSpPr>
          <p:nvPr>
            <p:ph idx="1"/>
          </p:nvPr>
        </p:nvSpPr>
        <p:spPr/>
        <p:txBody>
          <a:bodyPr>
            <a:normAutofit/>
          </a:bodyPr>
          <a:lstStyle/>
          <a:p>
            <a:pPr marL="0" indent="0">
              <a:buNone/>
            </a:pPr>
            <a:r>
              <a:rPr lang="id-ID" sz="4000" dirty="0"/>
              <a:t>Informasi yang masuk ke wilayah pedesaan juga harus cukup bervariasi, dan kebanyakan berasal dari wilayah perkotaan. Dengan begitu, masyarakat desa bisa mendapatkan pengaruh dari bentuk –bentuk kemajuan yang telah lebih dulu berkembang di wilayah perkotaan.</a:t>
            </a:r>
          </a:p>
        </p:txBody>
      </p:sp>
    </p:spTree>
    <p:extLst>
      <p:ext uri="{BB962C8B-B14F-4D97-AF65-F5344CB8AC3E}">
        <p14:creationId xmlns:p14="http://schemas.microsoft.com/office/powerpoint/2010/main" val="207377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CAEE5A-1C18-4D21-B0D0-DC82E35217C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4CDEF69-5510-49F3-8E3C-C580D668631F}"/>
              </a:ext>
            </a:extLst>
          </p:cNvPr>
          <p:cNvSpPr>
            <a:spLocks noGrp="1"/>
          </p:cNvSpPr>
          <p:nvPr>
            <p:ph idx="1"/>
          </p:nvPr>
        </p:nvSpPr>
        <p:spPr/>
        <p:txBody>
          <a:bodyPr/>
          <a:lstStyle/>
          <a:p>
            <a:r>
              <a:rPr lang="id-ID" dirty="0"/>
              <a:t>Berbagai informasi yang berasal dari wilayah perkotaan menuju ke pedesaan ini bisa dilakukan lewat berbagai media. Beberapa media yang bisa digunakan sebagai sarana informasi ini misalnya majalah, koran, radio, televisi, koran, dan internet.</a:t>
            </a:r>
          </a:p>
          <a:p>
            <a:r>
              <a:rPr lang="id-ID" b="1" dirty="0"/>
              <a:t>Potensi Kota</a:t>
            </a:r>
          </a:p>
          <a:p>
            <a:endParaRPr lang="id-ID" dirty="0"/>
          </a:p>
        </p:txBody>
      </p:sp>
    </p:spTree>
    <p:extLst>
      <p:ext uri="{BB962C8B-B14F-4D97-AF65-F5344CB8AC3E}">
        <p14:creationId xmlns:p14="http://schemas.microsoft.com/office/powerpoint/2010/main" val="275216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E3A9DA-13A2-4A3B-9AF9-1ECE06E67BA7}"/>
              </a:ext>
            </a:extLst>
          </p:cNvPr>
          <p:cNvSpPr>
            <a:spLocks noGrp="1"/>
          </p:cNvSpPr>
          <p:nvPr>
            <p:ph type="title"/>
          </p:nvPr>
        </p:nvSpPr>
        <p:spPr/>
        <p:txBody>
          <a:bodyPr>
            <a:normAutofit/>
          </a:bodyPr>
          <a:lstStyle/>
          <a:p>
            <a:r>
              <a:rPr lang="id-ID" dirty="0"/>
              <a:t>1. Berdasarkan jumlah penduduknya</a:t>
            </a:r>
          </a:p>
        </p:txBody>
      </p:sp>
      <p:sp>
        <p:nvSpPr>
          <p:cNvPr id="3" name="Content Placeholder 2">
            <a:extLst>
              <a:ext uri="{FF2B5EF4-FFF2-40B4-BE49-F238E27FC236}">
                <a16:creationId xmlns:a16="http://schemas.microsoft.com/office/drawing/2014/main" xmlns="" id="{8CF3D4F3-D7AA-4415-9ED5-4CA34F1054A4}"/>
              </a:ext>
            </a:extLst>
          </p:cNvPr>
          <p:cNvSpPr>
            <a:spLocks noGrp="1"/>
          </p:cNvSpPr>
          <p:nvPr>
            <p:ph idx="1"/>
          </p:nvPr>
        </p:nvSpPr>
        <p:spPr/>
        <p:txBody>
          <a:bodyPr>
            <a:normAutofit lnSpcReduction="10000"/>
          </a:bodyPr>
          <a:lstStyle/>
          <a:p>
            <a:pPr marL="0" indent="0">
              <a:buNone/>
            </a:pPr>
            <a:r>
              <a:rPr lang="id-ID" dirty="0"/>
              <a:t>1. Kota kecil, yakni kota yang memiliki jumlah penduduk 20.000 hingga 50.000 jiwa.</a:t>
            </a:r>
          </a:p>
          <a:p>
            <a:pPr marL="0" indent="0">
              <a:buNone/>
            </a:pPr>
            <a:r>
              <a:rPr lang="id-ID" dirty="0"/>
              <a:t>2. Kota sedang, yakni kota yang memiliki jumlah penduduk 50.000 hingga 100.000 jiwa.</a:t>
            </a:r>
          </a:p>
          <a:p>
            <a:pPr marL="0" indent="0">
              <a:buNone/>
            </a:pPr>
            <a:r>
              <a:rPr lang="id-ID" dirty="0"/>
              <a:t>3. Kota besar, yakni kota yang memiliki jumlah penduduk 100.000 hingga 1.000.000 jiwa.</a:t>
            </a:r>
          </a:p>
          <a:p>
            <a:pPr marL="0" indent="0">
              <a:buNone/>
            </a:pPr>
            <a:r>
              <a:rPr lang="id-ID" dirty="0"/>
              <a:t>4. Kota metropolitan, yakni kota yang memiliki jumlah penduduk 1.000.000 hingga 5.000.000 jiwa.</a:t>
            </a:r>
          </a:p>
          <a:p>
            <a:pPr marL="0" indent="0">
              <a:buNone/>
            </a:pPr>
            <a:r>
              <a:rPr lang="id-ID" dirty="0"/>
              <a:t>5. Kota megapolitan, yakni kota yang memiliki jumlah penduduk lebih dari 5.000.000 jiwa.</a:t>
            </a:r>
          </a:p>
          <a:p>
            <a:endParaRPr lang="id-ID" dirty="0"/>
          </a:p>
        </p:txBody>
      </p:sp>
    </p:spTree>
    <p:extLst>
      <p:ext uri="{BB962C8B-B14F-4D97-AF65-F5344CB8AC3E}">
        <p14:creationId xmlns:p14="http://schemas.microsoft.com/office/powerpoint/2010/main" val="122693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FB2FFB-AC6A-4613-8303-AD57F125AAD2}"/>
              </a:ext>
            </a:extLst>
          </p:cNvPr>
          <p:cNvSpPr>
            <a:spLocks noGrp="1"/>
          </p:cNvSpPr>
          <p:nvPr>
            <p:ph type="title"/>
          </p:nvPr>
        </p:nvSpPr>
        <p:spPr/>
        <p:txBody>
          <a:bodyPr>
            <a:normAutofit fontScale="90000"/>
          </a:bodyPr>
          <a:lstStyle/>
          <a:p>
            <a:r>
              <a:rPr lang="id-ID" b="1" dirty="0"/>
              <a:t/>
            </a:r>
            <a:br>
              <a:rPr lang="id-ID" b="1" dirty="0"/>
            </a:br>
            <a:r>
              <a:rPr lang="id-ID" b="1" dirty="0"/>
              <a:t>                                 Potensi Kota</a:t>
            </a:r>
            <a:br>
              <a:rPr lang="id-ID" b="1" dirty="0"/>
            </a:br>
            <a:endParaRPr lang="id-ID" dirty="0"/>
          </a:p>
        </p:txBody>
      </p:sp>
      <p:sp>
        <p:nvSpPr>
          <p:cNvPr id="3" name="Content Placeholder 2">
            <a:extLst>
              <a:ext uri="{FF2B5EF4-FFF2-40B4-BE49-F238E27FC236}">
                <a16:creationId xmlns:a16="http://schemas.microsoft.com/office/drawing/2014/main" xmlns="" id="{7057A908-4C12-4B58-840F-EA9A9F73A67A}"/>
              </a:ext>
            </a:extLst>
          </p:cNvPr>
          <p:cNvSpPr>
            <a:spLocks noGrp="1"/>
          </p:cNvSpPr>
          <p:nvPr>
            <p:ph idx="1"/>
          </p:nvPr>
        </p:nvSpPr>
        <p:spPr/>
        <p:txBody>
          <a:bodyPr/>
          <a:lstStyle/>
          <a:p>
            <a:pPr marL="0" indent="0">
              <a:buNone/>
            </a:pPr>
            <a:r>
              <a:rPr lang="id-ID" dirty="0"/>
              <a:t>Kota merupakan pusat berbagai pelayanan bagi masyarakat, maka dari itu berbagai potensi yang dimiliki perlu diketahui. Potensi – potensi tersebut, sebagai berikut:</a:t>
            </a:r>
          </a:p>
          <a:p>
            <a:pPr marL="0" indent="0">
              <a:buNone/>
            </a:pPr>
            <a:r>
              <a:rPr lang="id-ID" dirty="0"/>
              <a:t>1. Potensi sosial, yakni fasilitas yang mampu menciptakan ketenangan hidup warga kota. Sebagai contoh, rumah sakit, tempat ibadah, yayasan sosial maupun organisasi sosial.</a:t>
            </a:r>
          </a:p>
          <a:p>
            <a:pPr marL="0" indent="0">
              <a:buNone/>
            </a:pPr>
            <a:r>
              <a:rPr lang="id-ID" dirty="0"/>
              <a:t>2. Potensi budaya, yakni adanya sarana kesenian maupun pendidikan yang dapat memberi gairah hidup bagi warga kota.</a:t>
            </a:r>
          </a:p>
          <a:p>
            <a:pPr marL="0" indent="0">
              <a:buNone/>
            </a:pPr>
            <a:endParaRPr lang="id-ID" dirty="0"/>
          </a:p>
        </p:txBody>
      </p:sp>
    </p:spTree>
    <p:extLst>
      <p:ext uri="{BB962C8B-B14F-4D97-AF65-F5344CB8AC3E}">
        <p14:creationId xmlns:p14="http://schemas.microsoft.com/office/powerpoint/2010/main" val="839763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2CDCDC-DAC2-4C37-A3BA-8614C47FECB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F048ED4-79B8-44D4-8260-F36FD5AC2DD5}"/>
              </a:ext>
            </a:extLst>
          </p:cNvPr>
          <p:cNvSpPr>
            <a:spLocks noGrp="1"/>
          </p:cNvSpPr>
          <p:nvPr>
            <p:ph idx="1"/>
          </p:nvPr>
        </p:nvSpPr>
        <p:spPr>
          <a:xfrm>
            <a:off x="745435" y="1812373"/>
            <a:ext cx="10515600" cy="4351338"/>
          </a:xfrm>
        </p:spPr>
        <p:txBody>
          <a:bodyPr>
            <a:normAutofit/>
          </a:bodyPr>
          <a:lstStyle/>
          <a:p>
            <a:pPr marL="0" indent="0">
              <a:buNone/>
            </a:pPr>
            <a:r>
              <a:rPr lang="id-ID" sz="3600" dirty="0"/>
              <a:t>3. Potensi politik, yakni adanya aparatur kota yang dapat menjalankan tugasnya dengan baik dalam melayani masyarakat, lembaga politik maupun partai politik.</a:t>
            </a:r>
          </a:p>
          <a:p>
            <a:pPr marL="0" indent="0">
              <a:buNone/>
            </a:pPr>
            <a:r>
              <a:rPr lang="id-ID" sz="3600" dirty="0"/>
              <a:t>4. Potensi ekonomi, yakni adanya fasilitas yang mampu memenuhi kebutuhan hidup bagi warga kota, contohnya pasar, pusat perbelanjaan, bank, kawasan industri maupun sarana transportasi.</a:t>
            </a:r>
          </a:p>
          <a:p>
            <a:pPr marL="0" indent="0">
              <a:buNone/>
            </a:pPr>
            <a:endParaRPr lang="id-ID" dirty="0"/>
          </a:p>
        </p:txBody>
      </p:sp>
    </p:spTree>
    <p:extLst>
      <p:ext uri="{BB962C8B-B14F-4D97-AF65-F5344CB8AC3E}">
        <p14:creationId xmlns:p14="http://schemas.microsoft.com/office/powerpoint/2010/main" val="3403002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42ACB9-BE3E-4440-8A73-6238DD377E2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B0B0075-B59B-433D-9F42-43C5608FB92D}"/>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672487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682569-7554-42F1-9E0B-FCDF7C14628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85191EE-10A5-47C4-8651-DD4DBCBCACBD}"/>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344727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65D7A4-6D45-43D4-957F-B7381A9B85A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B2C515D-BA0C-4148-91E1-95C6F9AF9D42}"/>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386306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923B49-740E-48FA-8096-D4ED53E5A79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9CFE8C8-3CE7-40D4-8336-577904CF6AC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4098950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E7D6FD-A4EB-4A98-BF90-A78B2FC562F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C0C8AF7-83C3-4FB4-BFFF-41A4D9694CA7}"/>
              </a:ext>
            </a:extLst>
          </p:cNvPr>
          <p:cNvSpPr>
            <a:spLocks noGrp="1"/>
          </p:cNvSpPr>
          <p:nvPr>
            <p:ph idx="1"/>
          </p:nvPr>
        </p:nvSpPr>
        <p:spPr/>
        <p:txBody>
          <a:bodyPr/>
          <a:lstStyle/>
          <a:p>
            <a:pPr marL="0" indent="0">
              <a:buNone/>
            </a:pPr>
            <a:r>
              <a:rPr lang="id-ID" dirty="0"/>
              <a:t> 2. Berdasarkan fungsinya dikemukakan oleh YUNUS , kota terdiri dari :</a:t>
            </a:r>
          </a:p>
          <a:p>
            <a:r>
              <a:rPr lang="id-ID" b="1" dirty="0"/>
              <a:t>Kota</a:t>
            </a:r>
            <a:r>
              <a:rPr lang="id-ID" dirty="0"/>
              <a:t> sebagai pusat kebudayaan. ...</a:t>
            </a:r>
          </a:p>
          <a:p>
            <a:r>
              <a:rPr lang="id-ID" b="1" dirty="0"/>
              <a:t>Kota</a:t>
            </a:r>
            <a:r>
              <a:rPr lang="id-ID" dirty="0"/>
              <a:t> sebagai pusat perdagangan. ...</a:t>
            </a:r>
          </a:p>
          <a:p>
            <a:r>
              <a:rPr lang="id-ID" b="1" dirty="0"/>
              <a:t>Kota</a:t>
            </a:r>
            <a:r>
              <a:rPr lang="id-ID" dirty="0"/>
              <a:t> sebagai pusat industri. ...</a:t>
            </a:r>
          </a:p>
          <a:p>
            <a:r>
              <a:rPr lang="id-ID" b="1" dirty="0"/>
              <a:t>Kota</a:t>
            </a:r>
            <a:r>
              <a:rPr lang="id-ID" dirty="0"/>
              <a:t> pusat pemerintahan. ...</a:t>
            </a:r>
          </a:p>
          <a:p>
            <a:r>
              <a:rPr lang="id-ID" b="1" dirty="0"/>
              <a:t>Kota</a:t>
            </a:r>
            <a:r>
              <a:rPr lang="id-ID" dirty="0"/>
              <a:t> pusat pariwisata. ...</a:t>
            </a:r>
          </a:p>
          <a:p>
            <a:r>
              <a:rPr lang="id-ID" b="1" dirty="0"/>
              <a:t>Kota</a:t>
            </a:r>
            <a:r>
              <a:rPr lang="id-ID" dirty="0"/>
              <a:t> pusat pendidikan.</a:t>
            </a:r>
          </a:p>
          <a:p>
            <a:pPr marL="0" indent="0">
              <a:buNone/>
            </a:pPr>
            <a:endParaRPr lang="id-ID" dirty="0"/>
          </a:p>
        </p:txBody>
      </p:sp>
    </p:spTree>
    <p:extLst>
      <p:ext uri="{BB962C8B-B14F-4D97-AF65-F5344CB8AC3E}">
        <p14:creationId xmlns:p14="http://schemas.microsoft.com/office/powerpoint/2010/main" val="2799609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39D97B-7B5D-4FB8-8220-C79A4DE3AF7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B6AE64B-4DA2-4D73-8135-BEE7260ED232}"/>
              </a:ext>
            </a:extLst>
          </p:cNvPr>
          <p:cNvSpPr>
            <a:spLocks noGrp="1"/>
          </p:cNvSpPr>
          <p:nvPr>
            <p:ph idx="1"/>
          </p:nvPr>
        </p:nvSpPr>
        <p:spPr/>
        <p:txBody>
          <a:bodyPr/>
          <a:lstStyle/>
          <a:p>
            <a:r>
              <a:rPr lang="id-ID" dirty="0"/>
              <a:t>Berdasarkan atas fungsi kotanya, Kota dapat diklasifikasikan menjadi 5, yaitu:</a:t>
            </a:r>
          </a:p>
          <a:p>
            <a:r>
              <a:rPr lang="id-ID" dirty="0"/>
              <a:t>1) Kota Pusat Produksi = Kota sebagai pusat persediaan bahan mentah, barang setengah jadi, maupun barang jadi.</a:t>
            </a:r>
            <a:br>
              <a:rPr lang="id-ID" dirty="0"/>
            </a:br>
            <a:r>
              <a:rPr lang="id-ID" dirty="0"/>
              <a:t/>
            </a:r>
            <a:br>
              <a:rPr lang="id-ID" dirty="0"/>
            </a:br>
            <a:r>
              <a:rPr lang="id-ID" dirty="0"/>
              <a:t>2) Kota Pusat Hiburan = Kota sebagai tempat pariwisata yang bisa dikunjungi oleh masyarakat lokal maupun non lokal.</a:t>
            </a:r>
            <a:br>
              <a:rPr lang="id-ID" dirty="0"/>
            </a:br>
            <a:r>
              <a:rPr lang="id-ID" dirty="0"/>
              <a:t/>
            </a:r>
            <a:br>
              <a:rPr lang="id-ID" dirty="0"/>
            </a:br>
            <a:r>
              <a:rPr lang="id-ID" dirty="0"/>
              <a:t>3) Kota Pusat Kebudayaan = Kota sebagai pusat keagaam dan kebudayaan masyarakat.</a:t>
            </a:r>
          </a:p>
        </p:txBody>
      </p:sp>
    </p:spTree>
    <p:extLst>
      <p:ext uri="{BB962C8B-B14F-4D97-AF65-F5344CB8AC3E}">
        <p14:creationId xmlns:p14="http://schemas.microsoft.com/office/powerpoint/2010/main" val="2189912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885CD1-52B8-47BB-BFE5-53563C90AD2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1766153-B5B7-421E-9C0E-9DC03523BD83}"/>
              </a:ext>
            </a:extLst>
          </p:cNvPr>
          <p:cNvSpPr>
            <a:spLocks noGrp="1"/>
          </p:cNvSpPr>
          <p:nvPr>
            <p:ph idx="1"/>
          </p:nvPr>
        </p:nvSpPr>
        <p:spPr/>
        <p:txBody>
          <a:bodyPr>
            <a:normAutofit lnSpcReduction="10000"/>
          </a:bodyPr>
          <a:lstStyle/>
          <a:p>
            <a:pPr marL="0" indent="0">
              <a:buNone/>
            </a:pPr>
            <a:r>
              <a:rPr lang="id-ID" dirty="0"/>
              <a:t>4</a:t>
            </a:r>
            <a:r>
              <a:rPr lang="id-ID" sz="4000" dirty="0"/>
              <a:t>) Kota Pusat Pemerintahan = Kota sebagai pusat administrasi negara dan sebagai ibu kota negara.</a:t>
            </a:r>
            <a:br>
              <a:rPr lang="id-ID" sz="4000" dirty="0"/>
            </a:br>
            <a:r>
              <a:rPr lang="id-ID" sz="4000" dirty="0"/>
              <a:t/>
            </a:r>
            <a:br>
              <a:rPr lang="id-ID" sz="4000" dirty="0"/>
            </a:br>
            <a:r>
              <a:rPr lang="id-ID" sz="4000" dirty="0"/>
              <a:t>5) Kota Pusat Perdagangan = Kota sebagai pusat terjadinya jual beli antara masyarakat lokal maupun asing yang biasanya memiliki pelabuhan dan infrastruktur transportasi darat sebagai penghubungnya.</a:t>
            </a:r>
            <a:endParaRPr lang="id-ID" dirty="0"/>
          </a:p>
        </p:txBody>
      </p:sp>
    </p:spTree>
    <p:extLst>
      <p:ext uri="{BB962C8B-B14F-4D97-AF65-F5344CB8AC3E}">
        <p14:creationId xmlns:p14="http://schemas.microsoft.com/office/powerpoint/2010/main" val="4011803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192BA9-E473-4628-9E3E-788EADC49D6D}"/>
              </a:ext>
            </a:extLst>
          </p:cNvPr>
          <p:cNvSpPr>
            <a:spLocks noGrp="1"/>
          </p:cNvSpPr>
          <p:nvPr>
            <p:ph type="title"/>
          </p:nvPr>
        </p:nvSpPr>
        <p:spPr/>
        <p:txBody>
          <a:bodyPr>
            <a:normAutofit fontScale="90000"/>
          </a:bodyPr>
          <a:lstStyle/>
          <a:p>
            <a:r>
              <a:rPr lang="id-ID" b="1" dirty="0"/>
              <a:t/>
            </a:r>
            <a:br>
              <a:rPr lang="id-ID" b="1" dirty="0"/>
            </a:br>
            <a:r>
              <a:rPr lang="id-ID" b="1" dirty="0"/>
              <a:t>                         Ciri - Ciri Kota</a:t>
            </a:r>
            <a:br>
              <a:rPr lang="id-ID" b="1" dirty="0"/>
            </a:br>
            <a:endParaRPr lang="id-ID" dirty="0"/>
          </a:p>
        </p:txBody>
      </p:sp>
      <p:sp>
        <p:nvSpPr>
          <p:cNvPr id="3" name="Content Placeholder 2">
            <a:extLst>
              <a:ext uri="{FF2B5EF4-FFF2-40B4-BE49-F238E27FC236}">
                <a16:creationId xmlns:a16="http://schemas.microsoft.com/office/drawing/2014/main" xmlns="" id="{EC9A4EC4-5FE7-4338-989D-012625EB76C6}"/>
              </a:ext>
            </a:extLst>
          </p:cNvPr>
          <p:cNvSpPr>
            <a:spLocks noGrp="1"/>
          </p:cNvSpPr>
          <p:nvPr>
            <p:ph idx="1"/>
          </p:nvPr>
        </p:nvSpPr>
        <p:spPr/>
        <p:txBody>
          <a:bodyPr/>
          <a:lstStyle/>
          <a:p>
            <a:pPr marL="0" indent="0">
              <a:buNone/>
            </a:pPr>
            <a:r>
              <a:rPr lang="id-ID" b="1" dirty="0"/>
              <a:t>A. Ciri Fisik Kota</a:t>
            </a:r>
          </a:p>
          <a:p>
            <a:r>
              <a:rPr lang="id-ID" dirty="0"/>
              <a:t>Memiliki alun – alun;</a:t>
            </a:r>
          </a:p>
          <a:p>
            <a:r>
              <a:rPr lang="id-ID" dirty="0"/>
              <a:t>Memiliki daerah terbuka yang digunakan sebagai paru – paru kota (</a:t>
            </a:r>
            <a:r>
              <a:rPr lang="id-ID" i="1" dirty="0"/>
              <a:t>open space</a:t>
            </a:r>
            <a:r>
              <a:rPr lang="id-ID" dirty="0"/>
              <a:t>);</a:t>
            </a:r>
          </a:p>
          <a:p>
            <a:r>
              <a:rPr lang="id-ID" dirty="0"/>
              <a:t>Memiliki gedung – gedung pemerintahan;</a:t>
            </a:r>
          </a:p>
          <a:p>
            <a:r>
              <a:rPr lang="id-ID" dirty="0"/>
              <a:t>Memiliki gedung – gedung perkantoran dan hiburan;</a:t>
            </a:r>
          </a:p>
          <a:p>
            <a:r>
              <a:rPr lang="id-ID" dirty="0"/>
              <a:t>Memiliki sarana olahraga;</a:t>
            </a:r>
          </a:p>
          <a:p>
            <a:pPr marL="0" indent="0">
              <a:buNone/>
            </a:pPr>
            <a:r>
              <a:rPr lang="id-ID" dirty="0"/>
              <a:t/>
            </a:r>
            <a:br>
              <a:rPr lang="id-ID" dirty="0"/>
            </a:br>
            <a:endParaRPr lang="id-ID" dirty="0"/>
          </a:p>
        </p:txBody>
      </p:sp>
    </p:spTree>
    <p:extLst>
      <p:ext uri="{BB962C8B-B14F-4D97-AF65-F5344CB8AC3E}">
        <p14:creationId xmlns:p14="http://schemas.microsoft.com/office/powerpoint/2010/main" val="2246505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5381BA-685C-45E4-BA72-B177119604A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858B593-C45E-49B9-9BCD-835D1844E9E5}"/>
              </a:ext>
            </a:extLst>
          </p:cNvPr>
          <p:cNvSpPr>
            <a:spLocks noGrp="1"/>
          </p:cNvSpPr>
          <p:nvPr>
            <p:ph idx="1"/>
          </p:nvPr>
        </p:nvSpPr>
        <p:spPr/>
        <p:txBody>
          <a:bodyPr/>
          <a:lstStyle/>
          <a:p>
            <a:r>
              <a:rPr lang="id-ID" dirty="0"/>
              <a:t>Memiliki lahan parkir kendaraan;</a:t>
            </a:r>
          </a:p>
          <a:p>
            <a:r>
              <a:rPr lang="id-ID" dirty="0"/>
              <a:t>Memiliki kompleks perumahan penduduk terdiri atas permukiman kumuh (</a:t>
            </a:r>
            <a:r>
              <a:rPr lang="id-ID" i="1" dirty="0"/>
              <a:t>slums area</a:t>
            </a:r>
            <a:r>
              <a:rPr lang="id-ID" dirty="0"/>
              <a:t>), permukiman masyarakat dengan ekonomi lemah, permukiman masyarakat dengan ekonomi sedang, serta permukiman masyarakat elite.</a:t>
            </a:r>
          </a:p>
          <a:p>
            <a:r>
              <a:rPr lang="id-ID" b="1" dirty="0"/>
              <a:t>B# Ciri Masyarakat Kota</a:t>
            </a:r>
          </a:p>
          <a:p>
            <a:endParaRPr lang="id-ID" dirty="0"/>
          </a:p>
        </p:txBody>
      </p:sp>
    </p:spTree>
    <p:extLst>
      <p:ext uri="{BB962C8B-B14F-4D97-AF65-F5344CB8AC3E}">
        <p14:creationId xmlns:p14="http://schemas.microsoft.com/office/powerpoint/2010/main" val="381144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DFC11F-3F27-4DFB-B51E-9BD4D67078E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6A1AE48-1FEC-49A5-BC55-1D3A62B61B90}"/>
              </a:ext>
            </a:extLst>
          </p:cNvPr>
          <p:cNvSpPr>
            <a:spLocks noGrp="1"/>
          </p:cNvSpPr>
          <p:nvPr>
            <p:ph idx="1"/>
          </p:nvPr>
        </p:nvSpPr>
        <p:spPr/>
        <p:txBody>
          <a:bodyPr/>
          <a:lstStyle/>
          <a:p>
            <a:r>
              <a:rPr lang="id-ID" b="1" dirty="0"/>
              <a:t>B# Ciri Masyarakat Kota</a:t>
            </a:r>
          </a:p>
          <a:p>
            <a:r>
              <a:rPr lang="id-ID" dirty="0"/>
              <a:t>Memiliki segregasi keruangan. Segregasi merupakan pemisahan yang bisa menimbulkan kelompok ataupun kompleks tertentu.</a:t>
            </a:r>
          </a:p>
          <a:p>
            <a:r>
              <a:rPr lang="id-ID" dirty="0"/>
              <a:t>Hubungan sosial yang bersifat </a:t>
            </a:r>
            <a:r>
              <a:rPr lang="id-ID" i="1" dirty="0"/>
              <a:t>gesselschaft.</a:t>
            </a:r>
            <a:r>
              <a:rPr lang="id-ID" dirty="0"/>
              <a:t> Ini berarti hubungan sosial antar anggota masyarakat sangat terbatas pada bidang bidang tertentu tidak didasarkan pada sifat kekeluargaan ataupun gotong royong. Namun, lebih didasarkan pada hubungan fungsional.</a:t>
            </a:r>
          </a:p>
          <a:p>
            <a:r>
              <a:rPr lang="id-ID" dirty="0"/>
              <a:t>Norma keagamaan tidak terlalu ketat, dimana masyarakat kota kurang dalam memperhatikan masalah norma agama.</a:t>
            </a:r>
          </a:p>
          <a:p>
            <a:endParaRPr lang="id-ID" dirty="0"/>
          </a:p>
        </p:txBody>
      </p:sp>
    </p:spTree>
    <p:extLst>
      <p:ext uri="{BB962C8B-B14F-4D97-AF65-F5344CB8AC3E}">
        <p14:creationId xmlns:p14="http://schemas.microsoft.com/office/powerpoint/2010/main" val="4056913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D71FB9-BD3E-42FB-94E8-65C2AD6EE37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B3F08CE-AA42-44BC-B304-76090E257C85}"/>
              </a:ext>
            </a:extLst>
          </p:cNvPr>
          <p:cNvSpPr>
            <a:spLocks noGrp="1"/>
          </p:cNvSpPr>
          <p:nvPr>
            <p:ph idx="1"/>
          </p:nvPr>
        </p:nvSpPr>
        <p:spPr/>
        <p:txBody>
          <a:bodyPr/>
          <a:lstStyle/>
          <a:p>
            <a:pPr marL="0" indent="0">
              <a:buNone/>
            </a:pPr>
            <a:r>
              <a:rPr lang="id-ID" sz="3600" dirty="0"/>
              <a:t>4. memiliki sikap individualis serta bersifat egois. Kebanyakan penduduk kota memiliki kecenderungan memikirkan diri sendiri tanpa mempedulikan anggota masyarakat lain. Sikap tersebut terjadi karena adanya persaingan dalam memenuhi kebutuhan hidup sehari – hari antar sesama masyarakat sangat tinggi.</a:t>
            </a:r>
          </a:p>
          <a:p>
            <a:pPr marL="0" indent="0">
              <a:buNone/>
            </a:pPr>
            <a:r>
              <a:rPr lang="id-ID" sz="3600" dirty="0"/>
              <a:t>5. Heterogenitas sosial, dimana masyarakat yang tinggal di perkotaan sangat beragam.</a:t>
            </a:r>
          </a:p>
          <a:p>
            <a:endParaRPr lang="id-ID" sz="4400" dirty="0"/>
          </a:p>
        </p:txBody>
      </p:sp>
    </p:spTree>
    <p:extLst>
      <p:ext uri="{BB962C8B-B14F-4D97-AF65-F5344CB8AC3E}">
        <p14:creationId xmlns:p14="http://schemas.microsoft.com/office/powerpoint/2010/main" val="1421643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812</Words>
  <Application>Microsoft Office PowerPoint</Application>
  <PresentationFormat>Custom</PresentationFormat>
  <Paragraphs>60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KLASIFIKASI KOTA</vt:lpstr>
      <vt:lpstr>1. Berdasarkan jumlah penduduknya</vt:lpstr>
      <vt:lpstr>PowerPoint Presentation</vt:lpstr>
      <vt:lpstr>PowerPoint Presentation</vt:lpstr>
      <vt:lpstr>PowerPoint Presentation</vt:lpstr>
      <vt:lpstr>                          Ciri - Ciri Kota </vt:lpstr>
      <vt:lpstr>PowerPoint Presentation</vt:lpstr>
      <vt:lpstr>PowerPoint Presentation</vt:lpstr>
      <vt:lpstr>PowerPoint Presentation</vt:lpstr>
      <vt:lpstr>PowerPoint Presentation</vt:lpstr>
      <vt:lpstr>                                  Fungsi Kota </vt:lpstr>
      <vt:lpstr>PowerPoint Presentation</vt:lpstr>
      <vt:lpstr>                           Kota sebagai Pusat Pemerintah </vt:lpstr>
      <vt:lpstr>PowerPoint Presentation</vt:lpstr>
      <vt:lpstr>                 Kota sebagai Pusat Pendidikan </vt:lpstr>
      <vt:lpstr>PowerPoint Presentation</vt:lpstr>
      <vt:lpstr>                          Kota sebagai Pusat Informasi </vt:lpstr>
      <vt:lpstr>PowerPoint Presentation</vt:lpstr>
      <vt:lpstr>PowerPoint Presentation</vt:lpstr>
      <vt:lpstr>                                  Potensi Kota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KLASIFIKASI KOTA</dc:title>
  <dc:creator>ACER</dc:creator>
  <cp:lastModifiedBy>acer</cp:lastModifiedBy>
  <cp:revision>4</cp:revision>
  <dcterms:created xsi:type="dcterms:W3CDTF">2021-08-26T14:58:31Z</dcterms:created>
  <dcterms:modified xsi:type="dcterms:W3CDTF">2022-05-17T09:23:20Z</dcterms:modified>
</cp:coreProperties>
</file>