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5" r:id="rId2"/>
    <p:sldId id="256" r:id="rId3"/>
    <p:sldId id="287" r:id="rId4"/>
    <p:sldId id="288" r:id="rId5"/>
    <p:sldId id="257" r:id="rId6"/>
    <p:sldId id="258" r:id="rId7"/>
    <p:sldId id="259" r:id="rId8"/>
    <p:sldId id="281" r:id="rId9"/>
    <p:sldId id="260" r:id="rId10"/>
    <p:sldId id="261" r:id="rId11"/>
    <p:sldId id="262" r:id="rId12"/>
    <p:sldId id="263" r:id="rId13"/>
    <p:sldId id="264" r:id="rId14"/>
    <p:sldId id="267" r:id="rId15"/>
    <p:sldId id="265" r:id="rId16"/>
    <p:sldId id="266" r:id="rId17"/>
    <p:sldId id="268" r:id="rId18"/>
    <p:sldId id="270" r:id="rId19"/>
    <p:sldId id="271" r:id="rId20"/>
    <p:sldId id="269" r:id="rId21"/>
    <p:sldId id="272" r:id="rId22"/>
    <p:sldId id="274" r:id="rId23"/>
    <p:sldId id="275" r:id="rId24"/>
    <p:sldId id="276" r:id="rId25"/>
    <p:sldId id="277" r:id="rId26"/>
    <p:sldId id="278" r:id="rId27"/>
    <p:sldId id="282" r:id="rId28"/>
    <p:sldId id="283" r:id="rId29"/>
    <p:sldId id="284" r:id="rId30"/>
    <p:sldId id="285" r:id="rId31"/>
    <p:sldId id="292" r:id="rId32"/>
    <p:sldId id="293" r:id="rId33"/>
    <p:sldId id="289" r:id="rId34"/>
    <p:sldId id="294" r:id="rId3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800"/>
    <a:srgbClr val="C0BC00"/>
    <a:srgbClr val="B7B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63" autoAdjust="0"/>
    <p:restoredTop sz="94671" autoAdjust="0"/>
  </p:normalViewPr>
  <p:slideViewPr>
    <p:cSldViewPr>
      <p:cViewPr varScale="1">
        <p:scale>
          <a:sx n="56" d="100"/>
          <a:sy n="56" d="100"/>
        </p:scale>
        <p:origin x="106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51ECA8-2B02-4D1F-923B-C4FA1B83CBD3}" type="datetimeFigureOut">
              <a:rPr lang="id-ID" smtClean="0"/>
              <a:t>04/03/2022</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8EED78-1423-41B7-86C3-84DC31E99458}" type="slidenum">
              <a:rPr lang="id-ID" smtClean="0"/>
              <a:t>‹#›</a:t>
            </a:fld>
            <a:endParaRPr lang="id-ID"/>
          </a:p>
        </p:txBody>
      </p:sp>
    </p:spTree>
    <p:extLst>
      <p:ext uri="{BB962C8B-B14F-4D97-AF65-F5344CB8AC3E}">
        <p14:creationId xmlns:p14="http://schemas.microsoft.com/office/powerpoint/2010/main" val="77331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78EED78-1423-41B7-86C3-84DC31E99458}" type="slidenum">
              <a:rPr lang="id-ID" smtClean="0"/>
              <a:t>22</a:t>
            </a:fld>
            <a:endParaRPr lang="id-ID"/>
          </a:p>
        </p:txBody>
      </p:sp>
    </p:spTree>
    <p:extLst>
      <p:ext uri="{BB962C8B-B14F-4D97-AF65-F5344CB8AC3E}">
        <p14:creationId xmlns:p14="http://schemas.microsoft.com/office/powerpoint/2010/main" val="252399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78EED78-1423-41B7-86C3-84DC31E99458}" type="slidenum">
              <a:rPr lang="id-ID" smtClean="0"/>
              <a:t>26</a:t>
            </a:fld>
            <a:endParaRPr lang="id-ID"/>
          </a:p>
        </p:txBody>
      </p:sp>
    </p:spTree>
    <p:extLst>
      <p:ext uri="{BB962C8B-B14F-4D97-AF65-F5344CB8AC3E}">
        <p14:creationId xmlns:p14="http://schemas.microsoft.com/office/powerpoint/2010/main" val="1331150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33C50380-4F3E-4F5D-AE1B-68DA32C94488}" type="datetimeFigureOut">
              <a:rPr lang="id-ID" smtClean="0"/>
              <a:t>04/03/2022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D3AB55-292B-4718-980F-4A61F09F13BA}" type="slidenum">
              <a:rPr lang="id-ID" smtClean="0"/>
              <a:t>‹#›</a:t>
            </a:fld>
            <a:endParaRPr lang="id-ID"/>
          </a:p>
        </p:txBody>
      </p:sp>
    </p:spTree>
    <p:extLst>
      <p:ext uri="{BB962C8B-B14F-4D97-AF65-F5344CB8AC3E}">
        <p14:creationId xmlns:p14="http://schemas.microsoft.com/office/powerpoint/2010/main" val="206308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3C50380-4F3E-4F5D-AE1B-68DA32C94488}" type="datetimeFigureOut">
              <a:rPr lang="id-ID" smtClean="0"/>
              <a:t>04/03/2022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D3AB55-292B-4718-980F-4A61F09F13BA}" type="slidenum">
              <a:rPr lang="id-ID" smtClean="0"/>
              <a:t>‹#›</a:t>
            </a:fld>
            <a:endParaRPr lang="id-ID"/>
          </a:p>
        </p:txBody>
      </p:sp>
    </p:spTree>
    <p:extLst>
      <p:ext uri="{BB962C8B-B14F-4D97-AF65-F5344CB8AC3E}">
        <p14:creationId xmlns:p14="http://schemas.microsoft.com/office/powerpoint/2010/main" val="384492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3C50380-4F3E-4F5D-AE1B-68DA32C94488}" type="datetimeFigureOut">
              <a:rPr lang="id-ID" smtClean="0"/>
              <a:t>04/03/2022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D3AB55-292B-4718-980F-4A61F09F13BA}" type="slidenum">
              <a:rPr lang="id-ID" smtClean="0"/>
              <a:t>‹#›</a:t>
            </a:fld>
            <a:endParaRPr lang="id-ID"/>
          </a:p>
        </p:txBody>
      </p:sp>
    </p:spTree>
    <p:extLst>
      <p:ext uri="{BB962C8B-B14F-4D97-AF65-F5344CB8AC3E}">
        <p14:creationId xmlns:p14="http://schemas.microsoft.com/office/powerpoint/2010/main" val="185977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3C50380-4F3E-4F5D-AE1B-68DA32C94488}" type="datetimeFigureOut">
              <a:rPr lang="id-ID" smtClean="0"/>
              <a:t>04/03/2022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D3AB55-292B-4718-980F-4A61F09F13BA}" type="slidenum">
              <a:rPr lang="id-ID" smtClean="0"/>
              <a:t>‹#›</a:t>
            </a:fld>
            <a:endParaRPr lang="id-ID"/>
          </a:p>
        </p:txBody>
      </p:sp>
    </p:spTree>
    <p:extLst>
      <p:ext uri="{BB962C8B-B14F-4D97-AF65-F5344CB8AC3E}">
        <p14:creationId xmlns:p14="http://schemas.microsoft.com/office/powerpoint/2010/main" val="150105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C50380-4F3E-4F5D-AE1B-68DA32C94488}" type="datetimeFigureOut">
              <a:rPr lang="id-ID" smtClean="0"/>
              <a:t>04/03/2022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5D3AB55-292B-4718-980F-4A61F09F13BA}" type="slidenum">
              <a:rPr lang="id-ID" smtClean="0"/>
              <a:t>‹#›</a:t>
            </a:fld>
            <a:endParaRPr lang="id-ID"/>
          </a:p>
        </p:txBody>
      </p:sp>
    </p:spTree>
    <p:extLst>
      <p:ext uri="{BB962C8B-B14F-4D97-AF65-F5344CB8AC3E}">
        <p14:creationId xmlns:p14="http://schemas.microsoft.com/office/powerpoint/2010/main" val="378112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33C50380-4F3E-4F5D-AE1B-68DA32C94488}" type="datetimeFigureOut">
              <a:rPr lang="id-ID" smtClean="0"/>
              <a:t>04/03/2022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5D3AB55-292B-4718-980F-4A61F09F13BA}" type="slidenum">
              <a:rPr lang="id-ID" smtClean="0"/>
              <a:t>‹#›</a:t>
            </a:fld>
            <a:endParaRPr lang="id-ID"/>
          </a:p>
        </p:txBody>
      </p:sp>
    </p:spTree>
    <p:extLst>
      <p:ext uri="{BB962C8B-B14F-4D97-AF65-F5344CB8AC3E}">
        <p14:creationId xmlns:p14="http://schemas.microsoft.com/office/powerpoint/2010/main" val="1660830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33C50380-4F3E-4F5D-AE1B-68DA32C94488}" type="datetimeFigureOut">
              <a:rPr lang="id-ID" smtClean="0"/>
              <a:t>04/03/2022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5D3AB55-292B-4718-980F-4A61F09F13BA}" type="slidenum">
              <a:rPr lang="id-ID" smtClean="0"/>
              <a:t>‹#›</a:t>
            </a:fld>
            <a:endParaRPr lang="id-ID"/>
          </a:p>
        </p:txBody>
      </p:sp>
    </p:spTree>
    <p:extLst>
      <p:ext uri="{BB962C8B-B14F-4D97-AF65-F5344CB8AC3E}">
        <p14:creationId xmlns:p14="http://schemas.microsoft.com/office/powerpoint/2010/main" val="311618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33C50380-4F3E-4F5D-AE1B-68DA32C94488}" type="datetimeFigureOut">
              <a:rPr lang="id-ID" smtClean="0"/>
              <a:t>04/03/2022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5D3AB55-292B-4718-980F-4A61F09F13BA}" type="slidenum">
              <a:rPr lang="id-ID" smtClean="0"/>
              <a:t>‹#›</a:t>
            </a:fld>
            <a:endParaRPr lang="id-ID"/>
          </a:p>
        </p:txBody>
      </p:sp>
    </p:spTree>
    <p:extLst>
      <p:ext uri="{BB962C8B-B14F-4D97-AF65-F5344CB8AC3E}">
        <p14:creationId xmlns:p14="http://schemas.microsoft.com/office/powerpoint/2010/main" val="154085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50380-4F3E-4F5D-AE1B-68DA32C94488}" type="datetimeFigureOut">
              <a:rPr lang="id-ID" smtClean="0"/>
              <a:t>04/03/2022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5D3AB55-292B-4718-980F-4A61F09F13BA}" type="slidenum">
              <a:rPr lang="id-ID" smtClean="0"/>
              <a:t>‹#›</a:t>
            </a:fld>
            <a:endParaRPr lang="id-ID"/>
          </a:p>
        </p:txBody>
      </p:sp>
    </p:spTree>
    <p:extLst>
      <p:ext uri="{BB962C8B-B14F-4D97-AF65-F5344CB8AC3E}">
        <p14:creationId xmlns:p14="http://schemas.microsoft.com/office/powerpoint/2010/main" val="213678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50380-4F3E-4F5D-AE1B-68DA32C94488}" type="datetimeFigureOut">
              <a:rPr lang="id-ID" smtClean="0"/>
              <a:t>04/03/2022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5D3AB55-292B-4718-980F-4A61F09F13BA}" type="slidenum">
              <a:rPr lang="id-ID" smtClean="0"/>
              <a:t>‹#›</a:t>
            </a:fld>
            <a:endParaRPr lang="id-ID"/>
          </a:p>
        </p:txBody>
      </p:sp>
    </p:spTree>
    <p:extLst>
      <p:ext uri="{BB962C8B-B14F-4D97-AF65-F5344CB8AC3E}">
        <p14:creationId xmlns:p14="http://schemas.microsoft.com/office/powerpoint/2010/main" val="383592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50380-4F3E-4F5D-AE1B-68DA32C94488}" type="datetimeFigureOut">
              <a:rPr lang="id-ID" smtClean="0"/>
              <a:t>04/03/2022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5D3AB55-292B-4718-980F-4A61F09F13BA}" type="slidenum">
              <a:rPr lang="id-ID" smtClean="0"/>
              <a:t>‹#›</a:t>
            </a:fld>
            <a:endParaRPr lang="id-ID"/>
          </a:p>
        </p:txBody>
      </p:sp>
    </p:spTree>
    <p:extLst>
      <p:ext uri="{BB962C8B-B14F-4D97-AF65-F5344CB8AC3E}">
        <p14:creationId xmlns:p14="http://schemas.microsoft.com/office/powerpoint/2010/main" val="372641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50380-4F3E-4F5D-AE1B-68DA32C94488}" type="datetimeFigureOut">
              <a:rPr lang="id-ID" smtClean="0"/>
              <a:t>04/03/2022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B55-292B-4718-980F-4A61F09F13BA}" type="slidenum">
              <a:rPr lang="id-ID" smtClean="0"/>
              <a:t>‹#›</a:t>
            </a:fld>
            <a:endParaRPr lang="id-ID"/>
          </a:p>
        </p:txBody>
      </p:sp>
    </p:spTree>
    <p:extLst>
      <p:ext uri="{BB962C8B-B14F-4D97-AF65-F5344CB8AC3E}">
        <p14:creationId xmlns:p14="http://schemas.microsoft.com/office/powerpoint/2010/main" val="140419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jpe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1.xml"/><Relationship Id="rId1" Type="http://schemas.openxmlformats.org/officeDocument/2006/relationships/slideLayout" Target="../slideLayouts/slideLayout1.xml"/><Relationship Id="rId5" Type="http://schemas.openxmlformats.org/officeDocument/2006/relationships/slide" Target="slide34.xml"/><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20688"/>
            <a:ext cx="7272808" cy="4154984"/>
          </a:xfrm>
          <a:prstGeom prst="rect">
            <a:avLst/>
          </a:prstGeom>
          <a:noFill/>
        </p:spPr>
        <p:txBody>
          <a:bodyPr wrap="square" rtlCol="0">
            <a:spAutoFit/>
          </a:bodyPr>
          <a:lstStyle/>
          <a:p>
            <a:r>
              <a:rPr lang="id-ID" sz="8800" dirty="0" smtClean="0">
                <a:solidFill>
                  <a:srgbClr val="FFC000"/>
                </a:solidFill>
                <a:latin typeface="Comic Sans MS" panose="030F0702030302020204" pitchFamily="66" charset="0"/>
              </a:rPr>
              <a:t>HIDROLISA GARAM - </a:t>
            </a:r>
            <a:r>
              <a:rPr lang="id-ID" sz="8800" dirty="0" smtClean="0">
                <a:solidFill>
                  <a:srgbClr val="FFC000"/>
                </a:solidFill>
                <a:latin typeface="Comic Sans MS" panose="030F0702030302020204" pitchFamily="66" charset="0"/>
              </a:rPr>
              <a:t>LANJUTAN</a:t>
            </a:r>
            <a:endParaRPr lang="id-ID" sz="8800"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2589820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2204864"/>
                <a:ext cx="8229600" cy="1828800"/>
              </a:xfrm>
            </p:spPr>
            <p:style>
              <a:lnRef idx="2">
                <a:schemeClr val="dk1"/>
              </a:lnRef>
              <a:fillRef idx="1">
                <a:schemeClr val="lt1"/>
              </a:fillRef>
              <a:effectRef idx="0">
                <a:schemeClr val="dk1"/>
              </a:effectRef>
              <a:fontRef idx="minor">
                <a:schemeClr val="dk1"/>
              </a:fontRef>
            </p:style>
            <p:txBody>
              <a:bodyPr/>
              <a:lstStyle/>
              <a:p>
                <a:r>
                  <a:rPr lang="id-ID" dirty="0" smtClean="0"/>
                  <a:t>Bila </a:t>
                </a:r>
                <a14:m>
                  <m:oMath xmlns:m="http://schemas.openxmlformats.org/officeDocument/2006/math">
                    <m:r>
                      <a:rPr lang="id-ID" b="1" i="0" smtClean="0">
                        <a:latin typeface="Cambria Math"/>
                      </a:rPr>
                      <m:t>(</m:t>
                    </m:r>
                    <m:sSub>
                      <m:sSubPr>
                        <m:ctrlPr>
                          <a:rPr lang="id-ID" b="1" i="1" smtClean="0">
                            <a:latin typeface="Cambria Math" panose="02040503050406030204" pitchFamily="18" charset="0"/>
                          </a:rPr>
                        </m:ctrlPr>
                      </m:sSubPr>
                      <m:e>
                        <m:r>
                          <a:rPr lang="id-ID" b="1" i="1" smtClean="0">
                            <a:latin typeface="Cambria Math"/>
                          </a:rPr>
                          <m:t>𝒌</m:t>
                        </m:r>
                      </m:e>
                      <m:sub>
                        <m:r>
                          <a:rPr lang="id-ID" b="1" i="1" smtClean="0">
                            <a:latin typeface="Cambria Math"/>
                          </a:rPr>
                          <m:t>𝒂</m:t>
                        </m:r>
                      </m:sub>
                    </m:sSub>
                    <m:r>
                      <a:rPr lang="id-ID" b="1" i="1" smtClean="0">
                        <a:latin typeface="Cambria Math"/>
                      </a:rPr>
                      <m:t>)</m:t>
                    </m:r>
                  </m:oMath>
                </a14:m>
                <a:r>
                  <a:rPr lang="id-ID" dirty="0" smtClean="0"/>
                  <a:t> &gt; </a:t>
                </a:r>
                <a14:m>
                  <m:oMath xmlns:m="http://schemas.openxmlformats.org/officeDocument/2006/math">
                    <m:r>
                      <a:rPr lang="id-ID" b="1" i="0" smtClean="0">
                        <a:latin typeface="Cambria Math"/>
                      </a:rPr>
                      <m:t>(</m:t>
                    </m:r>
                    <m:sSub>
                      <m:sSubPr>
                        <m:ctrlPr>
                          <a:rPr lang="id-ID" b="1" i="1" smtClean="0">
                            <a:latin typeface="Cambria Math" panose="02040503050406030204" pitchFamily="18" charset="0"/>
                          </a:rPr>
                        </m:ctrlPr>
                      </m:sSubPr>
                      <m:e>
                        <m:r>
                          <a:rPr lang="id-ID" b="1" i="1" smtClean="0">
                            <a:latin typeface="Cambria Math"/>
                          </a:rPr>
                          <m:t>𝒌</m:t>
                        </m:r>
                      </m:e>
                      <m:sub>
                        <m:r>
                          <a:rPr lang="id-ID" b="1" i="1" smtClean="0">
                            <a:latin typeface="Cambria Math"/>
                          </a:rPr>
                          <m:t>𝒃</m:t>
                        </m:r>
                      </m:sub>
                    </m:sSub>
                    <m:r>
                      <a:rPr lang="id-ID" b="1" i="1" smtClean="0">
                        <a:latin typeface="Cambria Math"/>
                      </a:rPr>
                      <m:t>)</m:t>
                    </m:r>
                  </m:oMath>
                </a14:m>
                <a:r>
                  <a:rPr lang="id-ID" dirty="0" smtClean="0"/>
                  <a:t>	: Garam bersifat asam</a:t>
                </a:r>
              </a:p>
              <a:p>
                <a:r>
                  <a:rPr lang="id-ID" dirty="0" smtClean="0"/>
                  <a:t>Bila </a:t>
                </a:r>
                <a14:m>
                  <m:oMath xmlns:m="http://schemas.openxmlformats.org/officeDocument/2006/math">
                    <m:r>
                      <a:rPr lang="id-ID" b="1" i="0" smtClean="0">
                        <a:latin typeface="Cambria Math"/>
                      </a:rPr>
                      <m:t>(</m:t>
                    </m:r>
                    <m:sSub>
                      <m:sSubPr>
                        <m:ctrlPr>
                          <a:rPr lang="id-ID" b="1" i="1" smtClean="0">
                            <a:latin typeface="Cambria Math" panose="02040503050406030204" pitchFamily="18" charset="0"/>
                          </a:rPr>
                        </m:ctrlPr>
                      </m:sSubPr>
                      <m:e>
                        <m:r>
                          <a:rPr lang="id-ID" b="1" i="1" smtClean="0">
                            <a:latin typeface="Cambria Math"/>
                          </a:rPr>
                          <m:t>𝒌</m:t>
                        </m:r>
                      </m:e>
                      <m:sub>
                        <m:r>
                          <a:rPr lang="id-ID" b="1" i="1" smtClean="0">
                            <a:latin typeface="Cambria Math"/>
                          </a:rPr>
                          <m:t>𝒂</m:t>
                        </m:r>
                      </m:sub>
                    </m:sSub>
                    <m:r>
                      <a:rPr lang="id-ID" b="1" i="1" smtClean="0">
                        <a:latin typeface="Cambria Math"/>
                      </a:rPr>
                      <m:t>)</m:t>
                    </m:r>
                  </m:oMath>
                </a14:m>
                <a:r>
                  <a:rPr lang="id-ID" dirty="0" smtClean="0"/>
                  <a:t> &lt; </a:t>
                </a:r>
                <a14:m>
                  <m:oMath xmlns:m="http://schemas.openxmlformats.org/officeDocument/2006/math">
                    <m:r>
                      <a:rPr lang="id-ID" b="1" i="0" smtClean="0">
                        <a:latin typeface="Cambria Math"/>
                      </a:rPr>
                      <m:t>(</m:t>
                    </m:r>
                    <m:sSub>
                      <m:sSubPr>
                        <m:ctrlPr>
                          <a:rPr lang="id-ID" b="1" i="1" smtClean="0">
                            <a:latin typeface="Cambria Math" panose="02040503050406030204" pitchFamily="18" charset="0"/>
                          </a:rPr>
                        </m:ctrlPr>
                      </m:sSubPr>
                      <m:e>
                        <m:r>
                          <a:rPr lang="id-ID" b="1" i="1" smtClean="0">
                            <a:latin typeface="Cambria Math"/>
                          </a:rPr>
                          <m:t>𝒌</m:t>
                        </m:r>
                      </m:e>
                      <m:sub>
                        <m:r>
                          <a:rPr lang="id-ID" b="1" i="1" smtClean="0">
                            <a:latin typeface="Cambria Math"/>
                          </a:rPr>
                          <m:t>𝒃</m:t>
                        </m:r>
                      </m:sub>
                    </m:sSub>
                    <m:r>
                      <a:rPr lang="id-ID" b="1" i="1" smtClean="0">
                        <a:latin typeface="Cambria Math"/>
                      </a:rPr>
                      <m:t>)</m:t>
                    </m:r>
                  </m:oMath>
                </a14:m>
                <a:r>
                  <a:rPr lang="id-ID" dirty="0" smtClean="0"/>
                  <a:t>	: Garam bersifat basa</a:t>
                </a:r>
              </a:p>
              <a:p>
                <a:r>
                  <a:rPr lang="id-ID" dirty="0" smtClean="0"/>
                  <a:t>Bila </a:t>
                </a:r>
                <a14:m>
                  <m:oMath xmlns:m="http://schemas.openxmlformats.org/officeDocument/2006/math">
                    <m:r>
                      <a:rPr lang="id-ID" b="1" i="0" smtClean="0">
                        <a:latin typeface="Cambria Math"/>
                      </a:rPr>
                      <m:t>(</m:t>
                    </m:r>
                    <m:sSub>
                      <m:sSubPr>
                        <m:ctrlPr>
                          <a:rPr lang="id-ID" b="1" i="1" smtClean="0">
                            <a:latin typeface="Cambria Math" panose="02040503050406030204" pitchFamily="18" charset="0"/>
                          </a:rPr>
                        </m:ctrlPr>
                      </m:sSubPr>
                      <m:e>
                        <m:r>
                          <a:rPr lang="id-ID" b="1" i="1" smtClean="0">
                            <a:latin typeface="Cambria Math"/>
                          </a:rPr>
                          <m:t>𝒌</m:t>
                        </m:r>
                      </m:e>
                      <m:sub>
                        <m:r>
                          <a:rPr lang="id-ID" b="1" i="1" smtClean="0">
                            <a:latin typeface="Cambria Math"/>
                          </a:rPr>
                          <m:t>𝒂</m:t>
                        </m:r>
                      </m:sub>
                    </m:sSub>
                    <m:r>
                      <a:rPr lang="id-ID" b="1" i="1" smtClean="0">
                        <a:latin typeface="Cambria Math"/>
                      </a:rPr>
                      <m:t>)</m:t>
                    </m:r>
                  </m:oMath>
                </a14:m>
                <a:r>
                  <a:rPr lang="id-ID" dirty="0" smtClean="0"/>
                  <a:t> = </a:t>
                </a:r>
                <a14:m>
                  <m:oMath xmlns:m="http://schemas.openxmlformats.org/officeDocument/2006/math">
                    <m:r>
                      <a:rPr lang="id-ID" b="1" i="0" smtClean="0">
                        <a:latin typeface="Cambria Math"/>
                      </a:rPr>
                      <m:t>(</m:t>
                    </m:r>
                    <m:sSub>
                      <m:sSubPr>
                        <m:ctrlPr>
                          <a:rPr lang="id-ID" b="1" i="1" smtClean="0">
                            <a:latin typeface="Cambria Math" panose="02040503050406030204" pitchFamily="18" charset="0"/>
                          </a:rPr>
                        </m:ctrlPr>
                      </m:sSubPr>
                      <m:e>
                        <m:r>
                          <a:rPr lang="id-ID" b="1" i="1" smtClean="0">
                            <a:latin typeface="Cambria Math"/>
                          </a:rPr>
                          <m:t>𝒌</m:t>
                        </m:r>
                      </m:e>
                      <m:sub>
                        <m:r>
                          <a:rPr lang="id-ID" b="1" i="1" smtClean="0">
                            <a:latin typeface="Cambria Math"/>
                          </a:rPr>
                          <m:t>𝒃</m:t>
                        </m:r>
                      </m:sub>
                    </m:sSub>
                    <m:r>
                      <a:rPr lang="id-ID" b="1" i="1" smtClean="0">
                        <a:latin typeface="Cambria Math"/>
                      </a:rPr>
                      <m:t>)</m:t>
                    </m:r>
                  </m:oMath>
                </a14:m>
                <a:r>
                  <a:rPr lang="id-ID" dirty="0" smtClean="0"/>
                  <a:t>	: Garam bersifat netral</a:t>
                </a:r>
                <a:endParaRPr lang="id-ID"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2204864"/>
                <a:ext cx="8229600" cy="1828800"/>
              </a:xfrm>
              <a:blipFill rotWithShape="1">
                <a:blip r:embed="rId2"/>
                <a:stretch>
                  <a:fillRect l="-1551" t="-3289" b="-6250"/>
                </a:stretch>
              </a:blipFill>
            </p:spPr>
            <p:txBody>
              <a:bodyPr/>
              <a:lstStyle/>
              <a:p>
                <a:r>
                  <a:rPr lang="id-ID">
                    <a:noFill/>
                  </a:rPr>
                  <a:t> </a:t>
                </a:r>
              </a:p>
            </p:txBody>
          </p:sp>
        </mc:Fallback>
      </mc:AlternateContent>
      <p:sp>
        <p:nvSpPr>
          <p:cNvPr id="4" name="Title 1"/>
          <p:cNvSpPr txBox="1">
            <a:spLocks/>
          </p:cNvSpPr>
          <p:nvPr/>
        </p:nvSpPr>
        <p:spPr>
          <a:xfrm>
            <a:off x="580047" y="692696"/>
            <a:ext cx="8229600" cy="1143000"/>
          </a:xfrm>
          <a:prstGeom prst="rect">
            <a:avLst/>
          </a:prstGeom>
          <a:solidFill>
            <a:srgbClr val="FFFF00"/>
          </a:solidFill>
          <a:ln w="9525" cap="flat" cmpd="sng" algn="ctr">
            <a:solidFill>
              <a:srgbClr val="FFFF00"/>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solidFill>
                  <a:schemeClr val="tx1"/>
                </a:solidFill>
              </a:rPr>
              <a:t>1. Karakteristik Larutan Garam</a:t>
            </a:r>
            <a:endParaRPr lang="id-ID" dirty="0">
              <a:solidFill>
                <a:schemeClr val="tx1"/>
              </a:solidFill>
            </a:endParaRPr>
          </a:p>
        </p:txBody>
      </p:sp>
      <p:sp>
        <p:nvSpPr>
          <p:cNvPr id="5"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6" name="TextBox 5"/>
          <p:cNvSpPr txBox="1"/>
          <p:nvPr/>
        </p:nvSpPr>
        <p:spPr>
          <a:xfrm>
            <a:off x="8584231" y="6488668"/>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(18)</a:t>
            </a:r>
            <a:endParaRPr lang="id-ID" dirty="0"/>
          </a:p>
        </p:txBody>
      </p:sp>
    </p:spTree>
    <p:extLst>
      <p:ext uri="{BB962C8B-B14F-4D97-AF65-F5344CB8AC3E}">
        <p14:creationId xmlns:p14="http://schemas.microsoft.com/office/powerpoint/2010/main" val="6404425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93" y="908720"/>
            <a:ext cx="8229600" cy="1143000"/>
          </a:xfrm>
          <a:solidFill>
            <a:srgbClr val="FFFF00"/>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ormAutofit fontScale="90000"/>
          </a:bodyPr>
          <a:lstStyle/>
          <a:p>
            <a:r>
              <a:rPr lang="id-ID" dirty="0" smtClean="0">
                <a:solidFill>
                  <a:schemeClr val="tx1"/>
                </a:solidFill>
              </a:rPr>
              <a:t>Contoh Soal Karakteristik </a:t>
            </a:r>
            <a:r>
              <a:rPr lang="id-ID" dirty="0">
                <a:solidFill>
                  <a:schemeClr val="tx1"/>
                </a:solidFill>
              </a:rPr>
              <a:t>Larutan Garam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43345" y="2204864"/>
                <a:ext cx="8229600" cy="4824535"/>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marL="0" indent="0">
                  <a:buNone/>
                </a:pPr>
                <a:r>
                  <a:rPr lang="id-ID" dirty="0" smtClean="0"/>
                  <a:t>	</a:t>
                </a:r>
                <a:r>
                  <a:rPr lang="id-ID" sz="4000" dirty="0" smtClean="0"/>
                  <a:t>Bagaimana sifat garam berikut?</a:t>
                </a:r>
              </a:p>
              <a:p>
                <a:pPr marL="0" indent="0">
                  <a:buNone/>
                </a:pPr>
                <a:r>
                  <a:rPr lang="id-ID" sz="4000" dirty="0" smtClean="0"/>
                  <a:t>A. </a:t>
                </a:r>
                <a14:m>
                  <m:oMath xmlns:m="http://schemas.openxmlformats.org/officeDocument/2006/math">
                    <m:sSub>
                      <m:sSubPr>
                        <m:ctrlPr>
                          <a:rPr lang="id-ID" sz="4000" i="1" smtClean="0">
                            <a:latin typeface="Cambria Math" panose="02040503050406030204" pitchFamily="18" charset="0"/>
                          </a:rPr>
                        </m:ctrlPr>
                      </m:sSubPr>
                      <m:e>
                        <m:r>
                          <a:rPr lang="id-ID" sz="4000" b="0" i="0" smtClean="0">
                            <a:latin typeface="Cambria Math"/>
                          </a:rPr>
                          <m:t>(</m:t>
                        </m:r>
                        <m:sSub>
                          <m:sSubPr>
                            <m:ctrlPr>
                              <a:rPr lang="id-ID" sz="4000" i="1" smtClean="0">
                                <a:latin typeface="Cambria Math" panose="02040503050406030204" pitchFamily="18" charset="0"/>
                              </a:rPr>
                            </m:ctrlPr>
                          </m:sSubPr>
                          <m:e>
                            <m:r>
                              <a:rPr lang="id-ID" sz="4000" b="0" i="1" smtClean="0">
                                <a:latin typeface="Cambria Math"/>
                              </a:rPr>
                              <m:t>𝑁𝐻</m:t>
                            </m:r>
                          </m:e>
                          <m:sub>
                            <m:r>
                              <a:rPr lang="id-ID" sz="4000" b="0" i="1" smtClean="0">
                                <a:latin typeface="Cambria Math"/>
                              </a:rPr>
                              <m:t>4</m:t>
                            </m:r>
                          </m:sub>
                        </m:sSub>
                        <m:r>
                          <a:rPr lang="id-ID" sz="4000" b="0" i="1" smtClean="0">
                            <a:latin typeface="Cambria Math"/>
                          </a:rPr>
                          <m:t>)</m:t>
                        </m:r>
                      </m:e>
                      <m:sub>
                        <m:r>
                          <a:rPr lang="id-ID" sz="4000" b="0" i="1" smtClean="0">
                            <a:latin typeface="Cambria Math"/>
                          </a:rPr>
                          <m:t>2</m:t>
                        </m:r>
                      </m:sub>
                    </m:sSub>
                  </m:oMath>
                </a14:m>
                <a:r>
                  <a:rPr lang="id-ID" sz="4000" dirty="0" smtClean="0"/>
                  <a:t> </a:t>
                </a:r>
                <a14:m>
                  <m:oMath xmlns:m="http://schemas.openxmlformats.org/officeDocument/2006/math">
                    <m:sSub>
                      <m:sSubPr>
                        <m:ctrlPr>
                          <a:rPr lang="id-ID" sz="4000" i="1" smtClean="0">
                            <a:latin typeface="Cambria Math" panose="02040503050406030204" pitchFamily="18" charset="0"/>
                          </a:rPr>
                        </m:ctrlPr>
                      </m:sSubPr>
                      <m:e>
                        <m:r>
                          <a:rPr lang="id-ID" sz="4000" b="0" i="1" smtClean="0">
                            <a:latin typeface="Cambria Math"/>
                          </a:rPr>
                          <m:t>𝑆𝑂</m:t>
                        </m:r>
                      </m:e>
                      <m:sub>
                        <m:r>
                          <a:rPr lang="id-ID" sz="4000" b="0" i="1" smtClean="0">
                            <a:latin typeface="Cambria Math"/>
                          </a:rPr>
                          <m:t>4</m:t>
                        </m:r>
                      </m:sub>
                    </m:sSub>
                  </m:oMath>
                </a14:m>
                <a:r>
                  <a:rPr lang="id-ID" sz="4000" dirty="0" smtClean="0"/>
                  <a:t> </a:t>
                </a:r>
              </a:p>
              <a:p>
                <a:pPr marL="0" indent="0">
                  <a:buNone/>
                </a:pPr>
                <a:r>
                  <a:rPr lang="id-ID" sz="3500" dirty="0"/>
                  <a:t>B</a:t>
                </a:r>
                <a:r>
                  <a:rPr lang="id-ID" sz="3500" dirty="0" smtClean="0"/>
                  <a:t>. </a:t>
                </a:r>
                <a14:m>
                  <m:oMath xmlns:m="http://schemas.openxmlformats.org/officeDocument/2006/math">
                    <m:sSub>
                      <m:sSubPr>
                        <m:ctrlPr>
                          <a:rPr lang="id-ID" sz="3500" i="1" smtClean="0">
                            <a:latin typeface="Cambria Math" panose="02040503050406030204" pitchFamily="18" charset="0"/>
                          </a:rPr>
                        </m:ctrlPr>
                      </m:sSubPr>
                      <m:e>
                        <m:r>
                          <a:rPr lang="id-ID" sz="3500" b="0" i="1" smtClean="0">
                            <a:latin typeface="Cambria Math"/>
                          </a:rPr>
                          <m:t>𝑁𝐻</m:t>
                        </m:r>
                      </m:e>
                      <m:sub>
                        <m:r>
                          <a:rPr lang="id-ID" sz="3500" b="0" i="1" smtClean="0">
                            <a:latin typeface="Cambria Math"/>
                          </a:rPr>
                          <m:t>4</m:t>
                        </m:r>
                      </m:sub>
                    </m:sSub>
                    <m:r>
                      <a:rPr lang="id-ID" sz="3500" b="0" i="1" smtClean="0">
                        <a:latin typeface="Cambria Math"/>
                      </a:rPr>
                      <m:t>𝐶𝑁</m:t>
                    </m:r>
                    <m:d>
                      <m:dPr>
                        <m:ctrlPr>
                          <a:rPr lang="id-ID" sz="3500" i="1" smtClean="0">
                            <a:latin typeface="Cambria Math" panose="02040503050406030204" pitchFamily="18" charset="0"/>
                          </a:rPr>
                        </m:ctrlPr>
                      </m:dPr>
                      <m:e>
                        <m:sSub>
                          <m:sSubPr>
                            <m:ctrlPr>
                              <a:rPr lang="id-ID" sz="3500" i="1" smtClean="0">
                                <a:latin typeface="Cambria Math" panose="02040503050406030204" pitchFamily="18" charset="0"/>
                              </a:rPr>
                            </m:ctrlPr>
                          </m:sSubPr>
                          <m:e>
                            <m:r>
                              <a:rPr lang="id-ID" sz="3500" b="0" i="1" smtClean="0">
                                <a:latin typeface="Cambria Math"/>
                              </a:rPr>
                              <m:t>𝑘</m:t>
                            </m:r>
                          </m:e>
                          <m:sub>
                            <m:r>
                              <a:rPr lang="id-ID" sz="3500" b="0" i="1" smtClean="0">
                                <a:latin typeface="Cambria Math"/>
                              </a:rPr>
                              <m:t>𝑎</m:t>
                            </m:r>
                          </m:sub>
                        </m:sSub>
                        <m:r>
                          <a:rPr lang="id-ID" sz="3500" b="0" i="1" smtClean="0">
                            <a:latin typeface="Cambria Math"/>
                          </a:rPr>
                          <m:t> </m:t>
                        </m:r>
                        <m:r>
                          <a:rPr lang="id-ID" sz="3500" b="0" i="1" smtClean="0">
                            <a:latin typeface="Cambria Math"/>
                          </a:rPr>
                          <m:t>𝐻𝐶𝑁</m:t>
                        </m:r>
                        <m:r>
                          <a:rPr lang="id-ID" sz="3500" b="0" i="1" smtClean="0">
                            <a:latin typeface="Cambria Math"/>
                          </a:rPr>
                          <m:t>=6,2.</m:t>
                        </m:r>
                        <m:sSup>
                          <m:sSupPr>
                            <m:ctrlPr>
                              <a:rPr lang="id-ID" sz="3500" i="1" dirty="0" smtClean="0">
                                <a:latin typeface="Cambria Math" panose="02040503050406030204" pitchFamily="18" charset="0"/>
                              </a:rPr>
                            </m:ctrlPr>
                          </m:sSupPr>
                          <m:e>
                            <m:r>
                              <a:rPr lang="id-ID" sz="3500" b="0" i="1" dirty="0" smtClean="0">
                                <a:latin typeface="Cambria Math"/>
                              </a:rPr>
                              <m:t>10</m:t>
                            </m:r>
                          </m:e>
                          <m:sup>
                            <m:r>
                              <a:rPr lang="id-ID" sz="3500" b="0" i="1" dirty="0" smtClean="0">
                                <a:latin typeface="Cambria Math"/>
                              </a:rPr>
                              <m:t>−10</m:t>
                            </m:r>
                          </m:sup>
                        </m:sSup>
                        <m:r>
                          <a:rPr lang="id-ID" sz="3500" b="0" i="1" dirty="0" smtClean="0">
                            <a:latin typeface="Cambria Math"/>
                          </a:rPr>
                          <m:t> </m:t>
                        </m:r>
                        <m:r>
                          <a:rPr lang="id-ID" sz="3500" b="0" i="1" dirty="0" smtClean="0">
                            <a:latin typeface="Cambria Math"/>
                          </a:rPr>
                          <m:t>𝑑𝑎𝑛</m:t>
                        </m:r>
                        <m:r>
                          <a:rPr lang="id-ID" sz="3500" b="0" i="1" dirty="0" smtClean="0">
                            <a:latin typeface="Cambria Math"/>
                          </a:rPr>
                          <m:t> </m:t>
                        </m:r>
                        <m:sSub>
                          <m:sSubPr>
                            <m:ctrlPr>
                              <a:rPr lang="id-ID" sz="3500" i="1" smtClean="0">
                                <a:latin typeface="Cambria Math" panose="02040503050406030204" pitchFamily="18" charset="0"/>
                              </a:rPr>
                            </m:ctrlPr>
                          </m:sSubPr>
                          <m:e>
                            <m:r>
                              <a:rPr lang="id-ID" sz="3500" b="0" i="1" smtClean="0">
                                <a:latin typeface="Cambria Math"/>
                              </a:rPr>
                              <m:t>𝑘</m:t>
                            </m:r>
                          </m:e>
                          <m:sub>
                            <m:r>
                              <a:rPr lang="id-ID" sz="3500" b="0" i="1" smtClean="0">
                                <a:latin typeface="Cambria Math"/>
                              </a:rPr>
                              <m:t>𝑏</m:t>
                            </m:r>
                          </m:sub>
                        </m:sSub>
                        <m:sSub>
                          <m:sSubPr>
                            <m:ctrlPr>
                              <a:rPr lang="id-ID" sz="3500" i="1" smtClean="0">
                                <a:latin typeface="Cambria Math" panose="02040503050406030204" pitchFamily="18" charset="0"/>
                              </a:rPr>
                            </m:ctrlPr>
                          </m:sSubPr>
                          <m:e>
                            <m:r>
                              <a:rPr lang="id-ID" sz="3500" b="0" i="1" smtClean="0">
                                <a:latin typeface="Cambria Math"/>
                              </a:rPr>
                              <m:t> </m:t>
                            </m:r>
                            <m:r>
                              <a:rPr lang="id-ID" sz="3500" b="0" i="1" smtClean="0">
                                <a:latin typeface="Cambria Math"/>
                              </a:rPr>
                              <m:t>𝑁𝐻</m:t>
                            </m:r>
                          </m:e>
                          <m:sub>
                            <m:r>
                              <a:rPr lang="id-ID" sz="3500" b="0" i="1" smtClean="0">
                                <a:latin typeface="Cambria Math"/>
                              </a:rPr>
                              <m:t>3</m:t>
                            </m:r>
                          </m:sub>
                        </m:sSub>
                        <m:r>
                          <a:rPr lang="id-ID" sz="3500" b="0" i="1" smtClean="0">
                            <a:latin typeface="Cambria Math"/>
                          </a:rPr>
                          <m:t>=1,8.</m:t>
                        </m:r>
                        <m:sSup>
                          <m:sSupPr>
                            <m:ctrlPr>
                              <a:rPr lang="id-ID" sz="3500" i="1" dirty="0" smtClean="0">
                                <a:latin typeface="Cambria Math" panose="02040503050406030204" pitchFamily="18" charset="0"/>
                              </a:rPr>
                            </m:ctrlPr>
                          </m:sSupPr>
                          <m:e>
                            <m:r>
                              <a:rPr lang="id-ID" sz="3500" b="0" i="1" dirty="0" smtClean="0">
                                <a:latin typeface="Cambria Math"/>
                              </a:rPr>
                              <m:t>10</m:t>
                            </m:r>
                          </m:e>
                          <m:sup>
                            <m:r>
                              <a:rPr lang="id-ID" sz="3500" b="0" i="1" dirty="0" smtClean="0">
                                <a:latin typeface="Cambria Math"/>
                              </a:rPr>
                              <m:t>−5</m:t>
                            </m:r>
                          </m:sup>
                        </m:sSup>
                      </m:e>
                    </m:d>
                  </m:oMath>
                </a14:m>
                <a:endParaRPr lang="id-ID" sz="3500" dirty="0" smtClean="0"/>
              </a:p>
              <a:p>
                <a:pPr marL="0" indent="0">
                  <a:buNone/>
                </a:pPr>
                <a:r>
                  <a:rPr lang="id-ID" sz="4000" dirty="0"/>
                  <a:t>	</a:t>
                </a:r>
                <a:r>
                  <a:rPr lang="id-ID" sz="4000" dirty="0" smtClean="0"/>
                  <a:t>Pembahasan:</a:t>
                </a:r>
              </a:p>
              <a:p>
                <a:pPr marL="514350" indent="-514350">
                  <a:buAutoNum type="alphaUcPeriod"/>
                </a:pPr>
                <a:r>
                  <a:rPr lang="id-ID" sz="4000" dirty="0" smtClean="0"/>
                  <a:t>Garam </a:t>
                </a:r>
                <a14:m>
                  <m:oMath xmlns:m="http://schemas.openxmlformats.org/officeDocument/2006/math">
                    <m:sSub>
                      <m:sSubPr>
                        <m:ctrlPr>
                          <a:rPr lang="id-ID" sz="4000" i="1" smtClean="0">
                            <a:latin typeface="Cambria Math" panose="02040503050406030204" pitchFamily="18" charset="0"/>
                          </a:rPr>
                        </m:ctrlPr>
                      </m:sSubPr>
                      <m:e>
                        <m:r>
                          <a:rPr lang="id-ID" sz="4000" b="0" i="0" smtClean="0">
                            <a:latin typeface="Cambria Math"/>
                          </a:rPr>
                          <m:t>(</m:t>
                        </m:r>
                        <m:sSub>
                          <m:sSubPr>
                            <m:ctrlPr>
                              <a:rPr lang="id-ID" sz="4000" i="1" smtClean="0">
                                <a:latin typeface="Cambria Math" panose="02040503050406030204" pitchFamily="18" charset="0"/>
                              </a:rPr>
                            </m:ctrlPr>
                          </m:sSubPr>
                          <m:e>
                            <m:r>
                              <a:rPr lang="id-ID" sz="4000" b="0" i="1" smtClean="0">
                                <a:latin typeface="Cambria Math"/>
                              </a:rPr>
                              <m:t>𝑁𝐻</m:t>
                            </m:r>
                          </m:e>
                          <m:sub>
                            <m:r>
                              <a:rPr lang="id-ID" sz="4000" b="0" i="1" smtClean="0">
                                <a:latin typeface="Cambria Math"/>
                              </a:rPr>
                              <m:t>4</m:t>
                            </m:r>
                          </m:sub>
                        </m:sSub>
                        <m:r>
                          <a:rPr lang="id-ID" sz="4000" b="0" i="1" smtClean="0">
                            <a:latin typeface="Cambria Math"/>
                          </a:rPr>
                          <m:t>)</m:t>
                        </m:r>
                      </m:e>
                      <m:sub>
                        <m:r>
                          <a:rPr lang="id-ID" sz="4000" b="0" i="1" smtClean="0">
                            <a:latin typeface="Cambria Math"/>
                          </a:rPr>
                          <m:t>2</m:t>
                        </m:r>
                      </m:sub>
                    </m:sSub>
                  </m:oMath>
                </a14:m>
                <a:r>
                  <a:rPr lang="id-ID" sz="4000" dirty="0" smtClean="0"/>
                  <a:t> </a:t>
                </a:r>
                <a14:m>
                  <m:oMath xmlns:m="http://schemas.openxmlformats.org/officeDocument/2006/math">
                    <m:sSub>
                      <m:sSubPr>
                        <m:ctrlPr>
                          <a:rPr lang="id-ID" sz="4000" i="1" smtClean="0">
                            <a:latin typeface="Cambria Math" panose="02040503050406030204" pitchFamily="18" charset="0"/>
                          </a:rPr>
                        </m:ctrlPr>
                      </m:sSubPr>
                      <m:e>
                        <m:r>
                          <a:rPr lang="id-ID" sz="4000" b="0" i="1" smtClean="0">
                            <a:latin typeface="Cambria Math"/>
                          </a:rPr>
                          <m:t>𝑆𝑂</m:t>
                        </m:r>
                      </m:e>
                      <m:sub>
                        <m:r>
                          <a:rPr lang="id-ID" sz="4000" b="0" i="1" smtClean="0">
                            <a:latin typeface="Cambria Math"/>
                          </a:rPr>
                          <m:t>4</m:t>
                        </m:r>
                      </m:sub>
                    </m:sSub>
                    <m:r>
                      <a:rPr lang="id-ID" sz="4000" b="0" i="1" smtClean="0">
                        <a:latin typeface="Cambria Math"/>
                      </a:rPr>
                      <m:t> </m:t>
                    </m:r>
                  </m:oMath>
                </a14:m>
                <a:r>
                  <a:rPr lang="id-ID" sz="4000" dirty="0" smtClean="0"/>
                  <a:t>berasal dari basa lemah </a:t>
                </a:r>
                <a14:m>
                  <m:oMath xmlns:m="http://schemas.openxmlformats.org/officeDocument/2006/math">
                    <m:sSub>
                      <m:sSubPr>
                        <m:ctrlPr>
                          <a:rPr lang="id-ID" sz="4000" i="1" smtClean="0">
                            <a:latin typeface="Cambria Math" panose="02040503050406030204" pitchFamily="18" charset="0"/>
                          </a:rPr>
                        </m:ctrlPr>
                      </m:sSubPr>
                      <m:e>
                        <m:sSub>
                          <m:sSubPr>
                            <m:ctrlPr>
                              <a:rPr lang="id-ID" sz="4000" i="1" smtClean="0">
                                <a:latin typeface="Cambria Math" panose="02040503050406030204" pitchFamily="18" charset="0"/>
                              </a:rPr>
                            </m:ctrlPr>
                          </m:sSubPr>
                          <m:e>
                            <m:r>
                              <a:rPr lang="id-ID" sz="4000" b="0" i="1" smtClean="0">
                                <a:latin typeface="Cambria Math"/>
                              </a:rPr>
                              <m:t>𝑁𝐻</m:t>
                            </m:r>
                          </m:e>
                          <m:sub>
                            <m:r>
                              <a:rPr lang="id-ID" sz="4000" b="0" i="1" smtClean="0">
                                <a:latin typeface="Cambria Math"/>
                              </a:rPr>
                              <m:t>3</m:t>
                            </m:r>
                          </m:sub>
                        </m:sSub>
                      </m:e>
                      <m:sub/>
                    </m:sSub>
                  </m:oMath>
                </a14:m>
                <a:r>
                  <a:rPr lang="id-ID" sz="4000" dirty="0" smtClean="0"/>
                  <a:t> dan asam kuat </a:t>
                </a:r>
                <a14:m>
                  <m:oMath xmlns:m="http://schemas.openxmlformats.org/officeDocument/2006/math">
                    <m:sSub>
                      <m:sSubPr>
                        <m:ctrlPr>
                          <a:rPr lang="id-ID" sz="4000" i="1" smtClean="0">
                            <a:latin typeface="Cambria Math" panose="02040503050406030204" pitchFamily="18" charset="0"/>
                          </a:rPr>
                        </m:ctrlPr>
                      </m:sSubPr>
                      <m:e>
                        <m:sSub>
                          <m:sSubPr>
                            <m:ctrlPr>
                              <a:rPr lang="id-ID" sz="4000" i="1" smtClean="0">
                                <a:latin typeface="Cambria Math" panose="02040503050406030204" pitchFamily="18" charset="0"/>
                              </a:rPr>
                            </m:ctrlPr>
                          </m:sSubPr>
                          <m:e>
                            <m:r>
                              <a:rPr lang="id-ID" sz="4000" b="0" i="1" smtClean="0">
                                <a:latin typeface="Cambria Math"/>
                              </a:rPr>
                              <m:t>𝐻</m:t>
                            </m:r>
                          </m:e>
                          <m:sub>
                            <m:r>
                              <a:rPr lang="id-ID" sz="4000" b="0" i="1" smtClean="0">
                                <a:latin typeface="Cambria Math"/>
                              </a:rPr>
                              <m:t>2</m:t>
                            </m:r>
                          </m:sub>
                        </m:sSub>
                        <m:r>
                          <a:rPr lang="id-ID" sz="4000" b="0" i="1" smtClean="0">
                            <a:latin typeface="Cambria Math"/>
                          </a:rPr>
                          <m:t>𝑆𝑂</m:t>
                        </m:r>
                      </m:e>
                      <m:sub>
                        <m:r>
                          <a:rPr lang="id-ID" sz="4000" b="0" i="1" smtClean="0">
                            <a:latin typeface="Cambria Math"/>
                          </a:rPr>
                          <m:t>4</m:t>
                        </m:r>
                      </m:sub>
                    </m:sSub>
                  </m:oMath>
                </a14:m>
                <a:r>
                  <a:rPr lang="id-ID" sz="4000" dirty="0" smtClean="0"/>
                  <a:t>, sehingga bersifat asam.</a:t>
                </a:r>
              </a:p>
              <a:p>
                <a:pPr marL="514350" indent="-514350">
                  <a:buAutoNum type="alphaUcPeriod"/>
                </a:pPr>
                <a:endParaRPr lang="id-ID" sz="4000" dirty="0" smtClean="0"/>
              </a:p>
              <a:p>
                <a:pPr marL="514350" indent="-514350">
                  <a:buFont typeface="Arial" pitchFamily="34" charset="0"/>
                  <a:buAutoNum type="alphaUcPeriod"/>
                </a:pPr>
                <a:r>
                  <a:rPr lang="id-ID" sz="4000" dirty="0" smtClean="0"/>
                  <a:t>Garam </a:t>
                </a:r>
                <a14:m>
                  <m:oMath xmlns:m="http://schemas.openxmlformats.org/officeDocument/2006/math">
                    <m:sSub>
                      <m:sSubPr>
                        <m:ctrlPr>
                          <a:rPr lang="id-ID" sz="4000" i="1" smtClean="0">
                            <a:latin typeface="Cambria Math" panose="02040503050406030204" pitchFamily="18" charset="0"/>
                          </a:rPr>
                        </m:ctrlPr>
                      </m:sSubPr>
                      <m:e>
                        <m:r>
                          <a:rPr lang="id-ID" sz="4000" b="0" i="1" smtClean="0">
                            <a:latin typeface="Cambria Math"/>
                          </a:rPr>
                          <m:t>𝑁𝐻</m:t>
                        </m:r>
                      </m:e>
                      <m:sub>
                        <m:r>
                          <a:rPr lang="id-ID" sz="4000" b="0" i="1" smtClean="0">
                            <a:latin typeface="Cambria Math"/>
                          </a:rPr>
                          <m:t>4</m:t>
                        </m:r>
                      </m:sub>
                    </m:sSub>
                    <m:r>
                      <a:rPr lang="id-ID" sz="4000" b="0" i="1" smtClean="0">
                        <a:latin typeface="Cambria Math"/>
                      </a:rPr>
                      <m:t>𝐶𝑁</m:t>
                    </m:r>
                  </m:oMath>
                </a14:m>
                <a:r>
                  <a:rPr lang="id-ID" sz="4000" dirty="0" smtClean="0"/>
                  <a:t> berasal dari asam lemah</a:t>
                </a:r>
                <a14:m>
                  <m:oMath xmlns:m="http://schemas.openxmlformats.org/officeDocument/2006/math">
                    <m:r>
                      <a:rPr lang="id-ID" sz="4000" b="0" i="0" smtClean="0">
                        <a:latin typeface="Cambria Math"/>
                      </a:rPr>
                      <m:t> </m:t>
                    </m:r>
                    <m:r>
                      <a:rPr lang="id-ID" sz="4000" b="0" i="1" smtClean="0">
                        <a:latin typeface="Cambria Math"/>
                      </a:rPr>
                      <m:t>𝐻𝐶𝑁</m:t>
                    </m:r>
                  </m:oMath>
                </a14:m>
                <a:r>
                  <a:rPr lang="id-ID" sz="4000" dirty="0" smtClean="0"/>
                  <a:t> dan basa lemah </a:t>
                </a:r>
                <a14:m>
                  <m:oMath xmlns:m="http://schemas.openxmlformats.org/officeDocument/2006/math">
                    <m:sSub>
                      <m:sSubPr>
                        <m:ctrlPr>
                          <a:rPr lang="id-ID" sz="4000" i="1" smtClean="0">
                            <a:latin typeface="Cambria Math" panose="02040503050406030204" pitchFamily="18" charset="0"/>
                          </a:rPr>
                        </m:ctrlPr>
                      </m:sSubPr>
                      <m:e>
                        <m:r>
                          <a:rPr lang="id-ID" sz="4000" b="0" i="1" smtClean="0">
                            <a:latin typeface="Cambria Math"/>
                          </a:rPr>
                          <m:t> </m:t>
                        </m:r>
                        <m:r>
                          <a:rPr lang="id-ID" sz="4000" b="0" i="1" smtClean="0">
                            <a:latin typeface="Cambria Math"/>
                          </a:rPr>
                          <m:t>𝑁𝐻</m:t>
                        </m:r>
                      </m:e>
                      <m:sub>
                        <m:r>
                          <a:rPr lang="id-ID" sz="4000" b="0" i="1" smtClean="0">
                            <a:latin typeface="Cambria Math"/>
                          </a:rPr>
                          <m:t>3</m:t>
                        </m:r>
                      </m:sub>
                    </m:sSub>
                  </m:oMath>
                </a14:m>
                <a:r>
                  <a:rPr lang="id-ID" sz="4000" dirty="0" smtClean="0"/>
                  <a:t>, tetapi dilihat dari nilai tetapan ionisasinya, nilai </a:t>
                </a:r>
                <a14:m>
                  <m:oMath xmlns:m="http://schemas.openxmlformats.org/officeDocument/2006/math">
                    <m:sSub>
                      <m:sSubPr>
                        <m:ctrlPr>
                          <a:rPr lang="id-ID" sz="4000" i="1" smtClean="0">
                            <a:latin typeface="Cambria Math" panose="02040503050406030204" pitchFamily="18" charset="0"/>
                          </a:rPr>
                        </m:ctrlPr>
                      </m:sSubPr>
                      <m:e>
                        <m:r>
                          <a:rPr lang="id-ID" sz="4000" b="0" i="1" smtClean="0">
                            <a:latin typeface="Cambria Math"/>
                          </a:rPr>
                          <m:t>𝑘</m:t>
                        </m:r>
                      </m:e>
                      <m:sub>
                        <m:r>
                          <a:rPr lang="id-ID" sz="4000" b="0" i="1" smtClean="0">
                            <a:latin typeface="Cambria Math"/>
                          </a:rPr>
                          <m:t>𝑏</m:t>
                        </m:r>
                      </m:sub>
                    </m:sSub>
                  </m:oMath>
                </a14:m>
                <a:r>
                  <a:rPr lang="id-ID" sz="4000" dirty="0" smtClean="0"/>
                  <a:t> lebih besar dari </a:t>
                </a:r>
                <a14:m>
                  <m:oMath xmlns:m="http://schemas.openxmlformats.org/officeDocument/2006/math">
                    <m:sSub>
                      <m:sSubPr>
                        <m:ctrlPr>
                          <a:rPr lang="id-ID" sz="4000" i="1" smtClean="0">
                            <a:latin typeface="Cambria Math" panose="02040503050406030204" pitchFamily="18" charset="0"/>
                          </a:rPr>
                        </m:ctrlPr>
                      </m:sSubPr>
                      <m:e>
                        <m:r>
                          <a:rPr lang="id-ID" sz="4000" b="0" i="1" smtClean="0">
                            <a:latin typeface="Cambria Math"/>
                          </a:rPr>
                          <m:t>𝑘</m:t>
                        </m:r>
                      </m:e>
                      <m:sub>
                        <m:r>
                          <a:rPr lang="id-ID" sz="4000" b="0" i="1" smtClean="0">
                            <a:latin typeface="Cambria Math"/>
                          </a:rPr>
                          <m:t>𝑎</m:t>
                        </m:r>
                      </m:sub>
                    </m:sSub>
                  </m:oMath>
                </a14:m>
                <a:r>
                  <a:rPr lang="id-ID" sz="4000" dirty="0" smtClean="0"/>
                  <a:t>, sehingga garam bersifat basa.</a:t>
                </a:r>
              </a:p>
              <a:p>
                <a:pPr marL="0" indent="0">
                  <a:buNone/>
                </a:pPr>
                <a:r>
                  <a:rPr lang="id-ID" sz="4000" dirty="0"/>
                  <a:t>	</a:t>
                </a:r>
                <a:endParaRPr lang="id-ID" sz="4000" dirty="0" smtClean="0"/>
              </a:p>
              <a:p>
                <a:pPr marL="0" indent="0">
                  <a:buNone/>
                </a:pPr>
                <a:r>
                  <a:rPr lang="id-ID" sz="4000" dirty="0" smtClean="0"/>
                  <a:t>				&gt;</a:t>
                </a:r>
              </a:p>
              <a:p>
                <a:pPr marL="0" indent="0">
                  <a:buNone/>
                </a:pPr>
                <a:r>
                  <a:rPr lang="id-ID" sz="4000" dirty="0"/>
                  <a:t>	</a:t>
                </a:r>
                <a:r>
                  <a:rPr lang="id-ID" sz="4000" dirty="0" smtClean="0"/>
                  <a:t>			</a:t>
                </a:r>
              </a:p>
              <a:p>
                <a:pPr marL="0" indent="0">
                  <a:buNone/>
                </a:pPr>
                <a:r>
                  <a:rPr lang="id-ID" sz="4000" dirty="0"/>
                  <a:t>	</a:t>
                </a:r>
                <a:r>
                  <a:rPr lang="id-ID" sz="4000" dirty="0" smtClean="0"/>
                  <a:t>		       bersifat basa</a:t>
                </a:r>
              </a:p>
              <a:p>
                <a:pPr marL="514350" indent="-514350">
                  <a:buAutoNum type="alphaLcPeriod"/>
                </a:pPr>
                <a:endParaRPr lang="id-ID"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43345" y="2204864"/>
                <a:ext cx="8229600" cy="4824535"/>
              </a:xfrm>
              <a:blipFill rotWithShape="1">
                <a:blip r:embed="rId2"/>
                <a:stretch>
                  <a:fillRect l="-886" t="-1761" r="-443"/>
                </a:stretch>
              </a:blipFill>
            </p:spPr>
            <p:txBody>
              <a:bodyPr/>
              <a:lstStyle/>
              <a:p>
                <a:r>
                  <a:rPr lang="id-ID">
                    <a:noFill/>
                  </a:rPr>
                  <a:t> </a:t>
                </a:r>
              </a:p>
            </p:txBody>
          </p:sp>
        </mc:Fallback>
      </mc:AlternateContent>
      <p:grpSp>
        <p:nvGrpSpPr>
          <p:cNvPr id="7" name="Group 6"/>
          <p:cNvGrpSpPr/>
          <p:nvPr/>
        </p:nvGrpSpPr>
        <p:grpSpPr>
          <a:xfrm>
            <a:off x="1638125" y="5725924"/>
            <a:ext cx="5552993" cy="379656"/>
            <a:chOff x="1619672" y="4784559"/>
            <a:chExt cx="5552993" cy="379656"/>
          </a:xfrm>
        </p:grpSpPr>
        <mc:AlternateContent xmlns:mc="http://schemas.openxmlformats.org/markup-compatibility/2006" xmlns:a14="http://schemas.microsoft.com/office/drawing/2010/main">
          <mc:Choice Requires="a14">
            <p:sp>
              <p:nvSpPr>
                <p:cNvPr id="4" name="TextBox 3"/>
                <p:cNvSpPr txBox="1"/>
                <p:nvPr/>
              </p:nvSpPr>
              <p:spPr>
                <a:xfrm>
                  <a:off x="1619672" y="4784559"/>
                  <a:ext cx="2202654" cy="37965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14:m>
                    <m:oMath xmlns:m="http://schemas.openxmlformats.org/officeDocument/2006/math">
                      <m:sSub>
                        <m:sSubPr>
                          <m:ctrlPr>
                            <a:rPr lang="id-ID" b="1" i="1" smtClean="0">
                              <a:latin typeface="Cambria Math" panose="02040503050406030204" pitchFamily="18" charset="0"/>
                            </a:rPr>
                          </m:ctrlPr>
                        </m:sSubPr>
                        <m:e>
                          <m:r>
                            <a:rPr lang="id-ID" b="1" i="1" smtClean="0">
                              <a:latin typeface="Cambria Math"/>
                            </a:rPr>
                            <m:t>𝒌</m:t>
                          </m:r>
                        </m:e>
                        <m:sub>
                          <m:r>
                            <a:rPr lang="id-ID" b="1" i="1" smtClean="0">
                              <a:latin typeface="Cambria Math"/>
                            </a:rPr>
                            <m:t>𝒃</m:t>
                          </m:r>
                        </m:sub>
                      </m:sSub>
                    </m:oMath>
                  </a14:m>
                  <a:r>
                    <a:rPr lang="id-ID" dirty="0" smtClean="0"/>
                    <a:t> </a:t>
                  </a:r>
                  <a14:m>
                    <m:oMath xmlns:m="http://schemas.openxmlformats.org/officeDocument/2006/math">
                      <m:sSub>
                        <m:sSubPr>
                          <m:ctrlPr>
                            <a:rPr lang="id-ID" b="1" i="1" smtClean="0">
                              <a:latin typeface="Cambria Math" panose="02040503050406030204" pitchFamily="18" charset="0"/>
                            </a:rPr>
                          </m:ctrlPr>
                        </m:sSubPr>
                        <m:e>
                          <m:r>
                            <a:rPr lang="id-ID" b="1" i="1" smtClean="0">
                              <a:latin typeface="Cambria Math"/>
                            </a:rPr>
                            <m:t> </m:t>
                          </m:r>
                          <m:r>
                            <a:rPr lang="id-ID" b="1" i="1" smtClean="0">
                              <a:latin typeface="Cambria Math"/>
                            </a:rPr>
                            <m:t>𝑵𝑯</m:t>
                          </m:r>
                        </m:e>
                        <m:sub>
                          <m:r>
                            <a:rPr lang="id-ID" b="1" i="1" smtClean="0">
                              <a:latin typeface="Cambria Math"/>
                            </a:rPr>
                            <m:t>𝟑</m:t>
                          </m:r>
                        </m:sub>
                      </m:sSub>
                      <m:r>
                        <a:rPr lang="id-ID" b="1" i="1" smtClean="0">
                          <a:latin typeface="Cambria Math"/>
                        </a:rPr>
                        <m:t>=</m:t>
                      </m:r>
                      <m:r>
                        <a:rPr lang="id-ID" b="1" i="1" smtClean="0">
                          <a:latin typeface="Cambria Math"/>
                        </a:rPr>
                        <m:t>𝟏</m:t>
                      </m:r>
                      <m:r>
                        <a:rPr lang="id-ID" b="1" i="1" smtClean="0">
                          <a:latin typeface="Cambria Math"/>
                        </a:rPr>
                        <m:t>,</m:t>
                      </m:r>
                      <m:r>
                        <a:rPr lang="id-ID" b="1" i="1" smtClean="0">
                          <a:latin typeface="Cambria Math"/>
                        </a:rPr>
                        <m:t>𝟖</m:t>
                      </m:r>
                      <m:r>
                        <a:rPr lang="id-ID" b="1" i="1" smtClean="0">
                          <a:latin typeface="Cambria Math"/>
                        </a:rPr>
                        <m:t>.</m:t>
                      </m:r>
                      <m:sSup>
                        <m:sSupPr>
                          <m:ctrlPr>
                            <a:rPr lang="id-ID" b="1" i="1" dirty="0" smtClean="0">
                              <a:latin typeface="Cambria Math" panose="02040503050406030204" pitchFamily="18" charset="0"/>
                            </a:rPr>
                          </m:ctrlPr>
                        </m:sSupPr>
                        <m:e>
                          <m:r>
                            <a:rPr lang="id-ID" b="1" i="1" dirty="0" smtClean="0">
                              <a:latin typeface="Cambria Math"/>
                            </a:rPr>
                            <m:t>𝟏𝟎</m:t>
                          </m:r>
                        </m:e>
                        <m:sup>
                          <m:r>
                            <a:rPr lang="id-ID" b="1" i="1" dirty="0" smtClean="0">
                              <a:latin typeface="Cambria Math"/>
                            </a:rPr>
                            <m:t>−</m:t>
                          </m:r>
                          <m:r>
                            <a:rPr lang="id-ID" b="1" i="1" dirty="0" smtClean="0">
                              <a:latin typeface="Cambria Math"/>
                            </a:rPr>
                            <m:t>𝟓</m:t>
                          </m:r>
                        </m:sup>
                      </m:sSup>
                    </m:oMath>
                  </a14:m>
                  <a:endParaRPr lang="id-ID" dirty="0"/>
                </a:p>
              </p:txBody>
            </p:sp>
          </mc:Choice>
          <mc:Fallback xmlns="">
            <p:sp>
              <p:nvSpPr>
                <p:cNvPr id="4" name="TextBox 3"/>
                <p:cNvSpPr txBox="1">
                  <a:spLocks noRot="1" noChangeAspect="1" noMove="1" noResize="1" noEditPoints="1" noAdjustHandles="1" noChangeArrowheads="1" noChangeShapeType="1" noTextEdit="1"/>
                </p:cNvSpPr>
                <p:nvPr/>
              </p:nvSpPr>
              <p:spPr>
                <a:xfrm>
                  <a:off x="1619672" y="4784559"/>
                  <a:ext cx="2202654" cy="379656"/>
                </a:xfrm>
                <a:prstGeom prst="rect">
                  <a:avLst/>
                </a:prstGeom>
                <a:blipFill rotWithShape="1">
                  <a:blip r:embed="rId3"/>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769571" y="4788663"/>
                  <a:ext cx="2403094" cy="37555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d-ID" b="1" i="1" smtClean="0">
                                <a:latin typeface="Cambria Math" panose="02040503050406030204" pitchFamily="18" charset="0"/>
                              </a:rPr>
                            </m:ctrlPr>
                          </m:sSubPr>
                          <m:e>
                            <m:r>
                              <a:rPr lang="id-ID" b="1" i="1" smtClean="0">
                                <a:latin typeface="Cambria Math"/>
                              </a:rPr>
                              <m:t>𝒌</m:t>
                            </m:r>
                          </m:e>
                          <m:sub>
                            <m:r>
                              <a:rPr lang="id-ID" b="1" i="1" smtClean="0">
                                <a:latin typeface="Cambria Math"/>
                              </a:rPr>
                              <m:t>𝒂</m:t>
                            </m:r>
                          </m:sub>
                        </m:sSub>
                        <m:r>
                          <a:rPr lang="id-ID" b="1" i="1" smtClean="0">
                            <a:latin typeface="Cambria Math"/>
                          </a:rPr>
                          <m:t> </m:t>
                        </m:r>
                        <m:r>
                          <a:rPr lang="id-ID" b="1" i="1" smtClean="0">
                            <a:latin typeface="Cambria Math"/>
                          </a:rPr>
                          <m:t>𝑯𝑪𝑵</m:t>
                        </m:r>
                        <m:r>
                          <a:rPr lang="id-ID" b="1" i="1" smtClean="0">
                            <a:latin typeface="Cambria Math"/>
                          </a:rPr>
                          <m:t>=</m:t>
                        </m:r>
                        <m:r>
                          <a:rPr lang="id-ID" b="1" i="1" smtClean="0">
                            <a:latin typeface="Cambria Math"/>
                          </a:rPr>
                          <m:t>𝟔</m:t>
                        </m:r>
                        <m:r>
                          <a:rPr lang="id-ID" b="1" i="1" smtClean="0">
                            <a:latin typeface="Cambria Math"/>
                          </a:rPr>
                          <m:t>,</m:t>
                        </m:r>
                        <m:r>
                          <a:rPr lang="id-ID" b="1" i="1" smtClean="0">
                            <a:latin typeface="Cambria Math"/>
                          </a:rPr>
                          <m:t>𝟐</m:t>
                        </m:r>
                        <m:r>
                          <a:rPr lang="id-ID" b="1" i="1" smtClean="0">
                            <a:latin typeface="Cambria Math"/>
                          </a:rPr>
                          <m:t>.</m:t>
                        </m:r>
                        <m:sSup>
                          <m:sSupPr>
                            <m:ctrlPr>
                              <a:rPr lang="id-ID" b="1" i="1" dirty="0" smtClean="0">
                                <a:latin typeface="Cambria Math" panose="02040503050406030204" pitchFamily="18" charset="0"/>
                              </a:rPr>
                            </m:ctrlPr>
                          </m:sSupPr>
                          <m:e>
                            <m:r>
                              <a:rPr lang="id-ID" b="1" i="1" dirty="0" smtClean="0">
                                <a:latin typeface="Cambria Math"/>
                              </a:rPr>
                              <m:t>𝟏𝟎</m:t>
                            </m:r>
                          </m:e>
                          <m:sup>
                            <m:r>
                              <a:rPr lang="id-ID" b="1" i="1" dirty="0" smtClean="0">
                                <a:latin typeface="Cambria Math"/>
                              </a:rPr>
                              <m:t>−</m:t>
                            </m:r>
                            <m:r>
                              <a:rPr lang="id-ID" b="1" i="1" dirty="0" smtClean="0">
                                <a:latin typeface="Cambria Math"/>
                              </a:rPr>
                              <m:t>𝟏𝟎</m:t>
                            </m:r>
                          </m:sup>
                        </m:sSup>
                      </m:oMath>
                    </m:oMathPara>
                  </a14:m>
                  <a:endParaRPr lang="id-ID" dirty="0"/>
                </a:p>
              </p:txBody>
            </p:sp>
          </mc:Choice>
          <mc:Fallback xmlns="">
            <p:sp>
              <p:nvSpPr>
                <p:cNvPr id="5" name="TextBox 4"/>
                <p:cNvSpPr txBox="1">
                  <a:spLocks noRot="1" noChangeAspect="1" noMove="1" noResize="1" noEditPoints="1" noAdjustHandles="1" noChangeArrowheads="1" noChangeShapeType="1" noTextEdit="1"/>
                </p:cNvSpPr>
                <p:nvPr/>
              </p:nvSpPr>
              <p:spPr>
                <a:xfrm>
                  <a:off x="4769571" y="4788663"/>
                  <a:ext cx="2403094" cy="375552"/>
                </a:xfrm>
                <a:prstGeom prst="rect">
                  <a:avLst/>
                </a:prstGeom>
                <a:blipFill rotWithShape="1">
                  <a:blip r:embed="rId4"/>
                  <a:stretch>
                    <a:fillRect/>
                  </a:stretch>
                </a:blipFill>
              </p:spPr>
              <p:txBody>
                <a:bodyPr/>
                <a:lstStyle/>
                <a:p>
                  <a:r>
                    <a:rPr lang="id-ID">
                      <a:noFill/>
                    </a:rPr>
                    <a:t> </a:t>
                  </a:r>
                </a:p>
              </p:txBody>
            </p:sp>
          </mc:Fallback>
        </mc:AlternateContent>
      </p:grpSp>
      <p:sp>
        <p:nvSpPr>
          <p:cNvPr id="8"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6" name="Oval 5"/>
          <p:cNvSpPr/>
          <p:nvPr/>
        </p:nvSpPr>
        <p:spPr>
          <a:xfrm>
            <a:off x="0" y="6425952"/>
            <a:ext cx="432048" cy="4320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d-ID" dirty="0" smtClean="0"/>
              <a:t>1</a:t>
            </a:r>
            <a:endParaRPr lang="id-ID" dirty="0"/>
          </a:p>
        </p:txBody>
      </p:sp>
      <p:sp>
        <p:nvSpPr>
          <p:cNvPr id="9" name="Rectangle 8"/>
          <p:cNvSpPr/>
          <p:nvPr/>
        </p:nvSpPr>
        <p:spPr>
          <a:xfrm>
            <a:off x="36004" y="4530896"/>
            <a:ext cx="360040" cy="187220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d-ID" dirty="0" smtClean="0"/>
              <a:t>CONTOH</a:t>
            </a:r>
            <a:endParaRPr lang="id-ID" dirty="0"/>
          </a:p>
        </p:txBody>
      </p:sp>
      <p:sp>
        <p:nvSpPr>
          <p:cNvPr id="10" name="TextBox 9"/>
          <p:cNvSpPr txBox="1"/>
          <p:nvPr/>
        </p:nvSpPr>
        <p:spPr>
          <a:xfrm>
            <a:off x="8584231" y="6488668"/>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(18)</a:t>
            </a:r>
            <a:endParaRPr lang="id-ID" dirty="0"/>
          </a:p>
        </p:txBody>
      </p:sp>
    </p:spTree>
    <p:extLst>
      <p:ext uri="{BB962C8B-B14F-4D97-AF65-F5344CB8AC3E}">
        <p14:creationId xmlns:p14="http://schemas.microsoft.com/office/powerpoint/2010/main" val="271568844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left)">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left)">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wipe(left)">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88" y="836712"/>
            <a:ext cx="8229600" cy="1143000"/>
          </a:xfr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p>
            <a:r>
              <a:rPr lang="id-ID" dirty="0" smtClean="0"/>
              <a:t>2. Reaksi Hidrolisis</a:t>
            </a:r>
            <a:endParaRPr lang="id-ID" dirty="0"/>
          </a:p>
        </p:txBody>
      </p:sp>
      <p:sp>
        <p:nvSpPr>
          <p:cNvPr id="3" name="Content Placeholder 2"/>
          <p:cNvSpPr>
            <a:spLocks noGrp="1"/>
          </p:cNvSpPr>
          <p:nvPr>
            <p:ph idx="1"/>
          </p:nvPr>
        </p:nvSpPr>
        <p:spPr>
          <a:xfrm>
            <a:off x="492088" y="2348880"/>
            <a:ext cx="8229600" cy="2620888"/>
          </a:xfrm>
        </p:spPr>
        <p:style>
          <a:lnRef idx="2">
            <a:schemeClr val="dk1"/>
          </a:lnRef>
          <a:fillRef idx="1">
            <a:schemeClr val="lt1"/>
          </a:fillRef>
          <a:effectRef idx="0">
            <a:schemeClr val="dk1"/>
          </a:effectRef>
          <a:fontRef idx="minor">
            <a:schemeClr val="dk1"/>
          </a:fontRef>
        </p:style>
        <p:txBody>
          <a:bodyPr>
            <a:normAutofit lnSpcReduction="10000"/>
          </a:bodyPr>
          <a:lstStyle/>
          <a:p>
            <a:r>
              <a:rPr lang="id-ID" dirty="0" smtClean="0"/>
              <a:t>Hidrolisis berasal dari kata </a:t>
            </a:r>
            <a:r>
              <a:rPr lang="id-ID" i="1" dirty="0" smtClean="0"/>
              <a:t>hydro</a:t>
            </a:r>
            <a:r>
              <a:rPr lang="id-ID" dirty="0" smtClean="0"/>
              <a:t> yang berarti air dan </a:t>
            </a:r>
            <a:r>
              <a:rPr lang="id-ID" i="1" dirty="0" smtClean="0"/>
              <a:t>lysis </a:t>
            </a:r>
            <a:r>
              <a:rPr lang="id-ID" dirty="0" smtClean="0"/>
              <a:t>yang berarti peruraian.</a:t>
            </a:r>
          </a:p>
          <a:p>
            <a:r>
              <a:rPr lang="id-ID" dirty="0" smtClean="0"/>
              <a:t>kation dan anion garam yang berasal dari komponen asam lemah atau basa lemahnya yang akan bereaksi dengan air.</a:t>
            </a:r>
          </a:p>
          <a:p>
            <a:endParaRPr lang="id-ID" dirty="0"/>
          </a:p>
          <a:p>
            <a:endParaRPr lang="id-ID" dirty="0" smtClean="0"/>
          </a:p>
        </p:txBody>
      </p:sp>
      <p:sp>
        <p:nvSpPr>
          <p:cNvPr id="4"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6" name="TextBox 5"/>
          <p:cNvSpPr txBox="1"/>
          <p:nvPr/>
        </p:nvSpPr>
        <p:spPr>
          <a:xfrm>
            <a:off x="8584231" y="6488668"/>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(21)</a:t>
            </a:r>
            <a:endParaRPr lang="id-ID" dirty="0"/>
          </a:p>
        </p:txBody>
      </p:sp>
    </p:spTree>
    <p:extLst>
      <p:ext uri="{BB962C8B-B14F-4D97-AF65-F5344CB8AC3E}">
        <p14:creationId xmlns:p14="http://schemas.microsoft.com/office/powerpoint/2010/main" val="15237662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2088" y="1340769"/>
                <a:ext cx="8229600" cy="5517232"/>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buNone/>
                </a:pPr>
                <a:r>
                  <a:rPr lang="id-ID" dirty="0" smtClean="0"/>
                  <a:t>	</a:t>
                </a:r>
                <a:r>
                  <a:rPr lang="id-ID" u="sng" dirty="0" smtClean="0"/>
                  <a:t>A. Hidrolisis Garam dari Asam Kuat dan Basa Kuat</a:t>
                </a:r>
              </a:p>
              <a:p>
                <a:pPr>
                  <a:buFont typeface="Wingdings" pitchFamily="2" charset="2"/>
                  <a:buChar char="Ø"/>
                </a:pPr>
                <a:r>
                  <a:rPr lang="id-ID" dirty="0" smtClean="0"/>
                  <a:t>Garam dari asam kuat dan basa kuat seperti NaCl (dari HCl dan NaOH) tidak mengalami hidrolisis karena NaCl bersifat netral.</a:t>
                </a:r>
              </a:p>
              <a:p>
                <a:pPr marL="0" indent="0">
                  <a:buNone/>
                </a:pPr>
                <a:endParaRPr lang="id-ID" dirty="0" smtClean="0"/>
              </a:p>
              <a:p>
                <a:pPr marL="0" indent="0">
                  <a:buNone/>
                </a:pPr>
                <a:r>
                  <a:rPr lang="id-ID" dirty="0" smtClean="0"/>
                  <a:t>	</a:t>
                </a:r>
                <a:r>
                  <a:rPr lang="id-ID" u="sng" dirty="0" smtClean="0"/>
                  <a:t>B. Hidrolisis Garam dari Asam kuat dan Basa Lemah </a:t>
                </a:r>
              </a:p>
              <a:p>
                <a:pPr>
                  <a:buFont typeface="Wingdings" pitchFamily="2" charset="2"/>
                  <a:buChar char="Ø"/>
                </a:pPr>
                <a:r>
                  <a:rPr lang="id-ID" dirty="0" smtClean="0"/>
                  <a:t>Hidrolisis garam dari asam kuat dan basa lemah disebut hidrolisis parsial karena yang terhidrolisis dalam air hanya kation dari basa lemah penyusunnya. Perhatikan contoh  berikut!</a:t>
                </a:r>
              </a:p>
              <a:p>
                <a:pPr marL="0" indent="0">
                  <a:buNone/>
                </a:pPr>
                <a14:m>
                  <m:oMathPara xmlns:m="http://schemas.openxmlformats.org/officeDocument/2006/math">
                    <m:oMathParaPr>
                      <m:jc m:val="centerGroup"/>
                    </m:oMathParaPr>
                    <m:oMath xmlns:m="http://schemas.openxmlformats.org/officeDocument/2006/math">
                      <m:sSub>
                        <m:sSubPr>
                          <m:ctrlPr>
                            <a:rPr lang="id-ID" i="1" smtClean="0">
                              <a:solidFill>
                                <a:srgbClr val="0070C0"/>
                              </a:solidFill>
                              <a:latin typeface="Cambria Math" panose="02040503050406030204" pitchFamily="18" charset="0"/>
                            </a:rPr>
                          </m:ctrlPr>
                        </m:sSubPr>
                        <m:e>
                          <m:r>
                            <a:rPr lang="id-ID" b="0" i="1" smtClean="0">
                              <a:solidFill>
                                <a:srgbClr val="0070C0"/>
                              </a:solidFill>
                              <a:latin typeface="Cambria Math"/>
                            </a:rPr>
                            <m:t>𝐶𝐻</m:t>
                          </m:r>
                        </m:e>
                        <m:sub>
                          <m:r>
                            <a:rPr lang="id-ID" b="0" i="1" smtClean="0">
                              <a:solidFill>
                                <a:srgbClr val="0070C0"/>
                              </a:solidFill>
                              <a:latin typeface="Cambria Math"/>
                            </a:rPr>
                            <m:t>3</m:t>
                          </m:r>
                        </m:sub>
                      </m:sSub>
                      <m:r>
                        <a:rPr lang="id-ID" b="0" i="1" smtClean="0">
                          <a:solidFill>
                            <a:srgbClr val="0070C0"/>
                          </a:solidFill>
                          <a:latin typeface="Cambria Math"/>
                        </a:rPr>
                        <m:t>𝐶𝑂𝑂𝑁𝑎</m:t>
                      </m:r>
                      <m:r>
                        <a:rPr lang="id-ID" b="0" i="1" smtClean="0">
                          <a:solidFill>
                            <a:srgbClr val="0070C0"/>
                          </a:solidFill>
                          <a:latin typeface="Cambria Math"/>
                        </a:rPr>
                        <m:t> </m:t>
                      </m:r>
                      <m:d>
                        <m:dPr>
                          <m:ctrlPr>
                            <a:rPr lang="id-ID" b="0" i="1" smtClean="0">
                              <a:solidFill>
                                <a:srgbClr val="0070C0"/>
                              </a:solidFill>
                              <a:latin typeface="Cambria Math" panose="02040503050406030204" pitchFamily="18" charset="0"/>
                            </a:rPr>
                          </m:ctrlPr>
                        </m:dPr>
                        <m:e>
                          <m:r>
                            <a:rPr lang="id-ID" b="0" i="1" smtClean="0">
                              <a:solidFill>
                                <a:srgbClr val="0070C0"/>
                              </a:solidFill>
                              <a:latin typeface="Cambria Math"/>
                            </a:rPr>
                            <m:t>𝑎𝑞</m:t>
                          </m:r>
                        </m:e>
                      </m:d>
                      <m:r>
                        <a:rPr lang="id-ID" b="0" i="1" smtClean="0">
                          <a:solidFill>
                            <a:srgbClr val="0070C0"/>
                          </a:solidFill>
                          <a:latin typeface="Cambria Math"/>
                        </a:rPr>
                        <m:t>+</m:t>
                      </m:r>
                      <m:sSub>
                        <m:sSubPr>
                          <m:ctrlPr>
                            <a:rPr lang="id-ID" i="1">
                              <a:solidFill>
                                <a:srgbClr val="0070C0"/>
                              </a:solidFill>
                              <a:latin typeface="Cambria Math" panose="02040503050406030204" pitchFamily="18" charset="0"/>
                            </a:rPr>
                          </m:ctrlPr>
                        </m:sSubPr>
                        <m:e>
                          <m:r>
                            <a:rPr lang="id-ID" i="1">
                              <a:solidFill>
                                <a:srgbClr val="0070C0"/>
                              </a:solidFill>
                              <a:latin typeface="Cambria Math"/>
                            </a:rPr>
                            <m:t>𝐻</m:t>
                          </m:r>
                        </m:e>
                        <m:sub>
                          <m:r>
                            <a:rPr lang="id-ID" b="0" i="1" smtClean="0">
                              <a:solidFill>
                                <a:srgbClr val="0070C0"/>
                              </a:solidFill>
                              <a:latin typeface="Cambria Math"/>
                            </a:rPr>
                            <m:t>2</m:t>
                          </m:r>
                        </m:sub>
                      </m:sSub>
                      <m:r>
                        <a:rPr lang="id-ID" b="0" i="1" smtClean="0">
                          <a:solidFill>
                            <a:srgbClr val="0070C0"/>
                          </a:solidFill>
                          <a:latin typeface="Cambria Math"/>
                        </a:rPr>
                        <m:t>𝑂</m:t>
                      </m:r>
                      <m:r>
                        <a:rPr lang="id-ID" b="0" i="1" smtClean="0">
                          <a:solidFill>
                            <a:srgbClr val="0070C0"/>
                          </a:solidFill>
                          <a:latin typeface="Cambria Math"/>
                        </a:rPr>
                        <m:t> (</m:t>
                      </m:r>
                      <m:r>
                        <a:rPr lang="id-ID" b="0" i="1" smtClean="0">
                          <a:solidFill>
                            <a:srgbClr val="0070C0"/>
                          </a:solidFill>
                          <a:latin typeface="Cambria Math"/>
                        </a:rPr>
                        <m:t>𝑙</m:t>
                      </m:r>
                      <m:r>
                        <a:rPr lang="id-ID" b="0" i="1" smtClean="0">
                          <a:solidFill>
                            <a:srgbClr val="0070C0"/>
                          </a:solidFill>
                          <a:latin typeface="Cambria Math"/>
                        </a:rPr>
                        <m:t>) ⇌</m:t>
                      </m:r>
                      <m:sSub>
                        <m:sSubPr>
                          <m:ctrlPr>
                            <a:rPr lang="id-ID" i="1">
                              <a:solidFill>
                                <a:srgbClr val="0070C0"/>
                              </a:solidFill>
                              <a:latin typeface="Cambria Math" panose="02040503050406030204" pitchFamily="18" charset="0"/>
                            </a:rPr>
                          </m:ctrlPr>
                        </m:sSubPr>
                        <m:e>
                          <m:r>
                            <a:rPr lang="id-ID" b="0" i="1" smtClean="0">
                              <a:solidFill>
                                <a:srgbClr val="0070C0"/>
                              </a:solidFill>
                              <a:latin typeface="Cambria Math"/>
                            </a:rPr>
                            <m:t>𝑁</m:t>
                          </m:r>
                          <m:r>
                            <a:rPr lang="id-ID" i="1">
                              <a:solidFill>
                                <a:srgbClr val="0070C0"/>
                              </a:solidFill>
                              <a:latin typeface="Cambria Math"/>
                            </a:rPr>
                            <m:t>𝐻</m:t>
                          </m:r>
                        </m:e>
                        <m:sub>
                          <m:r>
                            <a:rPr lang="id-ID" i="1">
                              <a:solidFill>
                                <a:srgbClr val="0070C0"/>
                              </a:solidFill>
                              <a:latin typeface="Cambria Math"/>
                            </a:rPr>
                            <m:t>3</m:t>
                          </m:r>
                        </m:sub>
                      </m:sSub>
                      <m:r>
                        <a:rPr lang="id-ID" b="0" i="1" smtClean="0">
                          <a:solidFill>
                            <a:srgbClr val="0070C0"/>
                          </a:solidFill>
                          <a:latin typeface="Cambria Math"/>
                        </a:rPr>
                        <m:t> </m:t>
                      </m:r>
                      <m:d>
                        <m:dPr>
                          <m:ctrlPr>
                            <a:rPr lang="id-ID" b="0" i="1" smtClean="0">
                              <a:solidFill>
                                <a:srgbClr val="0070C0"/>
                              </a:solidFill>
                              <a:latin typeface="Cambria Math" panose="02040503050406030204" pitchFamily="18" charset="0"/>
                            </a:rPr>
                          </m:ctrlPr>
                        </m:dPr>
                        <m:e>
                          <m:r>
                            <a:rPr lang="id-ID" b="0" i="1" smtClean="0">
                              <a:solidFill>
                                <a:srgbClr val="0070C0"/>
                              </a:solidFill>
                              <a:latin typeface="Cambria Math"/>
                            </a:rPr>
                            <m:t>𝑎𝑞</m:t>
                          </m:r>
                        </m:e>
                      </m:d>
                      <m:r>
                        <a:rPr lang="id-ID" b="0" i="1" smtClean="0">
                          <a:solidFill>
                            <a:srgbClr val="0070C0"/>
                          </a:solidFill>
                          <a:latin typeface="Cambria Math"/>
                        </a:rPr>
                        <m:t>+</m:t>
                      </m:r>
                      <m:sSub>
                        <m:sSubPr>
                          <m:ctrlPr>
                            <a:rPr lang="id-ID" i="1">
                              <a:solidFill>
                                <a:srgbClr val="0070C0"/>
                              </a:solidFill>
                              <a:latin typeface="Cambria Math" panose="02040503050406030204" pitchFamily="18" charset="0"/>
                            </a:rPr>
                          </m:ctrlPr>
                        </m:sSubPr>
                        <m:e>
                          <m:r>
                            <a:rPr lang="id-ID" i="1">
                              <a:solidFill>
                                <a:srgbClr val="0070C0"/>
                              </a:solidFill>
                              <a:latin typeface="Cambria Math"/>
                            </a:rPr>
                            <m:t>𝐻</m:t>
                          </m:r>
                        </m:e>
                        <m:sub>
                          <m:r>
                            <a:rPr lang="id-ID" i="1">
                              <a:solidFill>
                                <a:srgbClr val="0070C0"/>
                              </a:solidFill>
                              <a:latin typeface="Cambria Math"/>
                            </a:rPr>
                            <m:t>3</m:t>
                          </m:r>
                        </m:sub>
                      </m:sSub>
                      <m:sSup>
                        <m:sSupPr>
                          <m:ctrlPr>
                            <a:rPr lang="id-ID" i="1" smtClean="0">
                              <a:solidFill>
                                <a:srgbClr val="0070C0"/>
                              </a:solidFill>
                              <a:latin typeface="Cambria Math" panose="02040503050406030204" pitchFamily="18" charset="0"/>
                            </a:rPr>
                          </m:ctrlPr>
                        </m:sSupPr>
                        <m:e>
                          <m:r>
                            <a:rPr lang="id-ID" b="0" i="1" smtClean="0">
                              <a:solidFill>
                                <a:srgbClr val="0070C0"/>
                              </a:solidFill>
                              <a:latin typeface="Cambria Math"/>
                            </a:rPr>
                            <m:t>𝑂</m:t>
                          </m:r>
                        </m:e>
                        <m:sup>
                          <m:r>
                            <a:rPr lang="id-ID" b="0" i="1" smtClean="0">
                              <a:solidFill>
                                <a:srgbClr val="0070C0"/>
                              </a:solidFill>
                              <a:latin typeface="Cambria Math"/>
                            </a:rPr>
                            <m:t>+</m:t>
                          </m:r>
                        </m:sup>
                      </m:sSup>
                      <m:r>
                        <a:rPr lang="id-ID" b="0" i="1" smtClean="0">
                          <a:solidFill>
                            <a:srgbClr val="0070C0"/>
                          </a:solidFill>
                          <a:latin typeface="Cambria Math"/>
                        </a:rPr>
                        <m:t>+ </m:t>
                      </m:r>
                      <m:sSup>
                        <m:sSupPr>
                          <m:ctrlPr>
                            <a:rPr lang="id-ID" i="1">
                              <a:solidFill>
                                <a:srgbClr val="0070C0"/>
                              </a:solidFill>
                              <a:latin typeface="Cambria Math" panose="02040503050406030204" pitchFamily="18" charset="0"/>
                            </a:rPr>
                          </m:ctrlPr>
                        </m:sSupPr>
                        <m:e>
                          <m:r>
                            <a:rPr lang="id-ID" b="0" i="1" smtClean="0">
                              <a:solidFill>
                                <a:srgbClr val="0070C0"/>
                              </a:solidFill>
                              <a:latin typeface="Cambria Math"/>
                            </a:rPr>
                            <m:t>𝐶𝑙</m:t>
                          </m:r>
                        </m:e>
                        <m:sup>
                          <m:r>
                            <a:rPr lang="id-ID" b="0" i="1" smtClean="0">
                              <a:solidFill>
                                <a:srgbClr val="0070C0"/>
                              </a:solidFill>
                              <a:latin typeface="Cambria Math"/>
                            </a:rPr>
                            <m:t>−</m:t>
                          </m:r>
                        </m:sup>
                      </m:sSup>
                    </m:oMath>
                  </m:oMathPara>
                </a14:m>
                <a:endParaRPr lang="id-ID" dirty="0" smtClean="0"/>
              </a:p>
              <a:p>
                <a:pPr marL="0" indent="0">
                  <a:buNone/>
                </a:pPr>
                <a:endParaRPr lang="id-ID" dirty="0" smtClean="0"/>
              </a:p>
              <a:p>
                <a:pPr>
                  <a:buFont typeface="Wingdings" pitchFamily="2" charset="2"/>
                  <a:buChar char="Ø"/>
                </a:pPr>
                <a:r>
                  <a:rPr lang="id-ID" dirty="0" smtClean="0"/>
                  <a:t>Ion </a:t>
                </a:r>
                <a14:m>
                  <m:oMath xmlns:m="http://schemas.openxmlformats.org/officeDocument/2006/math">
                    <m:sSup>
                      <m:sSupPr>
                        <m:ctrlPr>
                          <a:rPr lang="id-ID" i="1" smtClean="0">
                            <a:solidFill>
                              <a:srgbClr val="0070C0"/>
                            </a:solidFill>
                            <a:latin typeface="Cambria Math" panose="02040503050406030204" pitchFamily="18" charset="0"/>
                          </a:rPr>
                        </m:ctrlPr>
                      </m:sSupPr>
                      <m:e>
                        <m:r>
                          <a:rPr lang="id-ID" i="1">
                            <a:solidFill>
                              <a:srgbClr val="0070C0"/>
                            </a:solidFill>
                            <a:latin typeface="Cambria Math"/>
                          </a:rPr>
                          <m:t>𝐶𝑙</m:t>
                        </m:r>
                      </m:e>
                      <m:sup>
                        <m:r>
                          <a:rPr lang="id-ID" i="1">
                            <a:solidFill>
                              <a:srgbClr val="0070C0"/>
                            </a:solidFill>
                            <a:latin typeface="Cambria Math"/>
                          </a:rPr>
                          <m:t>−</m:t>
                        </m:r>
                      </m:sup>
                    </m:sSup>
                  </m:oMath>
                </a14:m>
                <a:r>
                  <a:rPr lang="id-ID" dirty="0" smtClean="0"/>
                  <a:t> tidak terhidrolisis dalam air karena berasal dari asam kuat, ion </a:t>
                </a:r>
                <a14:m>
                  <m:oMath xmlns:m="http://schemas.openxmlformats.org/officeDocument/2006/math">
                    <m:sSub>
                      <m:sSubPr>
                        <m:ctrlPr>
                          <a:rPr lang="id-ID" i="1" smtClean="0">
                            <a:solidFill>
                              <a:srgbClr val="0070C0"/>
                            </a:solidFill>
                            <a:latin typeface="Cambria Math" panose="02040503050406030204" pitchFamily="18" charset="0"/>
                          </a:rPr>
                        </m:ctrlPr>
                      </m:sSubPr>
                      <m:e>
                        <m:r>
                          <a:rPr lang="id-ID" i="1">
                            <a:solidFill>
                              <a:srgbClr val="0070C0"/>
                            </a:solidFill>
                            <a:latin typeface="Cambria Math"/>
                          </a:rPr>
                          <m:t>𝐻</m:t>
                        </m:r>
                      </m:e>
                      <m:sub>
                        <m:r>
                          <a:rPr lang="id-ID" i="1">
                            <a:solidFill>
                              <a:srgbClr val="0070C0"/>
                            </a:solidFill>
                            <a:latin typeface="Cambria Math"/>
                          </a:rPr>
                          <m:t>3</m:t>
                        </m:r>
                      </m:sub>
                    </m:sSub>
                    <m:sSup>
                      <m:sSupPr>
                        <m:ctrlPr>
                          <a:rPr lang="id-ID" i="1">
                            <a:solidFill>
                              <a:srgbClr val="0070C0"/>
                            </a:solidFill>
                            <a:latin typeface="Cambria Math" panose="02040503050406030204" pitchFamily="18" charset="0"/>
                          </a:rPr>
                        </m:ctrlPr>
                      </m:sSupPr>
                      <m:e>
                        <m:r>
                          <a:rPr lang="id-ID" i="1">
                            <a:solidFill>
                              <a:srgbClr val="0070C0"/>
                            </a:solidFill>
                            <a:latin typeface="Cambria Math"/>
                          </a:rPr>
                          <m:t>𝑂</m:t>
                        </m:r>
                      </m:e>
                      <m:sup>
                        <m:r>
                          <a:rPr lang="id-ID" i="1">
                            <a:solidFill>
                              <a:srgbClr val="0070C0"/>
                            </a:solidFill>
                            <a:latin typeface="Cambria Math"/>
                          </a:rPr>
                          <m:t>+</m:t>
                        </m:r>
                      </m:sup>
                    </m:sSup>
                  </m:oMath>
                </a14:m>
                <a:r>
                  <a:rPr lang="id-ID" dirty="0" smtClean="0">
                    <a:solidFill>
                      <a:srgbClr val="0070C0"/>
                    </a:solidFill>
                  </a:rPr>
                  <a:t> </a:t>
                </a:r>
                <a:r>
                  <a:rPr lang="id-ID" dirty="0" smtClean="0"/>
                  <a:t>yang terbentuk menjadikan larutan garam bersifat basa.</a:t>
                </a:r>
              </a:p>
              <a:p>
                <a:pPr marL="0" indent="0">
                  <a:buNone/>
                </a:pPr>
                <a:endParaRPr lang="id-ID" dirty="0" smtClean="0"/>
              </a:p>
              <a:p>
                <a:pPr marL="0" indent="0">
                  <a:buNone/>
                </a:pPr>
                <a:endParaRPr lang="id-ID" dirty="0">
                  <a:solidFill>
                    <a:schemeClr val="tx1"/>
                  </a:solidFill>
                </a:endParaRPr>
              </a:p>
              <a:p>
                <a:pPr marL="0" indent="0">
                  <a:buNone/>
                </a:pPr>
                <a:endParaRPr lang="id-ID"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2088" y="1340769"/>
                <a:ext cx="8229600" cy="5517232"/>
              </a:xfrm>
              <a:blipFill rotWithShape="1">
                <a:blip r:embed="rId2"/>
                <a:stretch>
                  <a:fillRect l="-960" t="-1760"/>
                </a:stretch>
              </a:blipFill>
            </p:spPr>
            <p:txBody>
              <a:bodyPr/>
              <a:lstStyle/>
              <a:p>
                <a:r>
                  <a:rPr lang="id-ID">
                    <a:noFill/>
                  </a:rPr>
                  <a:t> </a:t>
                </a:r>
              </a:p>
            </p:txBody>
          </p:sp>
        </mc:Fallback>
      </mc:AlternateContent>
      <p:sp>
        <p:nvSpPr>
          <p:cNvPr id="4" name="Title 1"/>
          <p:cNvSpPr>
            <a:spLocks noGrp="1"/>
          </p:cNvSpPr>
          <p:nvPr>
            <p:ph type="title"/>
          </p:nvPr>
        </p:nvSpPr>
        <p:spPr>
          <a:xfrm>
            <a:off x="492088" y="222920"/>
            <a:ext cx="8229600" cy="1143000"/>
          </a:xfr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p>
            <a:r>
              <a:rPr lang="id-ID" dirty="0" smtClean="0"/>
              <a:t>2. Reaksi Hidrolisis</a:t>
            </a:r>
            <a:endParaRPr lang="id-ID" dirty="0"/>
          </a:p>
        </p:txBody>
      </p:sp>
      <p:sp>
        <p:nvSpPr>
          <p:cNvPr id="6"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2" name="Oval 1"/>
          <p:cNvSpPr/>
          <p:nvPr/>
        </p:nvSpPr>
        <p:spPr>
          <a:xfrm>
            <a:off x="1302273" y="1196752"/>
            <a:ext cx="576064" cy="576064"/>
          </a:xfrm>
          <a:prstGeom prst="ellips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id-ID" dirty="0" smtClean="0">
                <a:solidFill>
                  <a:schemeClr val="tx1"/>
                </a:solidFill>
              </a:rPr>
              <a:t>A</a:t>
            </a:r>
            <a:endParaRPr lang="id-ID" dirty="0">
              <a:solidFill>
                <a:schemeClr val="tx1"/>
              </a:solidFill>
            </a:endParaRPr>
          </a:p>
        </p:txBody>
      </p:sp>
      <p:sp>
        <p:nvSpPr>
          <p:cNvPr id="7" name="Oval 6"/>
          <p:cNvSpPr/>
          <p:nvPr/>
        </p:nvSpPr>
        <p:spPr>
          <a:xfrm>
            <a:off x="1269923" y="2924944"/>
            <a:ext cx="576064" cy="576064"/>
          </a:xfrm>
          <a:prstGeom prst="ellips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id-ID" dirty="0" smtClean="0">
                <a:solidFill>
                  <a:schemeClr val="tx1"/>
                </a:solidFill>
              </a:rPr>
              <a:t>B.</a:t>
            </a:r>
            <a:endParaRPr lang="id-ID" dirty="0">
              <a:solidFill>
                <a:schemeClr val="tx1"/>
              </a:solidFill>
            </a:endParaRPr>
          </a:p>
        </p:txBody>
      </p:sp>
      <p:sp>
        <p:nvSpPr>
          <p:cNvPr id="8" name="TextBox 7"/>
          <p:cNvSpPr txBox="1"/>
          <p:nvPr/>
        </p:nvSpPr>
        <p:spPr>
          <a:xfrm>
            <a:off x="8178315" y="2555612"/>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(18)</a:t>
            </a:r>
            <a:endParaRPr lang="id-ID" dirty="0"/>
          </a:p>
        </p:txBody>
      </p:sp>
      <p:sp>
        <p:nvSpPr>
          <p:cNvPr id="9" name="TextBox 8"/>
          <p:cNvSpPr txBox="1"/>
          <p:nvPr/>
        </p:nvSpPr>
        <p:spPr>
          <a:xfrm>
            <a:off x="8178314" y="6309320"/>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(12)</a:t>
            </a:r>
            <a:endParaRPr lang="id-ID" dirty="0"/>
          </a:p>
        </p:txBody>
      </p:sp>
    </p:spTree>
    <p:extLst>
      <p:ext uri="{BB962C8B-B14F-4D97-AF65-F5344CB8AC3E}">
        <p14:creationId xmlns:p14="http://schemas.microsoft.com/office/powerpoint/2010/main" val="26366296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8640" y="1340769"/>
                <a:ext cx="9036496" cy="5517231"/>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buNone/>
                </a:pPr>
                <a:r>
                  <a:rPr lang="id-ID" dirty="0" smtClean="0"/>
                  <a:t>	</a:t>
                </a:r>
                <a:r>
                  <a:rPr lang="id-ID" u="sng" dirty="0" smtClean="0"/>
                  <a:t>C. Hidrolisis Garam dari Asam Lemah dan Basa Kuat</a:t>
                </a:r>
              </a:p>
              <a:p>
                <a:pPr>
                  <a:lnSpc>
                    <a:spcPct val="120000"/>
                  </a:lnSpc>
                  <a:buFont typeface="Wingdings" pitchFamily="2" charset="2"/>
                  <a:buChar char="Ø"/>
                </a:pPr>
                <a:r>
                  <a:rPr lang="id-ID" dirty="0" smtClean="0"/>
                  <a:t>Hidrolisis Garam dari asam lemah dan basa kuat juga mengalami hidrolisis parsial. Anion dari asam lemah penyusunnya akan terhidrolisis dalam air. Perhatikan contoh berikut!</a:t>
                </a:r>
              </a:p>
              <a:p>
                <a:pPr marL="0" indent="0">
                  <a:lnSpc>
                    <a:spcPct val="120000"/>
                  </a:lnSpc>
                  <a:buNone/>
                </a:pPr>
                <a14:m>
                  <m:oMathPara xmlns:m="http://schemas.openxmlformats.org/officeDocument/2006/math">
                    <m:oMathParaPr>
                      <m:jc m:val="centerGroup"/>
                    </m:oMathParaPr>
                    <m:oMath xmlns:m="http://schemas.openxmlformats.org/officeDocument/2006/math">
                      <m:sSub>
                        <m:sSubPr>
                          <m:ctrlPr>
                            <a:rPr lang="id-ID" sz="2900" i="1" smtClean="0">
                              <a:solidFill>
                                <a:srgbClr val="0070C0"/>
                              </a:solidFill>
                              <a:latin typeface="Cambria Math" panose="02040503050406030204" pitchFamily="18" charset="0"/>
                            </a:rPr>
                          </m:ctrlPr>
                        </m:sSubPr>
                        <m:e>
                          <m:r>
                            <a:rPr lang="id-ID" sz="2900" i="1">
                              <a:solidFill>
                                <a:srgbClr val="0070C0"/>
                              </a:solidFill>
                              <a:latin typeface="Cambria Math"/>
                            </a:rPr>
                            <m:t>𝐶𝐻</m:t>
                          </m:r>
                        </m:e>
                        <m:sub>
                          <m:r>
                            <a:rPr lang="id-ID" sz="2900" i="1">
                              <a:solidFill>
                                <a:srgbClr val="0070C0"/>
                              </a:solidFill>
                              <a:latin typeface="Cambria Math"/>
                            </a:rPr>
                            <m:t>3</m:t>
                          </m:r>
                        </m:sub>
                      </m:sSub>
                      <m:r>
                        <a:rPr lang="id-ID" sz="2900" i="1">
                          <a:solidFill>
                            <a:srgbClr val="0070C0"/>
                          </a:solidFill>
                          <a:latin typeface="Cambria Math"/>
                        </a:rPr>
                        <m:t>𝐶𝑂𝑂𝑁𝑎</m:t>
                      </m:r>
                      <m:r>
                        <a:rPr lang="id-ID" sz="2900" i="1">
                          <a:solidFill>
                            <a:srgbClr val="0070C0"/>
                          </a:solidFill>
                          <a:latin typeface="Cambria Math"/>
                        </a:rPr>
                        <m:t> </m:t>
                      </m:r>
                      <m:d>
                        <m:dPr>
                          <m:ctrlPr>
                            <a:rPr lang="id-ID" sz="2900" i="1">
                              <a:solidFill>
                                <a:srgbClr val="0070C0"/>
                              </a:solidFill>
                              <a:latin typeface="Cambria Math" panose="02040503050406030204" pitchFamily="18" charset="0"/>
                            </a:rPr>
                          </m:ctrlPr>
                        </m:dPr>
                        <m:e>
                          <m:r>
                            <a:rPr lang="id-ID" sz="2900" i="1">
                              <a:solidFill>
                                <a:srgbClr val="0070C0"/>
                              </a:solidFill>
                              <a:latin typeface="Cambria Math"/>
                            </a:rPr>
                            <m:t>𝑎𝑞</m:t>
                          </m:r>
                        </m:e>
                      </m:d>
                      <m:r>
                        <a:rPr lang="id-ID" sz="2900" i="1">
                          <a:solidFill>
                            <a:srgbClr val="0070C0"/>
                          </a:solidFill>
                          <a:latin typeface="Cambria Math"/>
                        </a:rPr>
                        <m:t>+</m:t>
                      </m:r>
                      <m:sSub>
                        <m:sSubPr>
                          <m:ctrlPr>
                            <a:rPr lang="id-ID" sz="2900" i="1">
                              <a:solidFill>
                                <a:srgbClr val="0070C0"/>
                              </a:solidFill>
                              <a:latin typeface="Cambria Math" panose="02040503050406030204" pitchFamily="18" charset="0"/>
                            </a:rPr>
                          </m:ctrlPr>
                        </m:sSubPr>
                        <m:e>
                          <m:r>
                            <a:rPr lang="id-ID" sz="2900" i="1">
                              <a:solidFill>
                                <a:srgbClr val="0070C0"/>
                              </a:solidFill>
                              <a:latin typeface="Cambria Math"/>
                            </a:rPr>
                            <m:t>𝐻</m:t>
                          </m:r>
                        </m:e>
                        <m:sub>
                          <m:r>
                            <a:rPr lang="id-ID" sz="2900" i="1">
                              <a:solidFill>
                                <a:srgbClr val="0070C0"/>
                              </a:solidFill>
                              <a:latin typeface="Cambria Math"/>
                            </a:rPr>
                            <m:t>2</m:t>
                          </m:r>
                        </m:sub>
                      </m:sSub>
                      <m:r>
                        <a:rPr lang="id-ID" sz="2900" i="1">
                          <a:solidFill>
                            <a:srgbClr val="0070C0"/>
                          </a:solidFill>
                          <a:latin typeface="Cambria Math"/>
                        </a:rPr>
                        <m:t>𝑂</m:t>
                      </m:r>
                      <m:r>
                        <a:rPr lang="id-ID" sz="2900" i="1">
                          <a:solidFill>
                            <a:srgbClr val="0070C0"/>
                          </a:solidFill>
                          <a:latin typeface="Cambria Math"/>
                        </a:rPr>
                        <m:t> (</m:t>
                      </m:r>
                      <m:r>
                        <a:rPr lang="id-ID" sz="2900" i="1">
                          <a:solidFill>
                            <a:srgbClr val="0070C0"/>
                          </a:solidFill>
                          <a:latin typeface="Cambria Math"/>
                        </a:rPr>
                        <m:t>𝑙</m:t>
                      </m:r>
                      <m:r>
                        <a:rPr lang="id-ID" sz="2900" i="1">
                          <a:solidFill>
                            <a:srgbClr val="0070C0"/>
                          </a:solidFill>
                          <a:latin typeface="Cambria Math"/>
                        </a:rPr>
                        <m:t>)</m:t>
                      </m:r>
                      <m:r>
                        <a:rPr lang="id-ID" sz="1600" i="1">
                          <a:solidFill>
                            <a:srgbClr val="0070C0"/>
                          </a:solidFill>
                          <a:latin typeface="Cambria Math"/>
                          <a:ea typeface="Cambria Math"/>
                        </a:rPr>
                        <m:t>⇌</m:t>
                      </m:r>
                      <m:sSub>
                        <m:sSubPr>
                          <m:ctrlPr>
                            <a:rPr lang="id-ID" sz="2900" i="1">
                              <a:solidFill>
                                <a:srgbClr val="0070C0"/>
                              </a:solidFill>
                              <a:latin typeface="Cambria Math" panose="02040503050406030204" pitchFamily="18" charset="0"/>
                            </a:rPr>
                          </m:ctrlPr>
                        </m:sSubPr>
                        <m:e>
                          <m:r>
                            <a:rPr lang="id-ID" sz="2900" i="1">
                              <a:solidFill>
                                <a:srgbClr val="0070C0"/>
                              </a:solidFill>
                              <a:latin typeface="Cambria Math"/>
                            </a:rPr>
                            <m:t>𝐶𝐻</m:t>
                          </m:r>
                        </m:e>
                        <m:sub>
                          <m:r>
                            <a:rPr lang="id-ID" sz="2900" i="1">
                              <a:solidFill>
                                <a:srgbClr val="0070C0"/>
                              </a:solidFill>
                              <a:latin typeface="Cambria Math"/>
                            </a:rPr>
                            <m:t>3</m:t>
                          </m:r>
                        </m:sub>
                      </m:sSub>
                      <m:r>
                        <a:rPr lang="id-ID" sz="2900" i="1">
                          <a:solidFill>
                            <a:srgbClr val="0070C0"/>
                          </a:solidFill>
                          <a:latin typeface="Cambria Math"/>
                        </a:rPr>
                        <m:t>𝐶𝑂𝑂</m:t>
                      </m:r>
                      <m:r>
                        <a:rPr lang="id-ID" sz="2900" b="0" i="1" smtClean="0">
                          <a:solidFill>
                            <a:srgbClr val="0070C0"/>
                          </a:solidFill>
                          <a:latin typeface="Cambria Math"/>
                        </a:rPr>
                        <m:t>𝐻</m:t>
                      </m:r>
                      <m:d>
                        <m:dPr>
                          <m:ctrlPr>
                            <a:rPr lang="id-ID" sz="2900" i="1">
                              <a:solidFill>
                                <a:srgbClr val="0070C0"/>
                              </a:solidFill>
                              <a:latin typeface="Cambria Math" panose="02040503050406030204" pitchFamily="18" charset="0"/>
                            </a:rPr>
                          </m:ctrlPr>
                        </m:dPr>
                        <m:e>
                          <m:r>
                            <a:rPr lang="id-ID" sz="2900" i="1">
                              <a:solidFill>
                                <a:srgbClr val="0070C0"/>
                              </a:solidFill>
                              <a:latin typeface="Cambria Math"/>
                            </a:rPr>
                            <m:t>𝑎𝑞</m:t>
                          </m:r>
                        </m:e>
                      </m:d>
                      <m:r>
                        <a:rPr lang="id-ID" sz="2900" i="1">
                          <a:solidFill>
                            <a:srgbClr val="0070C0"/>
                          </a:solidFill>
                          <a:latin typeface="Cambria Math"/>
                        </a:rPr>
                        <m:t>+</m:t>
                      </m:r>
                      <m:sSup>
                        <m:sSupPr>
                          <m:ctrlPr>
                            <a:rPr lang="id-ID" sz="2900" i="1">
                              <a:solidFill>
                                <a:srgbClr val="0070C0"/>
                              </a:solidFill>
                              <a:latin typeface="Cambria Math" panose="02040503050406030204" pitchFamily="18" charset="0"/>
                            </a:rPr>
                          </m:ctrlPr>
                        </m:sSupPr>
                        <m:e>
                          <m:r>
                            <a:rPr lang="id-ID" sz="2900" b="0" i="1" smtClean="0">
                              <a:solidFill>
                                <a:srgbClr val="0070C0"/>
                              </a:solidFill>
                              <a:latin typeface="Cambria Math"/>
                            </a:rPr>
                            <m:t>𝑁𝑎</m:t>
                          </m:r>
                        </m:e>
                        <m:sup>
                          <m:r>
                            <a:rPr lang="id-ID" sz="2900" i="1">
                              <a:solidFill>
                                <a:srgbClr val="0070C0"/>
                              </a:solidFill>
                              <a:latin typeface="Cambria Math"/>
                            </a:rPr>
                            <m:t>+</m:t>
                          </m:r>
                        </m:sup>
                      </m:sSup>
                      <m:r>
                        <a:rPr lang="id-ID" sz="2900" b="0" i="1" smtClean="0">
                          <a:solidFill>
                            <a:srgbClr val="0070C0"/>
                          </a:solidFill>
                          <a:latin typeface="Cambria Math"/>
                        </a:rPr>
                        <m:t>(</m:t>
                      </m:r>
                      <m:r>
                        <a:rPr lang="id-ID" sz="2900" b="0" i="1" smtClean="0">
                          <a:solidFill>
                            <a:srgbClr val="0070C0"/>
                          </a:solidFill>
                          <a:latin typeface="Cambria Math"/>
                        </a:rPr>
                        <m:t>𝑎𝑞</m:t>
                      </m:r>
                      <m:r>
                        <a:rPr lang="id-ID" sz="2900" b="0" i="1" smtClean="0">
                          <a:solidFill>
                            <a:srgbClr val="0070C0"/>
                          </a:solidFill>
                          <a:latin typeface="Cambria Math"/>
                        </a:rPr>
                        <m:t>)+ </m:t>
                      </m:r>
                      <m:sSup>
                        <m:sSupPr>
                          <m:ctrlPr>
                            <a:rPr lang="id-ID" sz="2900" i="1">
                              <a:solidFill>
                                <a:srgbClr val="0070C0"/>
                              </a:solidFill>
                              <a:latin typeface="Cambria Math" panose="02040503050406030204" pitchFamily="18" charset="0"/>
                            </a:rPr>
                          </m:ctrlPr>
                        </m:sSupPr>
                        <m:e>
                          <m:r>
                            <a:rPr lang="id-ID" sz="2900" b="0" i="1" smtClean="0">
                              <a:solidFill>
                                <a:srgbClr val="0070C0"/>
                              </a:solidFill>
                              <a:latin typeface="Cambria Math"/>
                            </a:rPr>
                            <m:t>𝑂𝐻</m:t>
                          </m:r>
                        </m:e>
                        <m:sup>
                          <m:r>
                            <a:rPr lang="id-ID" sz="2900" i="1">
                              <a:solidFill>
                                <a:srgbClr val="0070C0"/>
                              </a:solidFill>
                              <a:latin typeface="Cambria Math"/>
                            </a:rPr>
                            <m:t>−</m:t>
                          </m:r>
                        </m:sup>
                      </m:sSup>
                      <m:r>
                        <a:rPr lang="id-ID" sz="2900" b="0" i="1" smtClean="0">
                          <a:solidFill>
                            <a:srgbClr val="0070C0"/>
                          </a:solidFill>
                          <a:latin typeface="Cambria Math"/>
                        </a:rPr>
                        <m:t>(</m:t>
                      </m:r>
                      <m:r>
                        <a:rPr lang="id-ID" sz="2900" b="0" i="1" smtClean="0">
                          <a:solidFill>
                            <a:srgbClr val="0070C0"/>
                          </a:solidFill>
                          <a:latin typeface="Cambria Math"/>
                        </a:rPr>
                        <m:t>𝑎𝑞</m:t>
                      </m:r>
                      <m:r>
                        <a:rPr lang="id-ID" sz="2900" b="0" i="1" smtClean="0">
                          <a:solidFill>
                            <a:srgbClr val="0070C0"/>
                          </a:solidFill>
                          <a:latin typeface="Cambria Math"/>
                        </a:rPr>
                        <m:t>)</m:t>
                      </m:r>
                    </m:oMath>
                  </m:oMathPara>
                </a14:m>
                <a:endParaRPr lang="id-ID" sz="2300" dirty="0" smtClean="0">
                  <a:solidFill>
                    <a:srgbClr val="0070C0"/>
                  </a:solidFill>
                </a:endParaRPr>
              </a:p>
              <a:p>
                <a:pPr marL="0" indent="0">
                  <a:lnSpc>
                    <a:spcPct val="120000"/>
                  </a:lnSpc>
                  <a:buNone/>
                </a:pPr>
                <a:endParaRPr lang="id-ID" dirty="0" smtClean="0"/>
              </a:p>
              <a:p>
                <a:pPr>
                  <a:buFont typeface="Wingdings" pitchFamily="2" charset="2"/>
                  <a:buChar char="Ø"/>
                </a:pPr>
                <a:r>
                  <a:rPr lang="id-ID" dirty="0" smtClean="0"/>
                  <a:t>Ion</a:t>
                </a:r>
                <a:r>
                  <a:rPr lang="id-ID" dirty="0" smtClean="0">
                    <a:solidFill>
                      <a:srgbClr val="0070C0"/>
                    </a:solidFill>
                  </a:rPr>
                  <a:t> </a:t>
                </a:r>
                <a14:m>
                  <m:oMath xmlns:m="http://schemas.openxmlformats.org/officeDocument/2006/math">
                    <m:sSup>
                      <m:sSupPr>
                        <m:ctrlPr>
                          <a:rPr lang="id-ID" i="1" smtClean="0">
                            <a:solidFill>
                              <a:srgbClr val="0070C0"/>
                            </a:solidFill>
                            <a:latin typeface="Cambria Math" panose="02040503050406030204" pitchFamily="18" charset="0"/>
                          </a:rPr>
                        </m:ctrlPr>
                      </m:sSupPr>
                      <m:e>
                        <m:r>
                          <a:rPr lang="id-ID" i="1">
                            <a:solidFill>
                              <a:srgbClr val="0070C0"/>
                            </a:solidFill>
                            <a:latin typeface="Cambria Math"/>
                          </a:rPr>
                          <m:t>𝑁𝑎</m:t>
                        </m:r>
                      </m:e>
                      <m:sup>
                        <m:r>
                          <a:rPr lang="id-ID" i="1">
                            <a:solidFill>
                              <a:srgbClr val="0070C0"/>
                            </a:solidFill>
                            <a:latin typeface="Cambria Math"/>
                          </a:rPr>
                          <m:t>+</m:t>
                        </m:r>
                      </m:sup>
                    </m:sSup>
                  </m:oMath>
                </a14:m>
                <a:r>
                  <a:rPr lang="id-ID" dirty="0" smtClean="0">
                    <a:solidFill>
                      <a:srgbClr val="0070C0"/>
                    </a:solidFill>
                  </a:rPr>
                  <a:t> </a:t>
                </a:r>
                <a:r>
                  <a:rPr lang="id-ID" dirty="0" smtClean="0"/>
                  <a:t>tidak terhidrolisis dalam air karena berasal dari basa kuat. Ion </a:t>
                </a:r>
                <a14:m>
                  <m:oMath xmlns:m="http://schemas.openxmlformats.org/officeDocument/2006/math">
                    <m:sSup>
                      <m:sSupPr>
                        <m:ctrlPr>
                          <a:rPr lang="id-ID" i="1" smtClean="0">
                            <a:solidFill>
                              <a:srgbClr val="0070C0"/>
                            </a:solidFill>
                            <a:latin typeface="Cambria Math" panose="02040503050406030204" pitchFamily="18" charset="0"/>
                          </a:rPr>
                        </m:ctrlPr>
                      </m:sSupPr>
                      <m:e>
                        <m:r>
                          <a:rPr lang="id-ID" i="1">
                            <a:solidFill>
                              <a:srgbClr val="0070C0"/>
                            </a:solidFill>
                            <a:latin typeface="Cambria Math"/>
                          </a:rPr>
                          <m:t>𝑂𝐻</m:t>
                        </m:r>
                      </m:e>
                      <m:sup>
                        <m:r>
                          <a:rPr lang="id-ID" i="1">
                            <a:solidFill>
                              <a:srgbClr val="0070C0"/>
                            </a:solidFill>
                            <a:latin typeface="Cambria Math"/>
                          </a:rPr>
                          <m:t>−</m:t>
                        </m:r>
                      </m:sup>
                    </m:sSup>
                  </m:oMath>
                </a14:m>
                <a:r>
                  <a:rPr lang="id-ID" dirty="0" smtClean="0"/>
                  <a:t> yang terbentuk menjadikan larutan garam bersifat basa.</a:t>
                </a:r>
              </a:p>
              <a:p>
                <a:pPr marL="0" indent="0">
                  <a:buNone/>
                </a:pPr>
                <a:endParaRPr lang="id-ID" dirty="0" smtClean="0"/>
              </a:p>
              <a:p>
                <a:pPr marL="0" indent="0">
                  <a:buNone/>
                </a:pPr>
                <a:r>
                  <a:rPr lang="id-ID" dirty="0" smtClean="0"/>
                  <a:t>	</a:t>
                </a:r>
                <a:r>
                  <a:rPr lang="id-ID" u="sng" dirty="0" smtClean="0"/>
                  <a:t>D. Hidrolisis Garam dari Asam Lemah dan Basa Lemah</a:t>
                </a:r>
              </a:p>
              <a:p>
                <a:pPr>
                  <a:buFont typeface="Wingdings" pitchFamily="2" charset="2"/>
                  <a:buChar char="Ø"/>
                </a:pPr>
                <a:r>
                  <a:rPr lang="id-ID" dirty="0" smtClean="0"/>
                  <a:t>Anion dari asam lemah dam kation dari basa lemah akan terhidrolisis sempurna dalam air. Bila </a:t>
                </a:r>
                <a14:m>
                  <m:oMath xmlns:m="http://schemas.openxmlformats.org/officeDocument/2006/math">
                    <m:sSub>
                      <m:sSubPr>
                        <m:ctrlPr>
                          <a:rPr lang="id-ID" b="1" i="1">
                            <a:latin typeface="Cambria Math" panose="02040503050406030204" pitchFamily="18" charset="0"/>
                          </a:rPr>
                        </m:ctrlPr>
                      </m:sSubPr>
                      <m:e>
                        <m:r>
                          <a:rPr lang="id-ID" b="1" i="1">
                            <a:latin typeface="Cambria Math"/>
                          </a:rPr>
                          <m:t>𝒌</m:t>
                        </m:r>
                      </m:e>
                      <m:sub>
                        <m:r>
                          <a:rPr lang="id-ID" b="1" i="1" smtClean="0">
                            <a:latin typeface="Cambria Math"/>
                          </a:rPr>
                          <m:t>𝒃</m:t>
                        </m:r>
                      </m:sub>
                    </m:sSub>
                  </m:oMath>
                </a14:m>
                <a:r>
                  <a:rPr lang="id-ID" dirty="0" smtClean="0"/>
                  <a:t> lebih besar dari </a:t>
                </a:r>
                <a14:m>
                  <m:oMath xmlns:m="http://schemas.openxmlformats.org/officeDocument/2006/math">
                    <m:sSub>
                      <m:sSubPr>
                        <m:ctrlPr>
                          <a:rPr lang="id-ID" b="1" i="1">
                            <a:latin typeface="Cambria Math" panose="02040503050406030204" pitchFamily="18" charset="0"/>
                          </a:rPr>
                        </m:ctrlPr>
                      </m:sSubPr>
                      <m:e>
                        <m:r>
                          <a:rPr lang="id-ID" b="1" i="1">
                            <a:latin typeface="Cambria Math"/>
                          </a:rPr>
                          <m:t>𝒌</m:t>
                        </m:r>
                      </m:e>
                      <m:sub>
                        <m:r>
                          <a:rPr lang="id-ID" b="1" i="1">
                            <a:latin typeface="Cambria Math"/>
                          </a:rPr>
                          <m:t>𝒂</m:t>
                        </m:r>
                      </m:sub>
                    </m:sSub>
                  </m:oMath>
                </a14:m>
                <a:r>
                  <a:rPr lang="id-ID" dirty="0" smtClean="0"/>
                  <a:t>, larutan garam bersifat basa, dan bila </a:t>
                </a:r>
                <a14:m>
                  <m:oMath xmlns:m="http://schemas.openxmlformats.org/officeDocument/2006/math">
                    <m:sSub>
                      <m:sSubPr>
                        <m:ctrlPr>
                          <a:rPr lang="id-ID" b="1" i="1">
                            <a:latin typeface="Cambria Math" panose="02040503050406030204" pitchFamily="18" charset="0"/>
                          </a:rPr>
                        </m:ctrlPr>
                      </m:sSubPr>
                      <m:e>
                        <m:r>
                          <a:rPr lang="id-ID" b="1" i="1">
                            <a:latin typeface="Cambria Math"/>
                          </a:rPr>
                          <m:t>𝒌</m:t>
                        </m:r>
                      </m:e>
                      <m:sub>
                        <m:r>
                          <a:rPr lang="id-ID" b="1" i="1">
                            <a:latin typeface="Cambria Math"/>
                          </a:rPr>
                          <m:t>𝒂</m:t>
                        </m:r>
                      </m:sub>
                    </m:sSub>
                  </m:oMath>
                </a14:m>
                <a:r>
                  <a:rPr lang="id-ID" dirty="0" smtClean="0"/>
                  <a:t> sama dengan </a:t>
                </a:r>
                <a14:m>
                  <m:oMath xmlns:m="http://schemas.openxmlformats.org/officeDocument/2006/math">
                    <m:sSub>
                      <m:sSubPr>
                        <m:ctrlPr>
                          <a:rPr lang="id-ID" b="1" i="1">
                            <a:latin typeface="Cambria Math" panose="02040503050406030204" pitchFamily="18" charset="0"/>
                          </a:rPr>
                        </m:ctrlPr>
                      </m:sSubPr>
                      <m:e>
                        <m:r>
                          <a:rPr lang="id-ID" b="1" i="1">
                            <a:latin typeface="Cambria Math"/>
                          </a:rPr>
                          <m:t>𝒌</m:t>
                        </m:r>
                      </m:e>
                      <m:sub>
                        <m:r>
                          <a:rPr lang="id-ID" b="1" i="1" smtClean="0">
                            <a:latin typeface="Cambria Math"/>
                          </a:rPr>
                          <m:t>𝒃</m:t>
                        </m:r>
                      </m:sub>
                    </m:sSub>
                  </m:oMath>
                </a14:m>
                <a:r>
                  <a:rPr lang="id-ID" dirty="0" smtClean="0"/>
                  <a:t>, larutan bersifat netral. Perhatikan contoh berikut!</a:t>
                </a:r>
              </a:p>
              <a:p>
                <a:pPr marL="0" indent="0">
                  <a:buNone/>
                </a:pPr>
                <a:endParaRPr lang="id-ID" sz="2600" i="1" dirty="0" smtClean="0">
                  <a:solidFill>
                    <a:srgbClr val="0070C0"/>
                  </a:solidFill>
                  <a:latin typeface="Cambria Math"/>
                </a:endParaRPr>
              </a:p>
              <a:p>
                <a:pPr marL="0" indent="0">
                  <a:buNone/>
                </a:pPr>
                <a14:m>
                  <m:oMath xmlns:m="http://schemas.openxmlformats.org/officeDocument/2006/math">
                    <m:sSub>
                      <m:sSubPr>
                        <m:ctrlPr>
                          <a:rPr lang="id-ID" sz="2600" i="1" smtClean="0">
                            <a:solidFill>
                              <a:srgbClr val="0070C0"/>
                            </a:solidFill>
                            <a:latin typeface="Cambria Math" panose="02040503050406030204" pitchFamily="18" charset="0"/>
                          </a:rPr>
                        </m:ctrlPr>
                      </m:sSubPr>
                      <m:e>
                        <m:r>
                          <a:rPr lang="id-ID" sz="2600" i="1">
                            <a:solidFill>
                              <a:srgbClr val="0070C0"/>
                            </a:solidFill>
                            <a:latin typeface="Cambria Math"/>
                          </a:rPr>
                          <m:t>𝐶𝐻</m:t>
                        </m:r>
                      </m:e>
                      <m:sub>
                        <m:r>
                          <a:rPr lang="id-ID" sz="2600" i="1">
                            <a:solidFill>
                              <a:srgbClr val="0070C0"/>
                            </a:solidFill>
                            <a:latin typeface="Cambria Math"/>
                          </a:rPr>
                          <m:t>3</m:t>
                        </m:r>
                      </m:sub>
                    </m:sSub>
                    <m:r>
                      <a:rPr lang="id-ID" sz="2600" i="1">
                        <a:solidFill>
                          <a:srgbClr val="0070C0"/>
                        </a:solidFill>
                        <a:latin typeface="Cambria Math"/>
                      </a:rPr>
                      <m:t>𝐶𝑂𝑂𝑁</m:t>
                    </m:r>
                    <m:sSub>
                      <m:sSubPr>
                        <m:ctrlPr>
                          <a:rPr lang="id-ID" sz="2600" i="1">
                            <a:solidFill>
                              <a:srgbClr val="0070C0"/>
                            </a:solidFill>
                            <a:latin typeface="Cambria Math" panose="02040503050406030204" pitchFamily="18" charset="0"/>
                          </a:rPr>
                        </m:ctrlPr>
                      </m:sSubPr>
                      <m:e>
                        <m:r>
                          <a:rPr lang="id-ID" sz="2600" i="1">
                            <a:solidFill>
                              <a:srgbClr val="0070C0"/>
                            </a:solidFill>
                            <a:latin typeface="Cambria Math"/>
                          </a:rPr>
                          <m:t>𝐻</m:t>
                        </m:r>
                      </m:e>
                      <m:sub>
                        <m:r>
                          <a:rPr lang="id-ID" sz="2600" b="0" i="1" smtClean="0">
                            <a:solidFill>
                              <a:srgbClr val="0070C0"/>
                            </a:solidFill>
                            <a:latin typeface="Cambria Math"/>
                          </a:rPr>
                          <m:t>4</m:t>
                        </m:r>
                      </m:sub>
                    </m:sSub>
                    <m:d>
                      <m:dPr>
                        <m:ctrlPr>
                          <a:rPr lang="id-ID" sz="2600" i="1">
                            <a:solidFill>
                              <a:srgbClr val="0070C0"/>
                            </a:solidFill>
                            <a:latin typeface="Cambria Math" panose="02040503050406030204" pitchFamily="18" charset="0"/>
                          </a:rPr>
                        </m:ctrlPr>
                      </m:dPr>
                      <m:e>
                        <m:r>
                          <a:rPr lang="id-ID" sz="2600" i="1">
                            <a:solidFill>
                              <a:srgbClr val="0070C0"/>
                            </a:solidFill>
                            <a:latin typeface="Cambria Math"/>
                          </a:rPr>
                          <m:t>𝑎𝑞</m:t>
                        </m:r>
                      </m:e>
                    </m:d>
                    <m:r>
                      <a:rPr lang="id-ID" sz="2600" i="1">
                        <a:solidFill>
                          <a:srgbClr val="0070C0"/>
                        </a:solidFill>
                        <a:latin typeface="Cambria Math"/>
                      </a:rPr>
                      <m:t>+</m:t>
                    </m:r>
                    <m:sSub>
                      <m:sSubPr>
                        <m:ctrlPr>
                          <a:rPr lang="id-ID" sz="2600" i="1">
                            <a:solidFill>
                              <a:srgbClr val="0070C0"/>
                            </a:solidFill>
                            <a:latin typeface="Cambria Math" panose="02040503050406030204" pitchFamily="18" charset="0"/>
                          </a:rPr>
                        </m:ctrlPr>
                      </m:sSubPr>
                      <m:e>
                        <m:r>
                          <a:rPr lang="id-ID" sz="2600" b="0" i="1" smtClean="0">
                            <a:solidFill>
                              <a:srgbClr val="0070C0"/>
                            </a:solidFill>
                            <a:latin typeface="Cambria Math"/>
                          </a:rPr>
                          <m:t>2</m:t>
                        </m:r>
                        <m:r>
                          <a:rPr lang="id-ID" sz="2600" i="1">
                            <a:solidFill>
                              <a:srgbClr val="0070C0"/>
                            </a:solidFill>
                            <a:latin typeface="Cambria Math"/>
                          </a:rPr>
                          <m:t>𝐻</m:t>
                        </m:r>
                      </m:e>
                      <m:sub>
                        <m:r>
                          <a:rPr lang="id-ID" sz="2600" i="1">
                            <a:solidFill>
                              <a:srgbClr val="0070C0"/>
                            </a:solidFill>
                            <a:latin typeface="Cambria Math"/>
                          </a:rPr>
                          <m:t>2</m:t>
                        </m:r>
                      </m:sub>
                    </m:sSub>
                    <m:r>
                      <a:rPr lang="id-ID" sz="2600" i="1">
                        <a:solidFill>
                          <a:srgbClr val="0070C0"/>
                        </a:solidFill>
                        <a:latin typeface="Cambria Math"/>
                      </a:rPr>
                      <m:t>𝑂</m:t>
                    </m:r>
                    <m:r>
                      <a:rPr lang="id-ID" sz="2600" i="1">
                        <a:solidFill>
                          <a:srgbClr val="0070C0"/>
                        </a:solidFill>
                        <a:latin typeface="Cambria Math"/>
                      </a:rPr>
                      <m:t> (</m:t>
                    </m:r>
                    <m:r>
                      <a:rPr lang="id-ID" sz="2600" i="1">
                        <a:solidFill>
                          <a:srgbClr val="0070C0"/>
                        </a:solidFill>
                        <a:latin typeface="Cambria Math"/>
                      </a:rPr>
                      <m:t>𝑙</m:t>
                    </m:r>
                    <m:r>
                      <a:rPr lang="id-ID" sz="2600" i="1">
                        <a:solidFill>
                          <a:srgbClr val="0070C0"/>
                        </a:solidFill>
                        <a:latin typeface="Cambria Math"/>
                      </a:rPr>
                      <m:t>) ⇌</m:t>
                    </m:r>
                    <m:sSub>
                      <m:sSubPr>
                        <m:ctrlPr>
                          <a:rPr lang="id-ID" sz="2600" i="1">
                            <a:solidFill>
                              <a:srgbClr val="0070C0"/>
                            </a:solidFill>
                            <a:latin typeface="Cambria Math" panose="02040503050406030204" pitchFamily="18" charset="0"/>
                          </a:rPr>
                        </m:ctrlPr>
                      </m:sSubPr>
                      <m:e>
                        <m:r>
                          <a:rPr lang="id-ID" sz="2600" i="1">
                            <a:solidFill>
                              <a:srgbClr val="0070C0"/>
                            </a:solidFill>
                            <a:latin typeface="Cambria Math"/>
                          </a:rPr>
                          <m:t>𝐶𝐻</m:t>
                        </m:r>
                      </m:e>
                      <m:sub>
                        <m:r>
                          <a:rPr lang="id-ID" sz="2600" i="1">
                            <a:solidFill>
                              <a:srgbClr val="0070C0"/>
                            </a:solidFill>
                            <a:latin typeface="Cambria Math"/>
                          </a:rPr>
                          <m:t>3</m:t>
                        </m:r>
                      </m:sub>
                    </m:sSub>
                    <m:r>
                      <a:rPr lang="id-ID" sz="2600" i="1">
                        <a:solidFill>
                          <a:srgbClr val="0070C0"/>
                        </a:solidFill>
                        <a:latin typeface="Cambria Math"/>
                      </a:rPr>
                      <m:t>𝐶𝑂𝑂𝐻</m:t>
                    </m:r>
                    <m:d>
                      <m:dPr>
                        <m:ctrlPr>
                          <a:rPr lang="id-ID" sz="2600" i="1">
                            <a:solidFill>
                              <a:srgbClr val="0070C0"/>
                            </a:solidFill>
                            <a:latin typeface="Cambria Math" panose="02040503050406030204" pitchFamily="18" charset="0"/>
                          </a:rPr>
                        </m:ctrlPr>
                      </m:dPr>
                      <m:e>
                        <m:r>
                          <a:rPr lang="id-ID" sz="2600" i="1">
                            <a:solidFill>
                              <a:srgbClr val="0070C0"/>
                            </a:solidFill>
                            <a:latin typeface="Cambria Math"/>
                          </a:rPr>
                          <m:t>𝑎𝑞</m:t>
                        </m:r>
                      </m:e>
                    </m:d>
                    <m:r>
                      <a:rPr lang="id-ID" sz="2600" i="1">
                        <a:solidFill>
                          <a:srgbClr val="0070C0"/>
                        </a:solidFill>
                        <a:latin typeface="Cambria Math"/>
                      </a:rPr>
                      <m:t>+</m:t>
                    </m:r>
                    <m:sSub>
                      <m:sSubPr>
                        <m:ctrlPr>
                          <a:rPr lang="id-ID" sz="2600" i="1">
                            <a:solidFill>
                              <a:srgbClr val="0070C0"/>
                            </a:solidFill>
                            <a:latin typeface="Cambria Math" panose="02040503050406030204" pitchFamily="18" charset="0"/>
                          </a:rPr>
                        </m:ctrlPr>
                      </m:sSubPr>
                      <m:e>
                        <m:r>
                          <a:rPr lang="id-ID" sz="2600" b="0" i="1" smtClean="0">
                            <a:solidFill>
                              <a:srgbClr val="0070C0"/>
                            </a:solidFill>
                            <a:latin typeface="Cambria Math"/>
                          </a:rPr>
                          <m:t>𝑁</m:t>
                        </m:r>
                        <m:r>
                          <a:rPr lang="id-ID" sz="2600" i="1">
                            <a:solidFill>
                              <a:srgbClr val="0070C0"/>
                            </a:solidFill>
                            <a:latin typeface="Cambria Math"/>
                          </a:rPr>
                          <m:t>𝐻</m:t>
                        </m:r>
                      </m:e>
                      <m:sub>
                        <m:r>
                          <a:rPr lang="id-ID" sz="2600" i="1">
                            <a:solidFill>
                              <a:srgbClr val="0070C0"/>
                            </a:solidFill>
                            <a:latin typeface="Cambria Math"/>
                          </a:rPr>
                          <m:t>3</m:t>
                        </m:r>
                      </m:sub>
                    </m:sSub>
                    <m:r>
                      <a:rPr lang="id-ID" sz="2600" i="1">
                        <a:solidFill>
                          <a:srgbClr val="0070C0"/>
                        </a:solidFill>
                        <a:latin typeface="Cambria Math"/>
                      </a:rPr>
                      <m:t>(</m:t>
                    </m:r>
                    <m:r>
                      <a:rPr lang="id-ID" sz="2600" i="1">
                        <a:solidFill>
                          <a:srgbClr val="0070C0"/>
                        </a:solidFill>
                        <a:latin typeface="Cambria Math"/>
                      </a:rPr>
                      <m:t>𝑎𝑞</m:t>
                    </m:r>
                    <m:r>
                      <a:rPr lang="id-ID" sz="2600" i="1">
                        <a:solidFill>
                          <a:srgbClr val="0070C0"/>
                        </a:solidFill>
                        <a:latin typeface="Cambria Math"/>
                      </a:rPr>
                      <m:t>)+</m:t>
                    </m:r>
                    <m:sSup>
                      <m:sSupPr>
                        <m:ctrlPr>
                          <a:rPr lang="id-ID" sz="2600" i="1">
                            <a:solidFill>
                              <a:srgbClr val="0070C0"/>
                            </a:solidFill>
                            <a:latin typeface="Cambria Math" panose="02040503050406030204" pitchFamily="18" charset="0"/>
                          </a:rPr>
                        </m:ctrlPr>
                      </m:sSupPr>
                      <m:e>
                        <m:sSub>
                          <m:sSubPr>
                            <m:ctrlPr>
                              <a:rPr lang="id-ID" sz="2600" i="1">
                                <a:solidFill>
                                  <a:srgbClr val="0070C0"/>
                                </a:solidFill>
                                <a:latin typeface="Cambria Math" panose="02040503050406030204" pitchFamily="18" charset="0"/>
                              </a:rPr>
                            </m:ctrlPr>
                          </m:sSubPr>
                          <m:e>
                            <m:r>
                              <a:rPr lang="id-ID" sz="2600" i="1">
                                <a:solidFill>
                                  <a:srgbClr val="0070C0"/>
                                </a:solidFill>
                                <a:latin typeface="Cambria Math"/>
                              </a:rPr>
                              <m:t>𝐻</m:t>
                            </m:r>
                          </m:e>
                          <m:sub>
                            <m:r>
                              <a:rPr lang="id-ID" sz="2600" i="1" smtClean="0">
                                <a:solidFill>
                                  <a:srgbClr val="0070C0"/>
                                </a:solidFill>
                                <a:latin typeface="Cambria Math"/>
                              </a:rPr>
                              <m:t>3</m:t>
                            </m:r>
                          </m:sub>
                        </m:sSub>
                        <m:r>
                          <a:rPr lang="id-ID" sz="2600" b="0" i="1" smtClean="0">
                            <a:solidFill>
                              <a:srgbClr val="0070C0"/>
                            </a:solidFill>
                            <a:latin typeface="Cambria Math"/>
                          </a:rPr>
                          <m:t>𝑂</m:t>
                        </m:r>
                      </m:e>
                      <m:sup>
                        <m:r>
                          <a:rPr lang="id-ID" sz="2600" b="0" i="1" smtClean="0">
                            <a:solidFill>
                              <a:srgbClr val="0070C0"/>
                            </a:solidFill>
                            <a:latin typeface="Cambria Math"/>
                          </a:rPr>
                          <m:t>+</m:t>
                        </m:r>
                      </m:sup>
                    </m:sSup>
                    <m:d>
                      <m:dPr>
                        <m:ctrlPr>
                          <a:rPr lang="id-ID" sz="2600" i="1">
                            <a:solidFill>
                              <a:srgbClr val="0070C0"/>
                            </a:solidFill>
                            <a:latin typeface="Cambria Math" panose="02040503050406030204" pitchFamily="18" charset="0"/>
                          </a:rPr>
                        </m:ctrlPr>
                      </m:dPr>
                      <m:e>
                        <m:r>
                          <a:rPr lang="id-ID" sz="2600" i="1">
                            <a:solidFill>
                              <a:srgbClr val="0070C0"/>
                            </a:solidFill>
                            <a:latin typeface="Cambria Math"/>
                          </a:rPr>
                          <m:t>𝑎𝑞</m:t>
                        </m:r>
                      </m:e>
                    </m:d>
                  </m:oMath>
                </a14:m>
                <a:r>
                  <a:rPr lang="id-ID" sz="2600" dirty="0" smtClean="0">
                    <a:solidFill>
                      <a:srgbClr val="0070C0"/>
                    </a:solidFill>
                  </a:rPr>
                  <a:t> + </a:t>
                </a:r>
                <a14:m>
                  <m:oMath xmlns:m="http://schemas.openxmlformats.org/officeDocument/2006/math">
                    <m:sSup>
                      <m:sSupPr>
                        <m:ctrlPr>
                          <a:rPr lang="id-ID" sz="2600" i="1">
                            <a:solidFill>
                              <a:srgbClr val="0070C0"/>
                            </a:solidFill>
                            <a:latin typeface="Cambria Math" panose="02040503050406030204" pitchFamily="18" charset="0"/>
                          </a:rPr>
                        </m:ctrlPr>
                      </m:sSupPr>
                      <m:e>
                        <m:r>
                          <a:rPr lang="id-ID" sz="2600" i="1">
                            <a:solidFill>
                              <a:srgbClr val="0070C0"/>
                            </a:solidFill>
                            <a:latin typeface="Cambria Math"/>
                          </a:rPr>
                          <m:t>𝑂𝐻</m:t>
                        </m:r>
                      </m:e>
                      <m:sup>
                        <m:r>
                          <a:rPr lang="id-ID" sz="2600" i="1">
                            <a:solidFill>
                              <a:srgbClr val="0070C0"/>
                            </a:solidFill>
                            <a:latin typeface="Cambria Math"/>
                          </a:rPr>
                          <m:t>−</m:t>
                        </m:r>
                      </m:sup>
                    </m:sSup>
                    <m:r>
                      <a:rPr lang="id-ID" sz="2600" i="1">
                        <a:solidFill>
                          <a:srgbClr val="0070C0"/>
                        </a:solidFill>
                        <a:latin typeface="Cambria Math"/>
                      </a:rPr>
                      <m:t>(</m:t>
                    </m:r>
                    <m:r>
                      <a:rPr lang="id-ID" sz="2600" i="1">
                        <a:solidFill>
                          <a:srgbClr val="0070C0"/>
                        </a:solidFill>
                        <a:latin typeface="Cambria Math"/>
                      </a:rPr>
                      <m:t>𝑎𝑞</m:t>
                    </m:r>
                    <m:r>
                      <a:rPr lang="id-ID" sz="2600" i="1">
                        <a:solidFill>
                          <a:srgbClr val="0070C0"/>
                        </a:solidFill>
                        <a:latin typeface="Cambria Math"/>
                      </a:rPr>
                      <m:t>)</m:t>
                    </m:r>
                  </m:oMath>
                </a14:m>
                <a:endParaRPr lang="id-ID" sz="2600" dirty="0">
                  <a:solidFill>
                    <a:srgbClr val="0070C0"/>
                  </a:solidFill>
                </a:endParaRPr>
              </a:p>
              <a:p>
                <a:pPr marL="0" indent="0">
                  <a:buNone/>
                </a:pPr>
                <a:endParaRPr lang="id-ID" dirty="0">
                  <a:solidFill>
                    <a:schemeClr val="tx1"/>
                  </a:solidFill>
                </a:endParaRPr>
              </a:p>
              <a:p>
                <a:pPr marL="0" indent="0">
                  <a:buNone/>
                </a:pPr>
                <a:endParaRPr lang="id-ID"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8640" y="1340769"/>
                <a:ext cx="9036496" cy="5517231"/>
              </a:xfrm>
              <a:blipFill rotWithShape="1">
                <a:blip r:embed="rId2"/>
                <a:stretch>
                  <a:fillRect l="-606" t="-1540"/>
                </a:stretch>
              </a:blipFill>
            </p:spPr>
            <p:txBody>
              <a:bodyPr/>
              <a:lstStyle/>
              <a:p>
                <a:r>
                  <a:rPr lang="id-ID">
                    <a:noFill/>
                  </a:rPr>
                  <a:t> </a:t>
                </a:r>
              </a:p>
            </p:txBody>
          </p:sp>
        </mc:Fallback>
      </mc:AlternateContent>
      <p:sp>
        <p:nvSpPr>
          <p:cNvPr id="5" name="Title 1"/>
          <p:cNvSpPr>
            <a:spLocks noGrp="1"/>
          </p:cNvSpPr>
          <p:nvPr>
            <p:ph type="title"/>
          </p:nvPr>
        </p:nvSpPr>
        <p:spPr>
          <a:xfrm>
            <a:off x="492088" y="116632"/>
            <a:ext cx="8229600" cy="1143000"/>
          </a:xfrm>
          <a:solidFill>
            <a:srgbClr val="00B050"/>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p>
            <a:r>
              <a:rPr lang="id-ID" dirty="0" smtClean="0"/>
              <a:t>2. Reaksi Hidrolisis</a:t>
            </a:r>
            <a:endParaRPr lang="id-ID" dirty="0"/>
          </a:p>
        </p:txBody>
      </p:sp>
      <p:sp>
        <p:nvSpPr>
          <p:cNvPr id="4"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6" name="Oval 5"/>
          <p:cNvSpPr/>
          <p:nvPr/>
        </p:nvSpPr>
        <p:spPr>
          <a:xfrm>
            <a:off x="755576" y="1196752"/>
            <a:ext cx="576064" cy="576064"/>
          </a:xfrm>
          <a:prstGeom prst="ellips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id-ID" dirty="0" smtClean="0">
                <a:solidFill>
                  <a:schemeClr val="tx1"/>
                </a:solidFill>
              </a:rPr>
              <a:t>C.</a:t>
            </a:r>
            <a:endParaRPr lang="id-ID" dirty="0">
              <a:solidFill>
                <a:schemeClr val="tx1"/>
              </a:solidFill>
            </a:endParaRPr>
          </a:p>
        </p:txBody>
      </p:sp>
      <p:sp>
        <p:nvSpPr>
          <p:cNvPr id="7" name="Oval 6"/>
          <p:cNvSpPr/>
          <p:nvPr/>
        </p:nvSpPr>
        <p:spPr>
          <a:xfrm>
            <a:off x="755576" y="4296115"/>
            <a:ext cx="576064" cy="576064"/>
          </a:xfrm>
          <a:prstGeom prst="ellips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id-ID" dirty="0" smtClean="0">
                <a:solidFill>
                  <a:schemeClr val="tx1"/>
                </a:solidFill>
              </a:rPr>
              <a:t>D.</a:t>
            </a:r>
            <a:endParaRPr lang="id-ID" dirty="0">
              <a:solidFill>
                <a:schemeClr val="tx1"/>
              </a:solidFill>
            </a:endParaRPr>
          </a:p>
        </p:txBody>
      </p:sp>
      <p:sp>
        <p:nvSpPr>
          <p:cNvPr id="9" name="TextBox 8"/>
          <p:cNvSpPr txBox="1"/>
          <p:nvPr/>
        </p:nvSpPr>
        <p:spPr>
          <a:xfrm>
            <a:off x="8584231" y="6488668"/>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(19)</a:t>
            </a:r>
            <a:endParaRPr lang="id-ID" dirty="0"/>
          </a:p>
        </p:txBody>
      </p:sp>
      <p:sp>
        <p:nvSpPr>
          <p:cNvPr id="10" name="TextBox 9"/>
          <p:cNvSpPr txBox="1"/>
          <p:nvPr/>
        </p:nvSpPr>
        <p:spPr>
          <a:xfrm>
            <a:off x="8584231" y="3645024"/>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(16)</a:t>
            </a:r>
            <a:endParaRPr lang="id-ID" dirty="0"/>
          </a:p>
        </p:txBody>
      </p:sp>
    </p:spTree>
    <p:extLst>
      <p:ext uri="{BB962C8B-B14F-4D97-AF65-F5344CB8AC3E}">
        <p14:creationId xmlns:p14="http://schemas.microsoft.com/office/powerpoint/2010/main" val="1298267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88" y="764704"/>
            <a:ext cx="8229600" cy="1143000"/>
          </a:xfrm>
          <a:solidFill>
            <a:srgbClr val="00B0F0"/>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ormAutofit fontScale="90000"/>
          </a:bodyPr>
          <a:lstStyle/>
          <a:p>
            <a:r>
              <a:rPr lang="id-ID" dirty="0" smtClean="0">
                <a:solidFill>
                  <a:schemeClr val="tx1"/>
                </a:solidFill>
              </a:rPr>
              <a:t>B. Perhitungan Tetapan Hidrolisis dan pH Larutan Garam</a:t>
            </a:r>
            <a:endParaRPr lang="id-ID" dirty="0">
              <a:solidFill>
                <a:schemeClr val="tx1"/>
              </a:solidFill>
            </a:endParaRPr>
          </a:p>
        </p:txBody>
      </p:sp>
      <p:sp>
        <p:nvSpPr>
          <p:cNvPr id="3" name="Content Placeholder 2"/>
          <p:cNvSpPr>
            <a:spLocks noGrp="1"/>
          </p:cNvSpPr>
          <p:nvPr>
            <p:ph idx="1"/>
          </p:nvPr>
        </p:nvSpPr>
        <p:spPr>
          <a:xfrm>
            <a:off x="492088" y="2276872"/>
            <a:ext cx="8229600" cy="2620888"/>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id-ID" dirty="0" smtClean="0"/>
              <a:t>Garam yang terhidrolisis dalam air akan mengalami kesetimbangan. Oleh karena itu, dapat dihitung tetapan kesetimbangan dari reaksi hidrolisis tersebut.</a:t>
            </a:r>
          </a:p>
          <a:p>
            <a:r>
              <a:rPr lang="id-ID" dirty="0" smtClean="0"/>
              <a:t>Terapan kesetimbangan reaksi hidrolisis disebut </a:t>
            </a:r>
            <a:r>
              <a:rPr lang="id-ID" b="1" dirty="0" smtClean="0"/>
              <a:t>Tetapan Hidrolisis. </a:t>
            </a:r>
            <a:r>
              <a:rPr lang="id-ID" dirty="0" smtClean="0"/>
              <a:t>Hasil Hidrolisis Garam dapat bersifat asam, basa, dan netral, sehingga kita dapat menghitung pH dari larutan garam yang terhidrolisis dalam air.</a:t>
            </a:r>
            <a:r>
              <a:rPr lang="id-ID" b="1" dirty="0" smtClean="0"/>
              <a:t> </a:t>
            </a:r>
            <a:endParaRPr lang="id-ID" dirty="0"/>
          </a:p>
          <a:p>
            <a:endParaRPr lang="id-ID" dirty="0" smtClean="0"/>
          </a:p>
        </p:txBody>
      </p:sp>
      <p:sp>
        <p:nvSpPr>
          <p:cNvPr id="4"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5" name="TextBox 4"/>
          <p:cNvSpPr txBox="1"/>
          <p:nvPr/>
        </p:nvSpPr>
        <p:spPr>
          <a:xfrm>
            <a:off x="8584231" y="6479343"/>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(21)</a:t>
            </a:r>
            <a:endParaRPr lang="id-ID" dirty="0"/>
          </a:p>
        </p:txBody>
      </p:sp>
    </p:spTree>
    <p:extLst>
      <p:ext uri="{BB962C8B-B14F-4D97-AF65-F5344CB8AC3E}">
        <p14:creationId xmlns:p14="http://schemas.microsoft.com/office/powerpoint/2010/main" val="11150680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204864"/>
            <a:ext cx="8229600" cy="2620888"/>
          </a:xfrm>
        </p:spPr>
        <p:style>
          <a:lnRef idx="2">
            <a:schemeClr val="dk1"/>
          </a:lnRef>
          <a:fillRef idx="1">
            <a:schemeClr val="lt1"/>
          </a:fillRef>
          <a:effectRef idx="0">
            <a:schemeClr val="dk1"/>
          </a:effectRef>
          <a:fontRef idx="minor">
            <a:schemeClr val="dk1"/>
          </a:fontRef>
        </p:style>
        <p:txBody>
          <a:bodyPr>
            <a:normAutofit/>
          </a:bodyPr>
          <a:lstStyle/>
          <a:p>
            <a:pPr marL="514350" indent="-514350">
              <a:buAutoNum type="arabicPeriod"/>
            </a:pPr>
            <a:r>
              <a:rPr lang="id-ID" dirty="0" smtClean="0"/>
              <a:t>Garam dari Asam Kuat dan Basa kuat</a:t>
            </a:r>
          </a:p>
          <a:p>
            <a:pPr>
              <a:buFont typeface="Wingdings" pitchFamily="2" charset="2"/>
              <a:buChar char="Ø"/>
            </a:pPr>
            <a:r>
              <a:rPr lang="id-ID" dirty="0" smtClean="0"/>
              <a:t>Garam yang terbentuk dari asam dan basa kuat tidak mengalami hidrolisis dan bersifat netral, sehingga larutannya mempunyai pH = 7</a:t>
            </a:r>
          </a:p>
        </p:txBody>
      </p:sp>
      <p:sp>
        <p:nvSpPr>
          <p:cNvPr id="4" name="Title 3"/>
          <p:cNvSpPr>
            <a:spLocks noGrp="1"/>
          </p:cNvSpPr>
          <p:nvPr>
            <p:ph type="title"/>
          </p:nvPr>
        </p:nvSpPr>
        <p:spPr/>
        <p:txBody>
          <a:bodyPr/>
          <a:lstStyle/>
          <a:p>
            <a:endParaRPr lang="id-ID"/>
          </a:p>
        </p:txBody>
      </p:sp>
      <p:sp>
        <p:nvSpPr>
          <p:cNvPr id="5" name="Title 1"/>
          <p:cNvSpPr txBox="1">
            <a:spLocks/>
          </p:cNvSpPr>
          <p:nvPr/>
        </p:nvSpPr>
        <p:spPr>
          <a:xfrm>
            <a:off x="609600" y="692696"/>
            <a:ext cx="8229600" cy="1143000"/>
          </a:xfrm>
          <a:prstGeom prst="rect">
            <a:avLst/>
          </a:prstGeom>
          <a:solidFill>
            <a:srgbClr val="00B0F0"/>
          </a:solidFill>
          <a:ln w="9525" cap="flat" cmpd="sng" algn="ctr">
            <a:solidFill>
              <a:srgbClr val="00B0F0"/>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solidFill>
                  <a:schemeClr val="tx1"/>
                </a:solidFill>
              </a:rPr>
              <a:t>B. Perhitungan Tetapan Hidrolisis dan pH Larutan Garam</a:t>
            </a:r>
            <a:endParaRPr lang="id-ID" dirty="0">
              <a:solidFill>
                <a:schemeClr val="tx1"/>
              </a:solidFill>
            </a:endParaRPr>
          </a:p>
        </p:txBody>
      </p:sp>
      <p:sp>
        <p:nvSpPr>
          <p:cNvPr id="6"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2" name="Oval 1"/>
          <p:cNvSpPr/>
          <p:nvPr/>
        </p:nvSpPr>
        <p:spPr>
          <a:xfrm>
            <a:off x="419331" y="2276872"/>
            <a:ext cx="504056" cy="5040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d-ID" b="1" dirty="0" smtClean="0"/>
              <a:t>1</a:t>
            </a:r>
            <a:endParaRPr lang="id-ID" b="1" dirty="0"/>
          </a:p>
        </p:txBody>
      </p:sp>
      <p:sp>
        <p:nvSpPr>
          <p:cNvPr id="7" name="TextBox 6"/>
          <p:cNvSpPr txBox="1"/>
          <p:nvPr/>
        </p:nvSpPr>
        <p:spPr>
          <a:xfrm>
            <a:off x="8584231" y="6479343"/>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(18)</a:t>
            </a:r>
            <a:endParaRPr lang="id-ID" dirty="0"/>
          </a:p>
        </p:txBody>
      </p:sp>
    </p:spTree>
    <p:extLst>
      <p:ext uri="{BB962C8B-B14F-4D97-AF65-F5344CB8AC3E}">
        <p14:creationId xmlns:p14="http://schemas.microsoft.com/office/powerpoint/2010/main" val="31134151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2276872"/>
                <a:ext cx="8229600" cy="1800200"/>
              </a:xfrm>
            </p:spPr>
            <p:style>
              <a:lnRef idx="2">
                <a:schemeClr val="dk1"/>
              </a:lnRef>
              <a:fillRef idx="1">
                <a:schemeClr val="lt1"/>
              </a:fillRef>
              <a:effectRef idx="0">
                <a:schemeClr val="dk1"/>
              </a:effectRef>
              <a:fontRef idx="minor">
                <a:schemeClr val="dk1"/>
              </a:fontRef>
            </p:style>
            <p:txBody>
              <a:bodyPr>
                <a:normAutofit fontScale="25000" lnSpcReduction="20000"/>
              </a:bodyPr>
              <a:lstStyle/>
              <a:p>
                <a:pPr marL="0" indent="0">
                  <a:buNone/>
                </a:pPr>
                <a:r>
                  <a:rPr lang="id-ID" sz="12800" kern="0" dirty="0" smtClean="0"/>
                  <a:t>2. Garam dari Asam Lemah dan Basa kuat</a:t>
                </a:r>
              </a:p>
              <a:p>
                <a:pPr>
                  <a:buFont typeface="Wingdings" pitchFamily="2" charset="2"/>
                  <a:buChar char="Ø"/>
                </a:pPr>
                <a:r>
                  <a:rPr lang="id-ID" sz="9600" kern="0" dirty="0" smtClean="0"/>
                  <a:t>Garam yang terbentuk dari </a:t>
                </a:r>
                <a:r>
                  <a:rPr lang="id-ID" sz="9600" kern="0" dirty="0" smtClean="0">
                    <a:solidFill>
                      <a:schemeClr val="tx1"/>
                    </a:solidFill>
                  </a:rPr>
                  <a:t>asam</a:t>
                </a:r>
                <a:r>
                  <a:rPr lang="id-ID" sz="9600" kern="0" dirty="0" smtClean="0"/>
                  <a:t> lemah dan basa kuat akan mengalami hidrolisis parsial, perhatikan contoh berikut ini!</a:t>
                </a:r>
              </a:p>
              <a:p>
                <a:pPr marL="0" indent="0">
                  <a:buNone/>
                </a:pPr>
                <a14:m>
                  <m:oMathPara xmlns:m="http://schemas.openxmlformats.org/officeDocument/2006/math">
                    <m:oMathParaPr>
                      <m:jc m:val="centerGroup"/>
                    </m:oMathParaPr>
                    <m:oMath xmlns:m="http://schemas.openxmlformats.org/officeDocument/2006/math">
                      <m:sSub>
                        <m:sSubPr>
                          <m:ctrlPr>
                            <a:rPr lang="id-ID" sz="9600" i="1" kern="0">
                              <a:solidFill>
                                <a:srgbClr val="0070C0"/>
                              </a:solidFill>
                              <a:latin typeface="Cambria Math" panose="02040503050406030204" pitchFamily="18" charset="0"/>
                            </a:rPr>
                          </m:ctrlPr>
                        </m:sSubPr>
                        <m:e>
                          <m:r>
                            <a:rPr lang="id-ID" sz="9600" i="1" kern="0">
                              <a:solidFill>
                                <a:srgbClr val="0070C0"/>
                              </a:solidFill>
                              <a:latin typeface="Cambria Math"/>
                            </a:rPr>
                            <m:t>𝐶𝐻</m:t>
                          </m:r>
                        </m:e>
                        <m:sub>
                          <m:r>
                            <a:rPr lang="id-ID" sz="9600" i="1" kern="0">
                              <a:solidFill>
                                <a:srgbClr val="0070C0"/>
                              </a:solidFill>
                              <a:latin typeface="Cambria Math"/>
                            </a:rPr>
                            <m:t>3</m:t>
                          </m:r>
                        </m:sub>
                      </m:sSub>
                      <m:r>
                        <a:rPr lang="id-ID" sz="9600" i="1" kern="0">
                          <a:solidFill>
                            <a:srgbClr val="0070C0"/>
                          </a:solidFill>
                          <a:latin typeface="Cambria Math"/>
                        </a:rPr>
                        <m:t>𝐶𝑂</m:t>
                      </m:r>
                      <m:sSup>
                        <m:sSupPr>
                          <m:ctrlPr>
                            <a:rPr lang="id-ID" sz="9600" i="1" kern="0">
                              <a:solidFill>
                                <a:srgbClr val="0070C0"/>
                              </a:solidFill>
                              <a:latin typeface="Cambria Math" panose="02040503050406030204" pitchFamily="18" charset="0"/>
                            </a:rPr>
                          </m:ctrlPr>
                        </m:sSupPr>
                        <m:e>
                          <m:r>
                            <a:rPr lang="id-ID" sz="9600" b="0" i="1" kern="0" smtClean="0">
                              <a:solidFill>
                                <a:srgbClr val="0070C0"/>
                              </a:solidFill>
                              <a:latin typeface="Cambria Math"/>
                            </a:rPr>
                            <m:t>𝑂</m:t>
                          </m:r>
                        </m:e>
                        <m:sup>
                          <m:r>
                            <a:rPr lang="id-ID" sz="9600" i="1" kern="0">
                              <a:solidFill>
                                <a:srgbClr val="0070C0"/>
                              </a:solidFill>
                              <a:latin typeface="Cambria Math"/>
                            </a:rPr>
                            <m:t>−</m:t>
                          </m:r>
                        </m:sup>
                      </m:sSup>
                      <m:d>
                        <m:dPr>
                          <m:ctrlPr>
                            <a:rPr lang="id-ID" sz="9600" i="1" kern="0">
                              <a:solidFill>
                                <a:srgbClr val="0070C0"/>
                              </a:solidFill>
                              <a:latin typeface="Cambria Math" panose="02040503050406030204" pitchFamily="18" charset="0"/>
                            </a:rPr>
                          </m:ctrlPr>
                        </m:dPr>
                        <m:e>
                          <m:r>
                            <a:rPr lang="id-ID" sz="9600" i="1" kern="0">
                              <a:solidFill>
                                <a:srgbClr val="0070C0"/>
                              </a:solidFill>
                              <a:latin typeface="Cambria Math"/>
                            </a:rPr>
                            <m:t>𝑎𝑞</m:t>
                          </m:r>
                        </m:e>
                      </m:d>
                      <m:r>
                        <a:rPr lang="id-ID" sz="9600" i="1" kern="0">
                          <a:solidFill>
                            <a:srgbClr val="0070C0"/>
                          </a:solidFill>
                          <a:latin typeface="Cambria Math"/>
                        </a:rPr>
                        <m:t>+</m:t>
                      </m:r>
                      <m:sSub>
                        <m:sSubPr>
                          <m:ctrlPr>
                            <a:rPr lang="id-ID" sz="9600" i="1" kern="0">
                              <a:solidFill>
                                <a:srgbClr val="0070C0"/>
                              </a:solidFill>
                              <a:latin typeface="Cambria Math" panose="02040503050406030204" pitchFamily="18" charset="0"/>
                            </a:rPr>
                          </m:ctrlPr>
                        </m:sSubPr>
                        <m:e>
                          <m:r>
                            <a:rPr lang="id-ID" sz="9600" i="1" kern="0">
                              <a:solidFill>
                                <a:srgbClr val="0070C0"/>
                              </a:solidFill>
                              <a:latin typeface="Cambria Math"/>
                            </a:rPr>
                            <m:t>𝐻</m:t>
                          </m:r>
                        </m:e>
                        <m:sub>
                          <m:r>
                            <a:rPr lang="id-ID" sz="9600" i="1" kern="0">
                              <a:solidFill>
                                <a:srgbClr val="0070C0"/>
                              </a:solidFill>
                              <a:latin typeface="Cambria Math"/>
                            </a:rPr>
                            <m:t>2</m:t>
                          </m:r>
                        </m:sub>
                      </m:sSub>
                      <m:r>
                        <a:rPr lang="id-ID" sz="9600" i="1" kern="0">
                          <a:solidFill>
                            <a:srgbClr val="0070C0"/>
                          </a:solidFill>
                          <a:latin typeface="Cambria Math"/>
                        </a:rPr>
                        <m:t>𝑂</m:t>
                      </m:r>
                      <m:r>
                        <a:rPr lang="id-ID" sz="9600" i="1" kern="0">
                          <a:solidFill>
                            <a:srgbClr val="0070C0"/>
                          </a:solidFill>
                          <a:latin typeface="Cambria Math"/>
                        </a:rPr>
                        <m:t> </m:t>
                      </m:r>
                      <m:d>
                        <m:dPr>
                          <m:ctrlPr>
                            <a:rPr lang="id-ID" sz="9600" i="1" kern="0">
                              <a:solidFill>
                                <a:srgbClr val="0070C0"/>
                              </a:solidFill>
                              <a:latin typeface="Cambria Math" panose="02040503050406030204" pitchFamily="18" charset="0"/>
                            </a:rPr>
                          </m:ctrlPr>
                        </m:dPr>
                        <m:e>
                          <m:r>
                            <a:rPr lang="id-ID" sz="9600" i="1" kern="0">
                              <a:solidFill>
                                <a:srgbClr val="0070C0"/>
                              </a:solidFill>
                              <a:latin typeface="Cambria Math"/>
                            </a:rPr>
                            <m:t>𝑙</m:t>
                          </m:r>
                        </m:e>
                      </m:d>
                      <m:r>
                        <a:rPr lang="id-ID" sz="9600" i="1" kern="0" smtClean="0">
                          <a:solidFill>
                            <a:srgbClr val="0070C0"/>
                          </a:solidFill>
                          <a:latin typeface="Cambria Math"/>
                          <a:ea typeface="Cambria Math"/>
                        </a:rPr>
                        <m:t>⇌</m:t>
                      </m:r>
                      <m:sSub>
                        <m:sSubPr>
                          <m:ctrlPr>
                            <a:rPr lang="id-ID" sz="9600" i="1" kern="0">
                              <a:solidFill>
                                <a:srgbClr val="0070C0"/>
                              </a:solidFill>
                              <a:latin typeface="Cambria Math" panose="02040503050406030204" pitchFamily="18" charset="0"/>
                            </a:rPr>
                          </m:ctrlPr>
                        </m:sSubPr>
                        <m:e>
                          <m:r>
                            <a:rPr lang="id-ID" sz="9600" b="0" i="1" kern="0" smtClean="0">
                              <a:solidFill>
                                <a:srgbClr val="0070C0"/>
                              </a:solidFill>
                              <a:latin typeface="Cambria Math"/>
                            </a:rPr>
                            <m:t>𝐶</m:t>
                          </m:r>
                          <m:r>
                            <a:rPr lang="id-ID" sz="9600" i="1" kern="0">
                              <a:solidFill>
                                <a:srgbClr val="0070C0"/>
                              </a:solidFill>
                              <a:latin typeface="Cambria Math"/>
                            </a:rPr>
                            <m:t>𝐻</m:t>
                          </m:r>
                        </m:e>
                        <m:sub>
                          <m:r>
                            <a:rPr lang="id-ID" sz="9600" i="1" kern="0">
                              <a:solidFill>
                                <a:srgbClr val="0070C0"/>
                              </a:solidFill>
                              <a:latin typeface="Cambria Math"/>
                            </a:rPr>
                            <m:t>3</m:t>
                          </m:r>
                        </m:sub>
                      </m:sSub>
                      <m:r>
                        <a:rPr lang="id-ID" sz="9600" b="0" i="1" kern="0" smtClean="0">
                          <a:solidFill>
                            <a:srgbClr val="0070C0"/>
                          </a:solidFill>
                          <a:latin typeface="Cambria Math"/>
                        </a:rPr>
                        <m:t>𝐶𝑂𝑂𝐻</m:t>
                      </m:r>
                      <m:r>
                        <a:rPr lang="id-ID" sz="9600" i="1" kern="0">
                          <a:solidFill>
                            <a:srgbClr val="0070C0"/>
                          </a:solidFill>
                          <a:latin typeface="Cambria Math"/>
                        </a:rPr>
                        <m:t> </m:t>
                      </m:r>
                      <m:d>
                        <m:dPr>
                          <m:ctrlPr>
                            <a:rPr lang="id-ID" sz="9600" i="1" kern="0">
                              <a:solidFill>
                                <a:srgbClr val="0070C0"/>
                              </a:solidFill>
                              <a:latin typeface="Cambria Math" panose="02040503050406030204" pitchFamily="18" charset="0"/>
                            </a:rPr>
                          </m:ctrlPr>
                        </m:dPr>
                        <m:e>
                          <m:r>
                            <a:rPr lang="id-ID" sz="9600" i="1" kern="0">
                              <a:solidFill>
                                <a:srgbClr val="0070C0"/>
                              </a:solidFill>
                              <a:latin typeface="Cambria Math"/>
                            </a:rPr>
                            <m:t>𝑎𝑞</m:t>
                          </m:r>
                        </m:e>
                      </m:d>
                      <m:r>
                        <a:rPr lang="id-ID" sz="9600" i="1" kern="0">
                          <a:solidFill>
                            <a:srgbClr val="0070C0"/>
                          </a:solidFill>
                          <a:latin typeface="Cambria Math"/>
                        </a:rPr>
                        <m:t>+</m:t>
                      </m:r>
                      <m:sSup>
                        <m:sSupPr>
                          <m:ctrlPr>
                            <a:rPr lang="id-ID" sz="9600" i="1" kern="0">
                              <a:solidFill>
                                <a:srgbClr val="0070C0"/>
                              </a:solidFill>
                              <a:latin typeface="Cambria Math" panose="02040503050406030204" pitchFamily="18" charset="0"/>
                            </a:rPr>
                          </m:ctrlPr>
                        </m:sSupPr>
                        <m:e>
                          <m:r>
                            <a:rPr lang="id-ID" sz="9600" i="1" kern="0">
                              <a:solidFill>
                                <a:srgbClr val="0070C0"/>
                              </a:solidFill>
                              <a:latin typeface="Cambria Math"/>
                            </a:rPr>
                            <m:t>𝑂</m:t>
                          </m:r>
                          <m:r>
                            <a:rPr lang="id-ID" sz="9600" b="0" i="1" kern="0" smtClean="0">
                              <a:solidFill>
                                <a:srgbClr val="0070C0"/>
                              </a:solidFill>
                              <a:latin typeface="Cambria Math"/>
                            </a:rPr>
                            <m:t>𝐻</m:t>
                          </m:r>
                        </m:e>
                        <m:sup>
                          <m:r>
                            <a:rPr lang="id-ID" sz="9600" b="0" i="1" kern="0" smtClean="0">
                              <a:solidFill>
                                <a:srgbClr val="0070C0"/>
                              </a:solidFill>
                              <a:latin typeface="Cambria Math"/>
                            </a:rPr>
                            <m:t>−</m:t>
                          </m:r>
                        </m:sup>
                      </m:sSup>
                      <m:r>
                        <a:rPr lang="id-ID" sz="9600" b="0" i="1" kern="0" smtClean="0">
                          <a:solidFill>
                            <a:srgbClr val="0070C0"/>
                          </a:solidFill>
                          <a:latin typeface="Cambria Math"/>
                        </a:rPr>
                        <m:t> </m:t>
                      </m:r>
                      <m:d>
                        <m:dPr>
                          <m:ctrlPr>
                            <a:rPr lang="id-ID" sz="9600" b="0" i="1" kern="0" smtClean="0">
                              <a:solidFill>
                                <a:srgbClr val="0070C0"/>
                              </a:solidFill>
                              <a:latin typeface="Cambria Math" panose="02040503050406030204" pitchFamily="18" charset="0"/>
                            </a:rPr>
                          </m:ctrlPr>
                        </m:dPr>
                        <m:e>
                          <m:r>
                            <a:rPr lang="id-ID" sz="9600" b="0" i="1" kern="0" smtClean="0">
                              <a:solidFill>
                                <a:srgbClr val="0070C0"/>
                              </a:solidFill>
                              <a:latin typeface="Cambria Math"/>
                            </a:rPr>
                            <m:t>𝑎𝑞</m:t>
                          </m:r>
                        </m:e>
                      </m:d>
                    </m:oMath>
                  </m:oMathPara>
                </a14:m>
                <a:endParaRPr lang="id-ID" sz="7200" b="0" kern="0" dirty="0" smtClean="0">
                  <a:solidFill>
                    <a:srgbClr val="0070C0"/>
                  </a:solidFill>
                </a:endParaRPr>
              </a:p>
              <a:p>
                <a:pPr marL="0" indent="0">
                  <a:buNone/>
                </a:pPr>
                <a:endParaRPr lang="id-ID" sz="7200" b="0" kern="0" dirty="0" smtClean="0">
                  <a:solidFill>
                    <a:srgbClr val="0070C0"/>
                  </a:solidFill>
                </a:endParaRPr>
              </a:p>
              <a:p>
                <a:pPr marL="0" indent="0">
                  <a:buNone/>
                </a:pPr>
                <a:endParaRPr lang="id-ID" sz="3800" kern="0" dirty="0"/>
              </a:p>
              <a:p>
                <a:pPr marL="0" indent="0">
                  <a:buNone/>
                </a:pPr>
                <a:endParaRPr lang="id-ID" sz="3800" kern="0" dirty="0" smtClean="0"/>
              </a:p>
              <a:p>
                <a:pPr marL="0" indent="0">
                  <a:buNone/>
                </a:pPr>
                <a:r>
                  <a:rPr lang="id-ID" kern="0" dirty="0"/>
                  <a:t>	</a:t>
                </a:r>
                <a:endParaRPr lang="id-ID" kern="0" dirty="0" smtClean="0"/>
              </a:p>
              <a:p>
                <a:pPr marL="0" indent="0">
                  <a:buNone/>
                </a:pPr>
                <a:endParaRPr lang="id-ID" kern="0" dirty="0"/>
              </a:p>
              <a:p>
                <a:pPr marL="0" indent="0">
                  <a:buNone/>
                </a:pPr>
                <a:endParaRPr lang="id-ID" kern="0" dirty="0" smtClean="0"/>
              </a:p>
              <a:p>
                <a:pPr marL="0" indent="0">
                  <a:buNone/>
                </a:pPr>
                <a:endParaRPr lang="id-ID" kern="0" dirty="0" smtClean="0"/>
              </a:p>
              <a:p>
                <a:pPr marL="0" indent="0">
                  <a:buNone/>
                </a:pPr>
                <a:endParaRPr lang="id-ID" kern="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2276872"/>
                <a:ext cx="8229600" cy="1800200"/>
              </a:xfrm>
              <a:blipFill rotWithShape="1">
                <a:blip r:embed="rId2"/>
                <a:stretch>
                  <a:fillRect l="-1773" t="-8361"/>
                </a:stretch>
              </a:blipFill>
            </p:spPr>
            <p:txBody>
              <a:bodyPr/>
              <a:lstStyle/>
              <a:p>
                <a:r>
                  <a:rPr lang="id-ID">
                    <a:noFill/>
                  </a:rPr>
                  <a:t> </a:t>
                </a:r>
              </a:p>
            </p:txBody>
          </p:sp>
        </mc:Fallback>
      </mc:AlternateContent>
      <p:sp>
        <p:nvSpPr>
          <p:cNvPr id="5" name="Title 1"/>
          <p:cNvSpPr>
            <a:spLocks noGrp="1"/>
          </p:cNvSpPr>
          <p:nvPr>
            <p:ph type="title"/>
          </p:nvPr>
        </p:nvSpPr>
        <p:spPr>
          <a:xfrm>
            <a:off x="492088" y="764704"/>
            <a:ext cx="8229600" cy="1143000"/>
          </a:xfrm>
          <a:solidFill>
            <a:srgbClr val="00B0F0"/>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ormAutofit fontScale="90000"/>
          </a:bodyPr>
          <a:lstStyle/>
          <a:p>
            <a:r>
              <a:rPr lang="id-ID" dirty="0" smtClean="0">
                <a:solidFill>
                  <a:schemeClr val="tx1"/>
                </a:solidFill>
              </a:rPr>
              <a:t>B. Perhitungan Tetapan Hidrolisis dan pH Larutan Garam</a:t>
            </a:r>
            <a:endParaRPr lang="id-ID" dirty="0">
              <a:solidFill>
                <a:schemeClr val="tx1"/>
              </a:solidFill>
            </a:endParaRPr>
          </a:p>
        </p:txBody>
      </p:sp>
      <p:sp>
        <p:nvSpPr>
          <p:cNvPr id="6"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7" name="TextBox 6"/>
          <p:cNvSpPr txBox="1"/>
          <p:nvPr/>
        </p:nvSpPr>
        <p:spPr>
          <a:xfrm>
            <a:off x="8584231" y="6479554"/>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(16)</a:t>
            </a:r>
          </a:p>
        </p:txBody>
      </p:sp>
      <p:sp>
        <p:nvSpPr>
          <p:cNvPr id="8" name="Oval 7"/>
          <p:cNvSpPr/>
          <p:nvPr/>
        </p:nvSpPr>
        <p:spPr>
          <a:xfrm>
            <a:off x="415581" y="2276872"/>
            <a:ext cx="504056" cy="5040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d-ID" b="1" dirty="0" smtClean="0"/>
              <a:t>2</a:t>
            </a:r>
            <a:endParaRPr lang="id-ID" b="1" dirty="0"/>
          </a:p>
        </p:txBody>
      </p:sp>
    </p:spTree>
    <p:extLst>
      <p:ext uri="{BB962C8B-B14F-4D97-AF65-F5344CB8AC3E}">
        <p14:creationId xmlns:p14="http://schemas.microsoft.com/office/powerpoint/2010/main" val="3601607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544" y="2204864"/>
                <a:ext cx="8229600" cy="2808312"/>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id-ID" kern="0" dirty="0" smtClean="0"/>
                  <a:t>2. Garam dari Asam Lemah dan Basa kuat</a:t>
                </a:r>
                <a:endParaRPr lang="id-ID" b="0" kern="0" dirty="0" smtClean="0">
                  <a:solidFill>
                    <a:srgbClr val="0070C0"/>
                  </a:solidFill>
                </a:endParaRPr>
              </a:p>
              <a:p>
                <a:pPr>
                  <a:buFont typeface="Wingdings" pitchFamily="2" charset="2"/>
                  <a:buChar char="Ø"/>
                </a:pPr>
                <a:r>
                  <a:rPr lang="id-ID" kern="0" dirty="0" smtClean="0"/>
                  <a:t>Tetapan kesetimbangan hidrolisis dinyatakan dengan</a:t>
                </a:r>
                <a:r>
                  <a:rPr lang="id-ID" b="1" kern="0" dirty="0"/>
                  <a:t> </a:t>
                </a:r>
                <a14:m>
                  <m:oMath xmlns:m="http://schemas.openxmlformats.org/officeDocument/2006/math">
                    <m:sSub>
                      <m:sSubPr>
                        <m:ctrlPr>
                          <a:rPr lang="id-ID" b="1" i="1" kern="0">
                            <a:latin typeface="Cambria Math" panose="02040503050406030204" pitchFamily="18" charset="0"/>
                          </a:rPr>
                        </m:ctrlPr>
                      </m:sSubPr>
                      <m:e>
                        <m:r>
                          <a:rPr lang="id-ID" b="1" i="1" kern="0">
                            <a:latin typeface="Cambria Math"/>
                          </a:rPr>
                          <m:t>𝒌</m:t>
                        </m:r>
                      </m:e>
                      <m:sub>
                        <m:r>
                          <a:rPr lang="id-ID" b="1" i="1" kern="0" smtClean="0">
                            <a:latin typeface="Cambria Math"/>
                          </a:rPr>
                          <m:t>𝒉</m:t>
                        </m:r>
                      </m:sub>
                    </m:sSub>
                  </m:oMath>
                </a14:m>
                <a:endParaRPr lang="id-ID" kern="0" dirty="0" smtClean="0"/>
              </a:p>
              <a:p>
                <a:pPr marL="0" indent="0">
                  <a:buNone/>
                </a:pPr>
                <a:r>
                  <a:rPr lang="id-ID" kern="0" dirty="0"/>
                  <a:t>		</a:t>
                </a:r>
                <a:r>
                  <a:rPr lang="id-ID" kern="0" dirty="0" smtClean="0">
                    <a:solidFill>
                      <a:schemeClr val="tx1"/>
                    </a:solidFill>
                  </a:rPr>
                  <a:t> </a:t>
                </a:r>
                <a14:m>
                  <m:oMath xmlns:m="http://schemas.openxmlformats.org/officeDocument/2006/math">
                    <m:sSub>
                      <m:sSubPr>
                        <m:ctrlPr>
                          <a:rPr lang="id-ID" b="1" i="1" kern="0" smtClean="0">
                            <a:solidFill>
                              <a:srgbClr val="0070C0"/>
                            </a:solidFill>
                            <a:effectLst/>
                            <a:latin typeface="Cambria Math" panose="02040503050406030204" pitchFamily="18" charset="0"/>
                          </a:rPr>
                        </m:ctrlPr>
                      </m:sSubPr>
                      <m:e>
                        <m:r>
                          <a:rPr lang="id-ID" b="1" i="1" kern="0">
                            <a:solidFill>
                              <a:srgbClr val="0070C0"/>
                            </a:solidFill>
                            <a:effectLst/>
                            <a:latin typeface="Cambria Math"/>
                          </a:rPr>
                          <m:t>𝒌</m:t>
                        </m:r>
                      </m:e>
                      <m:sub>
                        <m:r>
                          <a:rPr lang="id-ID" b="1" i="1" kern="0">
                            <a:solidFill>
                              <a:srgbClr val="0070C0"/>
                            </a:solidFill>
                            <a:effectLst/>
                            <a:latin typeface="Cambria Math"/>
                          </a:rPr>
                          <m:t>𝒉</m:t>
                        </m:r>
                      </m:sub>
                    </m:sSub>
                    <m:r>
                      <a:rPr lang="id-ID" b="0" i="0" kern="0" smtClean="0">
                        <a:solidFill>
                          <a:srgbClr val="0070C0"/>
                        </a:solidFill>
                        <a:effectLst/>
                        <a:latin typeface="Cambria Math"/>
                      </a:rPr>
                      <m:t>=</m:t>
                    </m:r>
                    <m:f>
                      <m:fPr>
                        <m:ctrlPr>
                          <a:rPr lang="id-ID" i="1" kern="0" dirty="0" smtClean="0">
                            <a:solidFill>
                              <a:srgbClr val="0070C0"/>
                            </a:solidFill>
                            <a:effectLst/>
                            <a:latin typeface="Cambria Math" panose="02040503050406030204" pitchFamily="18" charset="0"/>
                          </a:rPr>
                        </m:ctrlPr>
                      </m:fPr>
                      <m:num>
                        <m:d>
                          <m:dPr>
                            <m:begChr m:val="["/>
                            <m:endChr m:val="]"/>
                            <m:ctrlPr>
                              <a:rPr lang="id-ID" b="0" i="1" kern="0" dirty="0" smtClean="0">
                                <a:solidFill>
                                  <a:srgbClr val="0070C0"/>
                                </a:solidFill>
                                <a:effectLst/>
                                <a:latin typeface="Cambria Math" panose="02040503050406030204" pitchFamily="18" charset="0"/>
                              </a:rPr>
                            </m:ctrlPr>
                          </m:dPr>
                          <m:e>
                            <m:sSub>
                              <m:sSubPr>
                                <m:ctrlPr>
                                  <a:rPr lang="id-ID" i="1" kern="0">
                                    <a:solidFill>
                                      <a:srgbClr val="0070C0"/>
                                    </a:solidFill>
                                    <a:effectLst/>
                                    <a:latin typeface="Cambria Math" panose="02040503050406030204" pitchFamily="18" charset="0"/>
                                  </a:rPr>
                                </m:ctrlPr>
                              </m:sSubPr>
                              <m:e>
                                <m:r>
                                  <a:rPr lang="id-ID" i="1" kern="0">
                                    <a:solidFill>
                                      <a:srgbClr val="0070C0"/>
                                    </a:solidFill>
                                    <a:effectLst/>
                                    <a:latin typeface="Cambria Math"/>
                                  </a:rPr>
                                  <m:t>𝐶𝐻</m:t>
                                </m:r>
                              </m:e>
                              <m:sub>
                                <m:r>
                                  <a:rPr lang="id-ID" i="1" kern="0">
                                    <a:solidFill>
                                      <a:srgbClr val="0070C0"/>
                                    </a:solidFill>
                                    <a:effectLst/>
                                    <a:latin typeface="Cambria Math"/>
                                  </a:rPr>
                                  <m:t>3</m:t>
                                </m:r>
                              </m:sub>
                            </m:sSub>
                            <m:r>
                              <a:rPr lang="id-ID" i="1" kern="0">
                                <a:solidFill>
                                  <a:srgbClr val="0070C0"/>
                                </a:solidFill>
                                <a:effectLst/>
                                <a:latin typeface="Cambria Math"/>
                              </a:rPr>
                              <m:t>𝐶𝑂𝑂𝐻</m:t>
                            </m:r>
                          </m:e>
                        </m:d>
                        <m:d>
                          <m:dPr>
                            <m:begChr m:val="["/>
                            <m:endChr m:val="]"/>
                            <m:ctrlPr>
                              <a:rPr lang="id-ID" i="1" kern="0" dirty="0">
                                <a:solidFill>
                                  <a:srgbClr val="0070C0"/>
                                </a:solidFill>
                                <a:effectLst/>
                                <a:latin typeface="Cambria Math" panose="02040503050406030204" pitchFamily="18" charset="0"/>
                              </a:rPr>
                            </m:ctrlPr>
                          </m:dPr>
                          <m:e>
                            <m:sSup>
                              <m:sSupPr>
                                <m:ctrlPr>
                                  <a:rPr lang="id-ID" i="1" kern="0">
                                    <a:solidFill>
                                      <a:srgbClr val="0070C0"/>
                                    </a:solidFill>
                                    <a:effectLst/>
                                    <a:latin typeface="Cambria Math" panose="02040503050406030204" pitchFamily="18" charset="0"/>
                                  </a:rPr>
                                </m:ctrlPr>
                              </m:sSupPr>
                              <m:e>
                                <m:r>
                                  <a:rPr lang="id-ID" i="1" kern="0">
                                    <a:solidFill>
                                      <a:srgbClr val="0070C0"/>
                                    </a:solidFill>
                                    <a:effectLst/>
                                    <a:latin typeface="Cambria Math"/>
                                  </a:rPr>
                                  <m:t>𝑂𝐻</m:t>
                                </m:r>
                              </m:e>
                              <m:sup>
                                <m:r>
                                  <a:rPr lang="id-ID" i="1" kern="0">
                                    <a:solidFill>
                                      <a:srgbClr val="0070C0"/>
                                    </a:solidFill>
                                    <a:effectLst/>
                                    <a:latin typeface="Cambria Math"/>
                                  </a:rPr>
                                  <m:t>−</m:t>
                                </m:r>
                              </m:sup>
                            </m:sSup>
                          </m:e>
                        </m:d>
                      </m:num>
                      <m:den>
                        <m:d>
                          <m:dPr>
                            <m:begChr m:val="["/>
                            <m:endChr m:val="]"/>
                            <m:ctrlPr>
                              <a:rPr lang="id-ID" b="0" i="1" kern="0" dirty="0" smtClean="0">
                                <a:solidFill>
                                  <a:srgbClr val="0070C0"/>
                                </a:solidFill>
                                <a:effectLst/>
                                <a:latin typeface="Cambria Math" panose="02040503050406030204" pitchFamily="18" charset="0"/>
                              </a:rPr>
                            </m:ctrlPr>
                          </m:dPr>
                          <m:e>
                            <m:sSub>
                              <m:sSubPr>
                                <m:ctrlPr>
                                  <a:rPr lang="id-ID" i="1" kern="0">
                                    <a:solidFill>
                                      <a:srgbClr val="0070C0"/>
                                    </a:solidFill>
                                    <a:effectLst/>
                                    <a:latin typeface="Cambria Math" panose="02040503050406030204" pitchFamily="18" charset="0"/>
                                  </a:rPr>
                                </m:ctrlPr>
                              </m:sSubPr>
                              <m:e>
                                <m:r>
                                  <a:rPr lang="id-ID" i="1" kern="0">
                                    <a:solidFill>
                                      <a:srgbClr val="0070C0"/>
                                    </a:solidFill>
                                    <a:effectLst/>
                                    <a:latin typeface="Cambria Math"/>
                                  </a:rPr>
                                  <m:t>𝐶𝐻</m:t>
                                </m:r>
                              </m:e>
                              <m:sub>
                                <m:r>
                                  <a:rPr lang="id-ID" i="1" kern="0">
                                    <a:solidFill>
                                      <a:srgbClr val="0070C0"/>
                                    </a:solidFill>
                                    <a:effectLst/>
                                    <a:latin typeface="Cambria Math"/>
                                  </a:rPr>
                                  <m:t>3</m:t>
                                </m:r>
                              </m:sub>
                            </m:sSub>
                            <m:r>
                              <a:rPr lang="id-ID" i="1" kern="0">
                                <a:solidFill>
                                  <a:srgbClr val="0070C0"/>
                                </a:solidFill>
                                <a:effectLst/>
                                <a:latin typeface="Cambria Math"/>
                              </a:rPr>
                              <m:t>𝐶𝑂</m:t>
                            </m:r>
                            <m:sSup>
                              <m:sSupPr>
                                <m:ctrlPr>
                                  <a:rPr lang="id-ID" i="1" kern="0">
                                    <a:solidFill>
                                      <a:srgbClr val="0070C0"/>
                                    </a:solidFill>
                                    <a:effectLst/>
                                    <a:latin typeface="Cambria Math" panose="02040503050406030204" pitchFamily="18" charset="0"/>
                                  </a:rPr>
                                </m:ctrlPr>
                              </m:sSupPr>
                              <m:e>
                                <m:r>
                                  <a:rPr lang="id-ID" i="1" kern="0">
                                    <a:solidFill>
                                      <a:srgbClr val="0070C0"/>
                                    </a:solidFill>
                                    <a:effectLst/>
                                    <a:latin typeface="Cambria Math"/>
                                  </a:rPr>
                                  <m:t>𝑂</m:t>
                                </m:r>
                              </m:e>
                              <m:sup>
                                <m:r>
                                  <a:rPr lang="id-ID" i="1" kern="0">
                                    <a:solidFill>
                                      <a:srgbClr val="0070C0"/>
                                    </a:solidFill>
                                    <a:effectLst/>
                                    <a:latin typeface="Cambria Math"/>
                                  </a:rPr>
                                  <m:t>−</m:t>
                                </m:r>
                              </m:sup>
                            </m:sSup>
                          </m:e>
                        </m:d>
                      </m:den>
                    </m:f>
                    <m:r>
                      <a:rPr lang="id-ID" b="0" i="0" kern="0" smtClean="0">
                        <a:solidFill>
                          <a:srgbClr val="0070C0"/>
                        </a:solidFill>
                        <a:effectLst/>
                        <a:latin typeface="Cambria Math"/>
                      </a:rPr>
                      <m:t> </m:t>
                    </m:r>
                  </m:oMath>
                </a14:m>
                <a:endParaRPr lang="id-ID" kern="0" dirty="0" smtClean="0">
                  <a:solidFill>
                    <a:srgbClr val="0070C0"/>
                  </a:solidFill>
                  <a:effectLst/>
                </a:endParaRPr>
              </a:p>
              <a:p>
                <a:pPr marL="0" indent="0">
                  <a:buNone/>
                </a:pPr>
                <a:endParaRPr lang="id-ID" kern="0" dirty="0"/>
              </a:p>
              <a:p>
                <a:pPr marL="0" indent="0">
                  <a:buNone/>
                </a:pPr>
                <a:endParaRPr lang="id-ID" kern="0" dirty="0" smtClean="0"/>
              </a:p>
              <a:p>
                <a:pPr marL="0" indent="0">
                  <a:buNone/>
                </a:pPr>
                <a:r>
                  <a:rPr lang="id-ID" kern="0" dirty="0"/>
                  <a:t>	</a:t>
                </a:r>
                <a:endParaRPr lang="id-ID" kern="0" dirty="0" smtClean="0"/>
              </a:p>
              <a:p>
                <a:pPr marL="0" indent="0">
                  <a:buNone/>
                </a:pPr>
                <a:endParaRPr lang="id-ID" kern="0" dirty="0"/>
              </a:p>
              <a:p>
                <a:pPr marL="0" indent="0">
                  <a:buNone/>
                </a:pPr>
                <a:endParaRPr lang="id-ID" kern="0" dirty="0" smtClean="0"/>
              </a:p>
              <a:p>
                <a:pPr marL="0" indent="0">
                  <a:buNone/>
                </a:pPr>
                <a:endParaRPr lang="id-ID" kern="0" dirty="0" smtClean="0"/>
              </a:p>
              <a:p>
                <a:pPr marL="0" indent="0">
                  <a:buNone/>
                </a:pPr>
                <a:endParaRPr lang="id-ID" kern="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544" y="2204864"/>
                <a:ext cx="8229600" cy="2808312"/>
              </a:xfrm>
              <a:blipFill rotWithShape="1">
                <a:blip r:embed="rId2"/>
                <a:stretch>
                  <a:fillRect l="-1773" t="-2371"/>
                </a:stretch>
              </a:blipFill>
            </p:spPr>
            <p:txBody>
              <a:bodyPr/>
              <a:lstStyle/>
              <a:p>
                <a:r>
                  <a:rPr lang="id-ID">
                    <a:noFill/>
                  </a:rPr>
                  <a:t> </a:t>
                </a:r>
              </a:p>
            </p:txBody>
          </p:sp>
        </mc:Fallback>
      </mc:AlternateContent>
      <p:sp>
        <p:nvSpPr>
          <p:cNvPr id="4" name="Title 1"/>
          <p:cNvSpPr>
            <a:spLocks noGrp="1"/>
          </p:cNvSpPr>
          <p:nvPr>
            <p:ph type="title"/>
          </p:nvPr>
        </p:nvSpPr>
        <p:spPr>
          <a:xfrm>
            <a:off x="492088" y="620688"/>
            <a:ext cx="8229600" cy="1143000"/>
          </a:xfrm>
          <a:solidFill>
            <a:srgbClr val="00B0F0"/>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ormAutofit fontScale="90000"/>
          </a:bodyPr>
          <a:lstStyle/>
          <a:p>
            <a:r>
              <a:rPr lang="id-ID" dirty="0" smtClean="0">
                <a:solidFill>
                  <a:schemeClr val="tx1"/>
                </a:solidFill>
              </a:rPr>
              <a:t>B. Perhitungan Tetapan Hidrolisis dan pH Larutan Garam</a:t>
            </a:r>
            <a:endParaRPr lang="id-ID" dirty="0">
              <a:solidFill>
                <a:schemeClr val="tx1"/>
              </a:solidFill>
            </a:endParaRPr>
          </a:p>
        </p:txBody>
      </p:sp>
      <p:sp>
        <p:nvSpPr>
          <p:cNvPr id="5"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6" name="TextBox 5"/>
          <p:cNvSpPr txBox="1"/>
          <p:nvPr/>
        </p:nvSpPr>
        <p:spPr>
          <a:xfrm>
            <a:off x="8584231" y="6479554"/>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(16)</a:t>
            </a:r>
          </a:p>
        </p:txBody>
      </p:sp>
      <p:sp>
        <p:nvSpPr>
          <p:cNvPr id="7" name="Oval 6"/>
          <p:cNvSpPr/>
          <p:nvPr/>
        </p:nvSpPr>
        <p:spPr>
          <a:xfrm>
            <a:off x="415581" y="2276872"/>
            <a:ext cx="504056" cy="5040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d-ID" b="1" dirty="0" smtClean="0"/>
              <a:t>2</a:t>
            </a:r>
            <a:endParaRPr lang="id-ID" b="1" dirty="0"/>
          </a:p>
        </p:txBody>
      </p:sp>
    </p:spTree>
    <p:extLst>
      <p:ext uri="{BB962C8B-B14F-4D97-AF65-F5344CB8AC3E}">
        <p14:creationId xmlns:p14="http://schemas.microsoft.com/office/powerpoint/2010/main" val="776716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2088" y="1844824"/>
                <a:ext cx="8229600" cy="4752528"/>
              </a:xfrm>
            </p:spPr>
            <p:style>
              <a:lnRef idx="2">
                <a:schemeClr val="dk1"/>
              </a:lnRef>
              <a:fillRef idx="1">
                <a:schemeClr val="lt1"/>
              </a:fillRef>
              <a:effectRef idx="0">
                <a:schemeClr val="dk1"/>
              </a:effectRef>
              <a:fontRef idx="minor">
                <a:schemeClr val="dk1"/>
              </a:fontRef>
            </p:style>
            <p:txBody>
              <a:bodyPr>
                <a:normAutofit fontScale="25000" lnSpcReduction="20000"/>
              </a:bodyPr>
              <a:lstStyle/>
              <a:p>
                <a:pPr marL="0" indent="0">
                  <a:buNone/>
                </a:pPr>
                <a:r>
                  <a:rPr lang="id-ID" sz="12800" kern="0" dirty="0" smtClean="0"/>
                  <a:t>2. Garam dari Asam Lemah dan Basa kuat</a:t>
                </a:r>
              </a:p>
              <a:p>
                <a:pPr>
                  <a:buFont typeface="Wingdings" pitchFamily="2" charset="2"/>
                  <a:buChar char="Ø"/>
                </a:pPr>
                <a:r>
                  <a:rPr lang="id-ID" sz="9800" kern="0" dirty="0" smtClean="0">
                    <a:effectLst/>
                  </a:rPr>
                  <a:t>Konsentrasi ion </a:t>
                </a:r>
                <a14:m>
                  <m:oMath xmlns:m="http://schemas.openxmlformats.org/officeDocument/2006/math">
                    <m:sSup>
                      <m:sSupPr>
                        <m:ctrlPr>
                          <a:rPr lang="id-ID" sz="9800" i="1" kern="0">
                            <a:solidFill>
                              <a:srgbClr val="0070C0"/>
                            </a:solidFill>
                            <a:effectLst/>
                            <a:latin typeface="Cambria Math" panose="02040503050406030204" pitchFamily="18" charset="0"/>
                          </a:rPr>
                        </m:ctrlPr>
                      </m:sSupPr>
                      <m:e>
                        <m:r>
                          <a:rPr lang="id-ID" sz="9800" i="1" kern="0">
                            <a:solidFill>
                              <a:srgbClr val="0070C0"/>
                            </a:solidFill>
                            <a:effectLst/>
                            <a:latin typeface="Cambria Math"/>
                          </a:rPr>
                          <m:t>𝑂𝐻</m:t>
                        </m:r>
                      </m:e>
                      <m:sup>
                        <m:r>
                          <a:rPr lang="id-ID" sz="9800" i="1" kern="0">
                            <a:solidFill>
                              <a:srgbClr val="0070C0"/>
                            </a:solidFill>
                            <a:effectLst/>
                            <a:latin typeface="Cambria Math"/>
                          </a:rPr>
                          <m:t>−</m:t>
                        </m:r>
                      </m:sup>
                    </m:sSup>
                    <m:r>
                      <a:rPr lang="id-ID" sz="9800" i="1" kern="0">
                        <a:solidFill>
                          <a:srgbClr val="0070C0"/>
                        </a:solidFill>
                        <a:effectLst/>
                        <a:latin typeface="Cambria Math"/>
                      </a:rPr>
                      <m:t> </m:t>
                    </m:r>
                  </m:oMath>
                </a14:m>
                <a:r>
                  <a:rPr lang="id-ID" sz="9800" kern="0" dirty="0" smtClean="0">
                    <a:solidFill>
                      <a:schemeClr val="tx1"/>
                    </a:solidFill>
                    <a:effectLst/>
                  </a:rPr>
                  <a:t>sama dengan </a:t>
                </a:r>
                <a14:m>
                  <m:oMath xmlns:m="http://schemas.openxmlformats.org/officeDocument/2006/math">
                    <m:sSub>
                      <m:sSubPr>
                        <m:ctrlPr>
                          <a:rPr lang="id-ID" sz="9800" i="1" kern="0">
                            <a:solidFill>
                              <a:srgbClr val="0070C0"/>
                            </a:solidFill>
                            <a:effectLst/>
                            <a:latin typeface="Cambria Math" panose="02040503050406030204" pitchFamily="18" charset="0"/>
                          </a:rPr>
                        </m:ctrlPr>
                      </m:sSubPr>
                      <m:e>
                        <m:r>
                          <a:rPr lang="id-ID" sz="9800" i="1" kern="0">
                            <a:solidFill>
                              <a:srgbClr val="0070C0"/>
                            </a:solidFill>
                            <a:effectLst/>
                            <a:latin typeface="Cambria Math"/>
                          </a:rPr>
                          <m:t>𝐶𝐻</m:t>
                        </m:r>
                      </m:e>
                      <m:sub>
                        <m:r>
                          <a:rPr lang="id-ID" sz="9800" i="1" kern="0">
                            <a:solidFill>
                              <a:srgbClr val="0070C0"/>
                            </a:solidFill>
                            <a:effectLst/>
                            <a:latin typeface="Cambria Math"/>
                          </a:rPr>
                          <m:t>3</m:t>
                        </m:r>
                      </m:sub>
                    </m:sSub>
                    <m:r>
                      <a:rPr lang="id-ID" sz="9800" i="1" kern="0">
                        <a:solidFill>
                          <a:srgbClr val="0070C0"/>
                        </a:solidFill>
                        <a:effectLst/>
                        <a:latin typeface="Cambria Math"/>
                      </a:rPr>
                      <m:t>𝐶𝑂𝑂𝐻</m:t>
                    </m:r>
                  </m:oMath>
                </a14:m>
                <a:r>
                  <a:rPr lang="id-ID" sz="9800" kern="0" dirty="0" smtClean="0">
                    <a:effectLst/>
                  </a:rPr>
                  <a:t> dan konsentrasi ion </a:t>
                </a:r>
                <a14:m>
                  <m:oMath xmlns:m="http://schemas.openxmlformats.org/officeDocument/2006/math">
                    <m:sSub>
                      <m:sSubPr>
                        <m:ctrlPr>
                          <a:rPr lang="id-ID" sz="9800" i="1" kern="0">
                            <a:solidFill>
                              <a:srgbClr val="0070C0"/>
                            </a:solidFill>
                            <a:effectLst/>
                            <a:latin typeface="Cambria Math" panose="02040503050406030204" pitchFamily="18" charset="0"/>
                          </a:rPr>
                        </m:ctrlPr>
                      </m:sSubPr>
                      <m:e>
                        <m:r>
                          <a:rPr lang="id-ID" sz="9800" i="1" kern="0">
                            <a:solidFill>
                              <a:srgbClr val="0070C0"/>
                            </a:solidFill>
                            <a:effectLst/>
                            <a:latin typeface="Cambria Math"/>
                          </a:rPr>
                          <m:t>𝐶𝐻</m:t>
                        </m:r>
                      </m:e>
                      <m:sub>
                        <m:r>
                          <a:rPr lang="id-ID" sz="9800" i="1" kern="0">
                            <a:solidFill>
                              <a:srgbClr val="0070C0"/>
                            </a:solidFill>
                            <a:effectLst/>
                            <a:latin typeface="Cambria Math"/>
                          </a:rPr>
                          <m:t>3</m:t>
                        </m:r>
                      </m:sub>
                    </m:sSub>
                    <m:r>
                      <a:rPr lang="id-ID" sz="9800" i="1" kern="0">
                        <a:solidFill>
                          <a:srgbClr val="0070C0"/>
                        </a:solidFill>
                        <a:effectLst/>
                        <a:latin typeface="Cambria Math"/>
                      </a:rPr>
                      <m:t>𝐶𝑂</m:t>
                    </m:r>
                    <m:sSup>
                      <m:sSupPr>
                        <m:ctrlPr>
                          <a:rPr lang="id-ID" sz="9800" i="1" kern="0">
                            <a:solidFill>
                              <a:srgbClr val="0070C0"/>
                            </a:solidFill>
                            <a:effectLst/>
                            <a:latin typeface="Cambria Math" panose="02040503050406030204" pitchFamily="18" charset="0"/>
                          </a:rPr>
                        </m:ctrlPr>
                      </m:sSupPr>
                      <m:e>
                        <m:r>
                          <a:rPr lang="id-ID" sz="9800" i="1" kern="0">
                            <a:solidFill>
                              <a:srgbClr val="0070C0"/>
                            </a:solidFill>
                            <a:effectLst/>
                            <a:latin typeface="Cambria Math"/>
                          </a:rPr>
                          <m:t>𝑂</m:t>
                        </m:r>
                      </m:e>
                      <m:sup>
                        <m:r>
                          <a:rPr lang="id-ID" sz="9800" i="1" kern="0">
                            <a:solidFill>
                              <a:srgbClr val="0070C0"/>
                            </a:solidFill>
                            <a:effectLst/>
                            <a:latin typeface="Cambria Math"/>
                          </a:rPr>
                          <m:t>−</m:t>
                        </m:r>
                      </m:sup>
                    </m:sSup>
                  </m:oMath>
                </a14:m>
                <a:r>
                  <a:rPr lang="id-ID" sz="9800" kern="0" dirty="0" smtClean="0">
                    <a:effectLst/>
                  </a:rPr>
                  <a:t> sama dengan konsentrasi garamnya, sehingga rumus tersebut bisa ditulis:</a:t>
                </a:r>
              </a:p>
              <a:p>
                <a:pPr marL="0" indent="0">
                  <a:buNone/>
                </a:pPr>
                <a:r>
                  <a:rPr lang="id-ID" sz="9800" kern="0" dirty="0"/>
                  <a:t>	</a:t>
                </a:r>
                <a:r>
                  <a:rPr lang="id-ID" sz="9800" kern="0" dirty="0" smtClean="0"/>
                  <a:t>	</a:t>
                </a:r>
                <a:r>
                  <a:rPr lang="id-ID" sz="9800" kern="0" dirty="0" smtClean="0">
                    <a:solidFill>
                      <a:schemeClr val="tx1"/>
                    </a:solidFill>
                    <a:effectLst>
                      <a:outerShdw blurRad="38100" dist="38100" dir="2700000" algn="tl">
                        <a:srgbClr val="000000">
                          <a:alpha val="43137"/>
                        </a:srgbClr>
                      </a:outerShdw>
                    </a:effectLst>
                  </a:rPr>
                  <a:t> </a:t>
                </a:r>
                <a14:m>
                  <m:oMath xmlns:m="http://schemas.openxmlformats.org/officeDocument/2006/math">
                    <m:sSub>
                      <m:sSubPr>
                        <m:ctrlPr>
                          <a:rPr lang="id-ID" sz="9800" b="1" i="1" kern="0" smtClean="0">
                            <a:solidFill>
                              <a:srgbClr val="0070C0"/>
                            </a:solidFill>
                            <a:effectLst/>
                            <a:latin typeface="Cambria Math" panose="02040503050406030204" pitchFamily="18" charset="0"/>
                          </a:rPr>
                        </m:ctrlPr>
                      </m:sSubPr>
                      <m:e>
                        <m:r>
                          <a:rPr lang="id-ID" sz="9800" b="1" i="1" kern="0">
                            <a:solidFill>
                              <a:srgbClr val="0070C0"/>
                            </a:solidFill>
                            <a:effectLst/>
                            <a:latin typeface="Cambria Math"/>
                          </a:rPr>
                          <m:t>𝒌</m:t>
                        </m:r>
                      </m:e>
                      <m:sub>
                        <m:r>
                          <a:rPr lang="id-ID" sz="9800" b="1" i="1" kern="0">
                            <a:solidFill>
                              <a:srgbClr val="0070C0"/>
                            </a:solidFill>
                            <a:effectLst/>
                            <a:latin typeface="Cambria Math"/>
                          </a:rPr>
                          <m:t>𝒉</m:t>
                        </m:r>
                      </m:sub>
                    </m:sSub>
                    <m:r>
                      <a:rPr lang="id-ID" sz="9800" kern="0">
                        <a:solidFill>
                          <a:srgbClr val="0070C0"/>
                        </a:solidFill>
                        <a:effectLst/>
                        <a:latin typeface="Cambria Math"/>
                      </a:rPr>
                      <m:t>=</m:t>
                    </m:r>
                    <m:f>
                      <m:fPr>
                        <m:ctrlPr>
                          <a:rPr lang="id-ID" sz="9800" i="1" kern="0" dirty="0">
                            <a:solidFill>
                              <a:srgbClr val="0070C0"/>
                            </a:solidFill>
                            <a:effectLst/>
                            <a:latin typeface="Cambria Math" panose="02040503050406030204" pitchFamily="18" charset="0"/>
                          </a:rPr>
                        </m:ctrlPr>
                      </m:fPr>
                      <m:num>
                        <m:d>
                          <m:dPr>
                            <m:begChr m:val="["/>
                            <m:endChr m:val="]"/>
                            <m:ctrlPr>
                              <a:rPr lang="id-ID" sz="9800" i="1" kern="0" dirty="0">
                                <a:solidFill>
                                  <a:srgbClr val="0070C0"/>
                                </a:solidFill>
                                <a:effectLst/>
                                <a:latin typeface="Cambria Math" panose="02040503050406030204" pitchFamily="18" charset="0"/>
                              </a:rPr>
                            </m:ctrlPr>
                          </m:dPr>
                          <m:e>
                            <m:sSup>
                              <m:sSupPr>
                                <m:ctrlPr>
                                  <a:rPr lang="id-ID" sz="9800" i="1" kern="0">
                                    <a:solidFill>
                                      <a:srgbClr val="0070C0"/>
                                    </a:solidFill>
                                    <a:effectLst/>
                                    <a:latin typeface="Cambria Math" panose="02040503050406030204" pitchFamily="18" charset="0"/>
                                  </a:rPr>
                                </m:ctrlPr>
                              </m:sSupPr>
                              <m:e>
                                <m:r>
                                  <a:rPr lang="id-ID" sz="9800" i="1" kern="0">
                                    <a:solidFill>
                                      <a:srgbClr val="0070C0"/>
                                    </a:solidFill>
                                    <a:effectLst/>
                                    <a:latin typeface="Cambria Math"/>
                                  </a:rPr>
                                  <m:t>𝑂𝐻</m:t>
                                </m:r>
                              </m:e>
                              <m:sup>
                                <m:r>
                                  <a:rPr lang="id-ID" sz="9800" i="1" kern="0">
                                    <a:solidFill>
                                      <a:srgbClr val="0070C0"/>
                                    </a:solidFill>
                                    <a:effectLst/>
                                    <a:latin typeface="Cambria Math"/>
                                  </a:rPr>
                                  <m:t>−</m:t>
                                </m:r>
                              </m:sup>
                            </m:sSup>
                          </m:e>
                        </m:d>
                        <m:d>
                          <m:dPr>
                            <m:begChr m:val="["/>
                            <m:endChr m:val="]"/>
                            <m:ctrlPr>
                              <a:rPr lang="id-ID" sz="9800" i="1" kern="0" dirty="0">
                                <a:solidFill>
                                  <a:srgbClr val="0070C0"/>
                                </a:solidFill>
                                <a:effectLst/>
                                <a:latin typeface="Cambria Math" panose="02040503050406030204" pitchFamily="18" charset="0"/>
                              </a:rPr>
                            </m:ctrlPr>
                          </m:dPr>
                          <m:e>
                            <m:sSup>
                              <m:sSupPr>
                                <m:ctrlPr>
                                  <a:rPr lang="id-ID" sz="9800" i="1" kern="0">
                                    <a:solidFill>
                                      <a:srgbClr val="0070C0"/>
                                    </a:solidFill>
                                    <a:effectLst/>
                                    <a:latin typeface="Cambria Math" panose="02040503050406030204" pitchFamily="18" charset="0"/>
                                  </a:rPr>
                                </m:ctrlPr>
                              </m:sSupPr>
                              <m:e>
                                <m:r>
                                  <a:rPr lang="id-ID" sz="9800" i="1" kern="0">
                                    <a:solidFill>
                                      <a:srgbClr val="0070C0"/>
                                    </a:solidFill>
                                    <a:effectLst/>
                                    <a:latin typeface="Cambria Math"/>
                                  </a:rPr>
                                  <m:t>𝑂𝐻</m:t>
                                </m:r>
                              </m:e>
                              <m:sup>
                                <m:r>
                                  <a:rPr lang="id-ID" sz="9800" i="1" kern="0">
                                    <a:solidFill>
                                      <a:srgbClr val="0070C0"/>
                                    </a:solidFill>
                                    <a:effectLst/>
                                    <a:latin typeface="Cambria Math"/>
                                  </a:rPr>
                                  <m:t>−</m:t>
                                </m:r>
                              </m:sup>
                            </m:sSup>
                          </m:e>
                        </m:d>
                      </m:num>
                      <m:den>
                        <m:d>
                          <m:dPr>
                            <m:begChr m:val="["/>
                            <m:endChr m:val="]"/>
                            <m:ctrlPr>
                              <a:rPr lang="id-ID" sz="9800" i="1" kern="0" dirty="0">
                                <a:solidFill>
                                  <a:srgbClr val="0070C0"/>
                                </a:solidFill>
                                <a:effectLst/>
                                <a:latin typeface="Cambria Math" panose="02040503050406030204" pitchFamily="18" charset="0"/>
                              </a:rPr>
                            </m:ctrlPr>
                          </m:dPr>
                          <m:e>
                            <m:r>
                              <a:rPr lang="id-ID" sz="9800" b="0" i="1" kern="0" dirty="0" smtClean="0">
                                <a:solidFill>
                                  <a:srgbClr val="0070C0"/>
                                </a:solidFill>
                                <a:effectLst/>
                                <a:latin typeface="Cambria Math"/>
                              </a:rPr>
                              <m:t>𝐺𝑎𝑟𝑎𝑚</m:t>
                            </m:r>
                          </m:e>
                        </m:d>
                      </m:den>
                    </m:f>
                    <m:r>
                      <a:rPr lang="id-ID" sz="9800" kern="0">
                        <a:solidFill>
                          <a:srgbClr val="0070C0"/>
                        </a:solidFill>
                        <a:effectLst/>
                        <a:latin typeface="Cambria Math"/>
                      </a:rPr>
                      <m:t> </m:t>
                    </m:r>
                  </m:oMath>
                </a14:m>
                <a:endParaRPr lang="id-ID" sz="9800" kern="0" dirty="0" smtClean="0">
                  <a:solidFill>
                    <a:srgbClr val="0070C0"/>
                  </a:solidFill>
                  <a:effectLst/>
                </a:endParaRPr>
              </a:p>
              <a:p>
                <a:pPr marL="0" indent="0">
                  <a:buNone/>
                </a:pPr>
                <a:endParaRPr lang="id-ID" sz="9800" kern="0" dirty="0" smtClean="0">
                  <a:solidFill>
                    <a:srgbClr val="0070C0"/>
                  </a:solidFill>
                  <a:effectLst/>
                </a:endParaRPr>
              </a:p>
              <a:p>
                <a:pPr marL="0" indent="0">
                  <a:buNone/>
                </a:pPr>
                <a:r>
                  <a:rPr lang="id-ID" sz="9800" kern="0" dirty="0">
                    <a:solidFill>
                      <a:srgbClr val="0070C0"/>
                    </a:solidFill>
                    <a:effectLst/>
                  </a:rPr>
                  <a:t> </a:t>
                </a:r>
                <a:r>
                  <a:rPr lang="id-ID" sz="9800" kern="0" dirty="0" smtClean="0">
                    <a:solidFill>
                      <a:srgbClr val="0070C0"/>
                    </a:solidFill>
                    <a:effectLst/>
                  </a:rPr>
                  <a:t>		</a:t>
                </a:r>
                <a14:m>
                  <m:oMath xmlns:m="http://schemas.openxmlformats.org/officeDocument/2006/math">
                    <m:sSub>
                      <m:sSubPr>
                        <m:ctrlPr>
                          <a:rPr lang="id-ID" sz="9800" b="1" i="1" kern="0">
                            <a:solidFill>
                              <a:srgbClr val="0070C0"/>
                            </a:solidFill>
                            <a:effectLst/>
                            <a:latin typeface="Cambria Math" panose="02040503050406030204" pitchFamily="18" charset="0"/>
                          </a:rPr>
                        </m:ctrlPr>
                      </m:sSubPr>
                      <m:e>
                        <m:r>
                          <a:rPr lang="id-ID" sz="9800" b="1" i="1" kern="0">
                            <a:solidFill>
                              <a:srgbClr val="0070C0"/>
                            </a:solidFill>
                            <a:effectLst/>
                            <a:latin typeface="Cambria Math"/>
                          </a:rPr>
                          <m:t>𝒌</m:t>
                        </m:r>
                      </m:e>
                      <m:sub>
                        <m:r>
                          <a:rPr lang="id-ID" sz="9800" b="1" i="1" kern="0">
                            <a:solidFill>
                              <a:srgbClr val="0070C0"/>
                            </a:solidFill>
                            <a:effectLst/>
                            <a:latin typeface="Cambria Math"/>
                          </a:rPr>
                          <m:t>𝒉</m:t>
                        </m:r>
                      </m:sub>
                    </m:sSub>
                    <m:r>
                      <a:rPr lang="id-ID" sz="9800" kern="0">
                        <a:solidFill>
                          <a:srgbClr val="0070C0"/>
                        </a:solidFill>
                        <a:effectLst/>
                        <a:latin typeface="Cambria Math"/>
                      </a:rPr>
                      <m:t>=</m:t>
                    </m:r>
                    <m:f>
                      <m:fPr>
                        <m:ctrlPr>
                          <a:rPr lang="id-ID" sz="9800" i="1" kern="0" dirty="0">
                            <a:solidFill>
                              <a:srgbClr val="0070C0"/>
                            </a:solidFill>
                            <a:effectLst/>
                            <a:latin typeface="Cambria Math" panose="02040503050406030204" pitchFamily="18" charset="0"/>
                          </a:rPr>
                        </m:ctrlPr>
                      </m:fPr>
                      <m:num>
                        <m:sSup>
                          <m:sSupPr>
                            <m:ctrlPr>
                              <a:rPr lang="id-ID" sz="9800" i="1" kern="0" smtClean="0">
                                <a:solidFill>
                                  <a:srgbClr val="0070C0"/>
                                </a:solidFill>
                                <a:effectLst/>
                                <a:latin typeface="Cambria Math" panose="02040503050406030204" pitchFamily="18" charset="0"/>
                              </a:rPr>
                            </m:ctrlPr>
                          </m:sSupPr>
                          <m:e>
                            <m:d>
                              <m:dPr>
                                <m:begChr m:val="["/>
                                <m:endChr m:val="]"/>
                                <m:ctrlPr>
                                  <a:rPr lang="id-ID" sz="9800" i="1" kern="0" dirty="0">
                                    <a:solidFill>
                                      <a:srgbClr val="0070C0"/>
                                    </a:solidFill>
                                    <a:effectLst/>
                                    <a:latin typeface="Cambria Math" panose="02040503050406030204" pitchFamily="18" charset="0"/>
                                  </a:rPr>
                                </m:ctrlPr>
                              </m:dPr>
                              <m:e>
                                <m:sSup>
                                  <m:sSupPr>
                                    <m:ctrlPr>
                                      <a:rPr lang="id-ID" sz="9800" i="1" kern="0">
                                        <a:solidFill>
                                          <a:srgbClr val="0070C0"/>
                                        </a:solidFill>
                                        <a:effectLst/>
                                        <a:latin typeface="Cambria Math" panose="02040503050406030204" pitchFamily="18" charset="0"/>
                                      </a:rPr>
                                    </m:ctrlPr>
                                  </m:sSupPr>
                                  <m:e>
                                    <m:r>
                                      <a:rPr lang="id-ID" sz="9800" i="1" kern="0">
                                        <a:solidFill>
                                          <a:srgbClr val="0070C0"/>
                                        </a:solidFill>
                                        <a:effectLst/>
                                        <a:latin typeface="Cambria Math"/>
                                      </a:rPr>
                                      <m:t>𝑂𝐻</m:t>
                                    </m:r>
                                  </m:e>
                                  <m:sup>
                                    <m:r>
                                      <a:rPr lang="id-ID" sz="9800" i="1" kern="0">
                                        <a:solidFill>
                                          <a:srgbClr val="0070C0"/>
                                        </a:solidFill>
                                        <a:effectLst/>
                                        <a:latin typeface="Cambria Math"/>
                                      </a:rPr>
                                      <m:t>−</m:t>
                                    </m:r>
                                  </m:sup>
                                </m:sSup>
                              </m:e>
                            </m:d>
                          </m:e>
                          <m:sup>
                            <m:r>
                              <a:rPr lang="id-ID" sz="9800" b="0" i="1" kern="0" smtClean="0">
                                <a:solidFill>
                                  <a:srgbClr val="0070C0"/>
                                </a:solidFill>
                                <a:effectLst/>
                                <a:latin typeface="Cambria Math"/>
                              </a:rPr>
                              <m:t>2</m:t>
                            </m:r>
                          </m:sup>
                        </m:sSup>
                      </m:num>
                      <m:den>
                        <m:d>
                          <m:dPr>
                            <m:begChr m:val="["/>
                            <m:endChr m:val="]"/>
                            <m:ctrlPr>
                              <a:rPr lang="id-ID" sz="9800" i="1" kern="0" dirty="0">
                                <a:solidFill>
                                  <a:srgbClr val="0070C0"/>
                                </a:solidFill>
                                <a:effectLst/>
                                <a:latin typeface="Cambria Math" panose="02040503050406030204" pitchFamily="18" charset="0"/>
                              </a:rPr>
                            </m:ctrlPr>
                          </m:dPr>
                          <m:e>
                            <m:r>
                              <a:rPr lang="id-ID" sz="9800" i="1" kern="0" dirty="0">
                                <a:solidFill>
                                  <a:srgbClr val="0070C0"/>
                                </a:solidFill>
                                <a:effectLst/>
                                <a:latin typeface="Cambria Math"/>
                              </a:rPr>
                              <m:t>𝐺𝑎𝑟𝑎𝑚</m:t>
                            </m:r>
                          </m:e>
                        </m:d>
                      </m:den>
                    </m:f>
                    <m:r>
                      <a:rPr lang="id-ID" sz="9800" kern="0">
                        <a:solidFill>
                          <a:srgbClr val="0070C0"/>
                        </a:solidFill>
                        <a:effectLst/>
                        <a:latin typeface="Cambria Math"/>
                      </a:rPr>
                      <m:t> </m:t>
                    </m:r>
                  </m:oMath>
                </a14:m>
                <a:endParaRPr lang="id-ID" sz="9800" kern="0" dirty="0" smtClean="0">
                  <a:solidFill>
                    <a:srgbClr val="0070C0"/>
                  </a:solidFill>
                  <a:effectLst/>
                </a:endParaRPr>
              </a:p>
              <a:p>
                <a:pPr marL="0" indent="0">
                  <a:buNone/>
                </a:pPr>
                <a:endParaRPr lang="id-ID" sz="9800" kern="0" dirty="0" smtClean="0">
                  <a:solidFill>
                    <a:srgbClr val="0070C0"/>
                  </a:solidFill>
                  <a:effectLst/>
                </a:endParaRPr>
              </a:p>
              <a:p>
                <a:pPr marL="0" indent="0">
                  <a:buNone/>
                </a:pPr>
                <a14:m>
                  <m:oMathPara xmlns:m="http://schemas.openxmlformats.org/officeDocument/2006/math">
                    <m:oMathParaPr>
                      <m:jc m:val="centerGroup"/>
                    </m:oMathParaPr>
                    <m:oMath xmlns:m="http://schemas.openxmlformats.org/officeDocument/2006/math">
                      <m:sSup>
                        <m:sSupPr>
                          <m:ctrlPr>
                            <a:rPr lang="id-ID" sz="9800" i="1" kern="0" smtClean="0">
                              <a:solidFill>
                                <a:srgbClr val="0070C0"/>
                              </a:solidFill>
                              <a:effectLst/>
                              <a:latin typeface="Cambria Math" panose="02040503050406030204" pitchFamily="18" charset="0"/>
                            </a:rPr>
                          </m:ctrlPr>
                        </m:sSupPr>
                        <m:e>
                          <m:d>
                            <m:dPr>
                              <m:begChr m:val="["/>
                              <m:endChr m:val="]"/>
                              <m:ctrlPr>
                                <a:rPr lang="id-ID" sz="9800" i="1" kern="0" dirty="0">
                                  <a:solidFill>
                                    <a:srgbClr val="0070C0"/>
                                  </a:solidFill>
                                  <a:effectLst/>
                                  <a:latin typeface="Cambria Math" panose="02040503050406030204" pitchFamily="18" charset="0"/>
                                </a:rPr>
                              </m:ctrlPr>
                            </m:dPr>
                            <m:e>
                              <m:sSup>
                                <m:sSupPr>
                                  <m:ctrlPr>
                                    <a:rPr lang="id-ID" sz="9800" i="1" kern="0">
                                      <a:solidFill>
                                        <a:srgbClr val="0070C0"/>
                                      </a:solidFill>
                                      <a:effectLst/>
                                      <a:latin typeface="Cambria Math" panose="02040503050406030204" pitchFamily="18" charset="0"/>
                                    </a:rPr>
                                  </m:ctrlPr>
                                </m:sSupPr>
                                <m:e>
                                  <m:r>
                                    <a:rPr lang="id-ID" sz="9800" i="1" kern="0">
                                      <a:solidFill>
                                        <a:srgbClr val="0070C0"/>
                                      </a:solidFill>
                                      <a:effectLst/>
                                      <a:latin typeface="Cambria Math"/>
                                    </a:rPr>
                                    <m:t>𝑂𝐻</m:t>
                                  </m:r>
                                </m:e>
                                <m:sup>
                                  <m:r>
                                    <a:rPr lang="id-ID" sz="9800" i="1" kern="0">
                                      <a:solidFill>
                                        <a:srgbClr val="0070C0"/>
                                      </a:solidFill>
                                      <a:effectLst/>
                                      <a:latin typeface="Cambria Math"/>
                                    </a:rPr>
                                    <m:t>−</m:t>
                                  </m:r>
                                </m:sup>
                              </m:sSup>
                            </m:e>
                          </m:d>
                        </m:e>
                        <m:sup>
                          <m:r>
                            <a:rPr lang="id-ID" sz="9800" i="1" kern="0">
                              <a:solidFill>
                                <a:srgbClr val="0070C0"/>
                              </a:solidFill>
                              <a:effectLst/>
                              <a:latin typeface="Cambria Math"/>
                            </a:rPr>
                            <m:t>2</m:t>
                          </m:r>
                        </m:sup>
                      </m:sSup>
                      <m:r>
                        <a:rPr lang="id-ID" sz="9800" b="0" i="1" kern="0" smtClean="0">
                          <a:solidFill>
                            <a:srgbClr val="0070C0"/>
                          </a:solidFill>
                          <a:effectLst/>
                          <a:latin typeface="Cambria Math"/>
                        </a:rPr>
                        <m:t>=</m:t>
                      </m:r>
                      <m:sSub>
                        <m:sSubPr>
                          <m:ctrlPr>
                            <a:rPr lang="id-ID" sz="9800" b="1" i="1" kern="0">
                              <a:solidFill>
                                <a:srgbClr val="0070C0"/>
                              </a:solidFill>
                              <a:effectLst/>
                              <a:latin typeface="Cambria Math" panose="02040503050406030204" pitchFamily="18" charset="0"/>
                            </a:rPr>
                          </m:ctrlPr>
                        </m:sSubPr>
                        <m:e>
                          <m:r>
                            <a:rPr lang="id-ID" sz="9800" b="1" i="1" kern="0">
                              <a:solidFill>
                                <a:srgbClr val="0070C0"/>
                              </a:solidFill>
                              <a:effectLst/>
                              <a:latin typeface="Cambria Math"/>
                            </a:rPr>
                            <m:t>𝒌</m:t>
                          </m:r>
                        </m:e>
                        <m:sub>
                          <m:r>
                            <a:rPr lang="id-ID" sz="9800" b="1" i="1" kern="0">
                              <a:solidFill>
                                <a:srgbClr val="0070C0"/>
                              </a:solidFill>
                              <a:effectLst/>
                              <a:latin typeface="Cambria Math"/>
                            </a:rPr>
                            <m:t>𝒉</m:t>
                          </m:r>
                        </m:sub>
                      </m:sSub>
                      <m:r>
                        <a:rPr lang="id-ID" sz="9800" b="1" i="1" kern="0" smtClean="0">
                          <a:solidFill>
                            <a:srgbClr val="0070C0"/>
                          </a:solidFill>
                          <a:effectLst/>
                          <a:latin typeface="Cambria Math"/>
                        </a:rPr>
                        <m:t>.</m:t>
                      </m:r>
                      <m:d>
                        <m:dPr>
                          <m:begChr m:val="["/>
                          <m:endChr m:val="]"/>
                          <m:ctrlPr>
                            <a:rPr lang="id-ID" sz="9800" b="1" i="1" kern="0" smtClean="0">
                              <a:solidFill>
                                <a:srgbClr val="0070C0"/>
                              </a:solidFill>
                              <a:effectLst/>
                              <a:latin typeface="Cambria Math" panose="02040503050406030204" pitchFamily="18" charset="0"/>
                            </a:rPr>
                          </m:ctrlPr>
                        </m:dPr>
                        <m:e>
                          <m:r>
                            <a:rPr lang="id-ID" sz="9800" b="0" i="1" kern="0" smtClean="0">
                              <a:solidFill>
                                <a:srgbClr val="0070C0"/>
                              </a:solidFill>
                              <a:effectLst/>
                              <a:latin typeface="Cambria Math"/>
                            </a:rPr>
                            <m:t>𝐺𝑎𝑟𝑎𝑚</m:t>
                          </m:r>
                        </m:e>
                      </m:d>
                      <m:r>
                        <a:rPr lang="id-ID" sz="9800" b="0" i="1" kern="0" smtClean="0">
                          <a:solidFill>
                            <a:srgbClr val="0070C0"/>
                          </a:solidFill>
                          <a:effectLst/>
                          <a:latin typeface="Cambria Math"/>
                          <a:ea typeface="Cambria Math"/>
                        </a:rPr>
                        <m:t>⟹</m:t>
                      </m:r>
                      <m:d>
                        <m:dPr>
                          <m:begChr m:val="["/>
                          <m:endChr m:val="]"/>
                          <m:ctrlPr>
                            <a:rPr lang="id-ID" sz="9800" b="0" i="1" kern="0" smtClean="0">
                              <a:solidFill>
                                <a:srgbClr val="0070C0"/>
                              </a:solidFill>
                              <a:effectLst/>
                              <a:latin typeface="Cambria Math" panose="02040503050406030204" pitchFamily="18" charset="0"/>
                              <a:ea typeface="Cambria Math"/>
                            </a:rPr>
                          </m:ctrlPr>
                        </m:dPr>
                        <m:e>
                          <m:r>
                            <a:rPr lang="id-ID" sz="9800" b="0" i="1" kern="0" smtClean="0">
                              <a:solidFill>
                                <a:srgbClr val="0070C0"/>
                              </a:solidFill>
                              <a:effectLst/>
                              <a:latin typeface="Cambria Math"/>
                              <a:ea typeface="Cambria Math"/>
                            </a:rPr>
                            <m:t>𝐺𝑎𝑟𝑎𝑚</m:t>
                          </m:r>
                        </m:e>
                      </m:d>
                      <m:r>
                        <a:rPr lang="id-ID" sz="9800" b="0" i="1" kern="0" smtClean="0">
                          <a:solidFill>
                            <a:srgbClr val="0070C0"/>
                          </a:solidFill>
                          <a:effectLst/>
                          <a:latin typeface="Cambria Math"/>
                          <a:ea typeface="Cambria Math"/>
                        </a:rPr>
                        <m:t>=</m:t>
                      </m:r>
                      <m:r>
                        <a:rPr lang="id-ID" sz="9800" b="0" i="1" kern="0" smtClean="0">
                          <a:solidFill>
                            <a:srgbClr val="0070C0"/>
                          </a:solidFill>
                          <a:effectLst/>
                          <a:latin typeface="Cambria Math"/>
                          <a:ea typeface="Cambria Math"/>
                        </a:rPr>
                        <m:t>𝑀</m:t>
                      </m:r>
                    </m:oMath>
                  </m:oMathPara>
                </a14:m>
                <a:endParaRPr lang="id-ID" sz="9800" b="0" i="1" kern="0" dirty="0" smtClean="0">
                  <a:solidFill>
                    <a:srgbClr val="0070C0"/>
                  </a:solidFill>
                  <a:effectLst/>
                  <a:latin typeface="Cambria Math"/>
                  <a:ea typeface="Cambria Math"/>
                </a:endParaRPr>
              </a:p>
              <a:p>
                <a:pPr marL="0" indent="0">
                  <a:buNone/>
                </a:pPr>
                <a:endParaRPr lang="id-ID" sz="9800" b="0" i="1" kern="0" dirty="0" smtClean="0">
                  <a:solidFill>
                    <a:srgbClr val="0070C0"/>
                  </a:solidFill>
                  <a:effectLst/>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sSup>
                        <m:sSupPr>
                          <m:ctrlPr>
                            <a:rPr lang="id-ID" sz="9800" i="1" kern="0">
                              <a:solidFill>
                                <a:srgbClr val="0070C0"/>
                              </a:solidFill>
                              <a:effectLst/>
                              <a:latin typeface="Cambria Math" panose="02040503050406030204" pitchFamily="18" charset="0"/>
                            </a:rPr>
                          </m:ctrlPr>
                        </m:sSupPr>
                        <m:e>
                          <m:d>
                            <m:dPr>
                              <m:begChr m:val="["/>
                              <m:endChr m:val="]"/>
                              <m:ctrlPr>
                                <a:rPr lang="id-ID" sz="9800" i="1" kern="0" dirty="0">
                                  <a:solidFill>
                                    <a:srgbClr val="0070C0"/>
                                  </a:solidFill>
                                  <a:effectLst/>
                                  <a:latin typeface="Cambria Math" panose="02040503050406030204" pitchFamily="18" charset="0"/>
                                </a:rPr>
                              </m:ctrlPr>
                            </m:dPr>
                            <m:e>
                              <m:sSup>
                                <m:sSupPr>
                                  <m:ctrlPr>
                                    <a:rPr lang="id-ID" sz="9800" i="1" kern="0">
                                      <a:solidFill>
                                        <a:srgbClr val="0070C0"/>
                                      </a:solidFill>
                                      <a:effectLst/>
                                      <a:latin typeface="Cambria Math" panose="02040503050406030204" pitchFamily="18" charset="0"/>
                                    </a:rPr>
                                  </m:ctrlPr>
                                </m:sSupPr>
                                <m:e>
                                  <m:r>
                                    <a:rPr lang="id-ID" sz="9800" i="1" kern="0">
                                      <a:solidFill>
                                        <a:srgbClr val="0070C0"/>
                                      </a:solidFill>
                                      <a:effectLst/>
                                      <a:latin typeface="Cambria Math"/>
                                    </a:rPr>
                                    <m:t>𝑂𝐻</m:t>
                                  </m:r>
                                </m:e>
                                <m:sup>
                                  <m:r>
                                    <a:rPr lang="id-ID" sz="9800" i="1" kern="0">
                                      <a:solidFill>
                                        <a:srgbClr val="0070C0"/>
                                      </a:solidFill>
                                      <a:effectLst/>
                                      <a:latin typeface="Cambria Math"/>
                                    </a:rPr>
                                    <m:t>−</m:t>
                                  </m:r>
                                </m:sup>
                              </m:sSup>
                            </m:e>
                          </m:d>
                        </m:e>
                        <m:sup/>
                      </m:sSup>
                      <m:r>
                        <a:rPr lang="id-ID" sz="9800" b="0" i="1" kern="0" smtClean="0">
                          <a:solidFill>
                            <a:srgbClr val="0070C0"/>
                          </a:solidFill>
                          <a:effectLst/>
                          <a:latin typeface="Cambria Math"/>
                        </a:rPr>
                        <m:t>= </m:t>
                      </m:r>
                      <m:rad>
                        <m:radPr>
                          <m:degHide m:val="on"/>
                          <m:ctrlPr>
                            <a:rPr lang="id-ID" sz="9800" b="0" i="1" kern="0" smtClean="0">
                              <a:solidFill>
                                <a:srgbClr val="0070C0"/>
                              </a:solidFill>
                              <a:effectLst/>
                              <a:latin typeface="Cambria Math" panose="02040503050406030204" pitchFamily="18" charset="0"/>
                            </a:rPr>
                          </m:ctrlPr>
                        </m:radPr>
                        <m:deg/>
                        <m:e>
                          <m:sSub>
                            <m:sSubPr>
                              <m:ctrlPr>
                                <a:rPr lang="id-ID" sz="9800" b="1" i="1" kern="0">
                                  <a:solidFill>
                                    <a:srgbClr val="0070C0"/>
                                  </a:solidFill>
                                  <a:effectLst/>
                                  <a:latin typeface="Cambria Math" panose="02040503050406030204" pitchFamily="18" charset="0"/>
                                </a:rPr>
                              </m:ctrlPr>
                            </m:sSubPr>
                            <m:e>
                              <m:r>
                                <a:rPr lang="id-ID" sz="9800" b="1" i="1" kern="0">
                                  <a:solidFill>
                                    <a:srgbClr val="0070C0"/>
                                  </a:solidFill>
                                  <a:effectLst/>
                                  <a:latin typeface="Cambria Math"/>
                                </a:rPr>
                                <m:t>𝒌</m:t>
                              </m:r>
                            </m:e>
                            <m:sub>
                              <m:r>
                                <a:rPr lang="id-ID" sz="9800" b="1" i="1" kern="0">
                                  <a:solidFill>
                                    <a:srgbClr val="0070C0"/>
                                  </a:solidFill>
                                  <a:effectLst/>
                                  <a:latin typeface="Cambria Math"/>
                                </a:rPr>
                                <m:t>𝒉</m:t>
                              </m:r>
                            </m:sub>
                          </m:sSub>
                          <m:r>
                            <a:rPr lang="id-ID" sz="9800" b="1" i="1" kern="0">
                              <a:solidFill>
                                <a:srgbClr val="0070C0"/>
                              </a:solidFill>
                              <a:effectLst/>
                              <a:latin typeface="Cambria Math"/>
                            </a:rPr>
                            <m:t>.</m:t>
                          </m:r>
                          <m:r>
                            <a:rPr lang="id-ID" sz="9800" b="0" i="1" kern="0" smtClean="0">
                              <a:solidFill>
                                <a:srgbClr val="0070C0"/>
                              </a:solidFill>
                              <a:effectLst/>
                              <a:latin typeface="Cambria Math"/>
                            </a:rPr>
                            <m:t>𝑀</m:t>
                          </m:r>
                        </m:e>
                      </m:rad>
                      <m:r>
                        <a:rPr lang="id-ID" sz="9800" b="0" i="1" kern="0" smtClean="0">
                          <a:solidFill>
                            <a:srgbClr val="0070C0"/>
                          </a:solidFill>
                          <a:effectLst/>
                          <a:latin typeface="Cambria Math"/>
                        </a:rPr>
                        <m:t> </m:t>
                      </m:r>
                    </m:oMath>
                  </m:oMathPara>
                </a14:m>
                <a:endParaRPr lang="id-ID" sz="9800" kern="0" dirty="0" smtClean="0">
                  <a:solidFill>
                    <a:srgbClr val="0070C0"/>
                  </a:solidFill>
                  <a:effectLst/>
                </a:endParaRPr>
              </a:p>
              <a:p>
                <a:pPr marL="0" indent="0">
                  <a:buNone/>
                </a:pPr>
                <a:endParaRPr lang="id-ID" sz="3800" dirty="0"/>
              </a:p>
              <a:p>
                <a:pPr marL="0" indent="0">
                  <a:buNone/>
                </a:pPr>
                <a:endParaRPr lang="id-ID" sz="3800" dirty="0" smtClean="0"/>
              </a:p>
              <a:p>
                <a:pPr marL="0" indent="0">
                  <a:buNone/>
                </a:pPr>
                <a:r>
                  <a:rPr lang="id-ID" dirty="0"/>
                  <a:t>	</a:t>
                </a:r>
                <a:endParaRPr lang="id-ID" dirty="0" smtClean="0"/>
              </a:p>
              <a:p>
                <a:pPr marL="0" indent="0">
                  <a:buNone/>
                </a:pPr>
                <a:endParaRPr lang="id-ID" dirty="0"/>
              </a:p>
              <a:p>
                <a:pPr marL="0" indent="0">
                  <a:buNone/>
                </a:pPr>
                <a:endParaRPr lang="id-ID" dirty="0" smtClean="0"/>
              </a:p>
              <a:p>
                <a:pPr marL="0" indent="0">
                  <a:buNone/>
                </a:pPr>
                <a:endParaRPr lang="id-ID" dirty="0" smtClean="0"/>
              </a:p>
              <a:p>
                <a:pPr marL="0" indent="0">
                  <a:buNone/>
                </a:pPr>
                <a:endParaRPr lang="id-ID"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2088" y="1844824"/>
                <a:ext cx="8229600" cy="4752528"/>
              </a:xfrm>
              <a:blipFill rotWithShape="1">
                <a:blip r:embed="rId2"/>
                <a:stretch>
                  <a:fillRect l="-1773" t="-3193"/>
                </a:stretch>
              </a:blipFill>
            </p:spPr>
            <p:txBody>
              <a:bodyPr/>
              <a:lstStyle/>
              <a:p>
                <a:r>
                  <a:rPr lang="id-ID">
                    <a:noFill/>
                  </a:rPr>
                  <a:t> </a:t>
                </a:r>
              </a:p>
            </p:txBody>
          </p:sp>
        </mc:Fallback>
      </mc:AlternateContent>
      <p:sp>
        <p:nvSpPr>
          <p:cNvPr id="4" name="Title 1"/>
          <p:cNvSpPr>
            <a:spLocks noGrp="1"/>
          </p:cNvSpPr>
          <p:nvPr>
            <p:ph type="title"/>
          </p:nvPr>
        </p:nvSpPr>
        <p:spPr>
          <a:xfrm>
            <a:off x="492088" y="548680"/>
            <a:ext cx="8229600" cy="1143000"/>
          </a:xfrm>
          <a:solidFill>
            <a:srgbClr val="00B0F0"/>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ormAutofit fontScale="90000"/>
          </a:bodyPr>
          <a:lstStyle/>
          <a:p>
            <a:r>
              <a:rPr lang="id-ID" dirty="0" smtClean="0">
                <a:solidFill>
                  <a:schemeClr val="tx1"/>
                </a:solidFill>
              </a:rPr>
              <a:t>B. Perhitungan Tetapan Hidrolisis dan pH Larutan Garam</a:t>
            </a:r>
            <a:endParaRPr lang="id-ID" dirty="0">
              <a:solidFill>
                <a:schemeClr val="tx1"/>
              </a:solidFill>
            </a:endParaRPr>
          </a:p>
        </p:txBody>
      </p:sp>
      <p:sp>
        <p:nvSpPr>
          <p:cNvPr id="5"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6" name="TextBox 5"/>
          <p:cNvSpPr txBox="1"/>
          <p:nvPr/>
        </p:nvSpPr>
        <p:spPr>
          <a:xfrm>
            <a:off x="8584231" y="6479554"/>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(16)</a:t>
            </a:r>
          </a:p>
        </p:txBody>
      </p:sp>
      <p:sp>
        <p:nvSpPr>
          <p:cNvPr id="7" name="Oval 6"/>
          <p:cNvSpPr/>
          <p:nvPr/>
        </p:nvSpPr>
        <p:spPr>
          <a:xfrm>
            <a:off x="415581" y="1772816"/>
            <a:ext cx="504056" cy="5040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d-ID" b="1" dirty="0" smtClean="0"/>
              <a:t>2</a:t>
            </a:r>
            <a:endParaRPr lang="id-ID" b="1" dirty="0"/>
          </a:p>
        </p:txBody>
      </p:sp>
    </p:spTree>
    <p:extLst>
      <p:ext uri="{BB962C8B-B14F-4D97-AF65-F5344CB8AC3E}">
        <p14:creationId xmlns:p14="http://schemas.microsoft.com/office/powerpoint/2010/main" val="40629639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0"/>
            <a:ext cx="7702624" cy="457200"/>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id-ID" dirty="0" smtClean="0"/>
              <a:t>HIDROLISIS GARAM</a:t>
            </a:r>
            <a:endParaRPr lang="id-ID" dirty="0"/>
          </a:p>
        </p:txBody>
      </p:sp>
      <p:sp>
        <p:nvSpPr>
          <p:cNvPr id="3" name="Subtitle 2"/>
          <p:cNvSpPr>
            <a:spLocks noGrp="1"/>
          </p:cNvSpPr>
          <p:nvPr>
            <p:ph type="subTitle" idx="1"/>
          </p:nvPr>
        </p:nvSpPr>
        <p:spPr>
          <a:xfrm>
            <a:off x="1367451" y="457200"/>
            <a:ext cx="6400800" cy="451520"/>
          </a:xfrm>
        </p:spPr>
        <p:style>
          <a:lnRef idx="3">
            <a:schemeClr val="lt1"/>
          </a:lnRef>
          <a:fillRef idx="1">
            <a:schemeClr val="accent5"/>
          </a:fillRef>
          <a:effectRef idx="1">
            <a:schemeClr val="accent5"/>
          </a:effectRef>
          <a:fontRef idx="minor">
            <a:schemeClr val="lt1"/>
          </a:fontRef>
        </p:style>
        <p:txBody>
          <a:bodyPr>
            <a:normAutofit fontScale="85000" lnSpcReduction="20000"/>
          </a:bodyPr>
          <a:lstStyle/>
          <a:p>
            <a:r>
              <a:rPr lang="id-ID" dirty="0" smtClean="0">
                <a:solidFill>
                  <a:schemeClr val="bg1"/>
                </a:solidFill>
              </a:rPr>
              <a:t>Peta Konsep</a:t>
            </a:r>
            <a:endParaRPr lang="id-ID" dirty="0">
              <a:solidFill>
                <a:schemeClr val="bg1"/>
              </a:solidFill>
            </a:endParaRPr>
          </a:p>
        </p:txBody>
      </p:sp>
      <p:sp>
        <p:nvSpPr>
          <p:cNvPr id="2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14"/>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5"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22"/>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0" name="Rectangle 26"/>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2" name="Group 71"/>
          <p:cNvGrpSpPr/>
          <p:nvPr/>
        </p:nvGrpSpPr>
        <p:grpSpPr>
          <a:xfrm>
            <a:off x="183432" y="1023183"/>
            <a:ext cx="8521279" cy="5502161"/>
            <a:chOff x="183432" y="1023183"/>
            <a:chExt cx="8521279" cy="5502161"/>
          </a:xfrm>
        </p:grpSpPr>
        <p:grpSp>
          <p:nvGrpSpPr>
            <p:cNvPr id="60" name="Group 59"/>
            <p:cNvGrpSpPr/>
            <p:nvPr/>
          </p:nvGrpSpPr>
          <p:grpSpPr>
            <a:xfrm>
              <a:off x="183432" y="1023183"/>
              <a:ext cx="7821055" cy="4926097"/>
              <a:chOff x="183432" y="1023183"/>
              <a:chExt cx="7821055" cy="4926097"/>
            </a:xfrm>
          </p:grpSpPr>
          <p:sp>
            <p:nvSpPr>
              <p:cNvPr id="4" name="TextBox 3"/>
              <p:cNvSpPr txBox="1"/>
              <p:nvPr/>
            </p:nvSpPr>
            <p:spPr>
              <a:xfrm>
                <a:off x="3707904" y="1023183"/>
                <a:ext cx="1719894" cy="369332"/>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id-ID" dirty="0" smtClean="0"/>
                  <a:t>Hidrolisis Garam</a:t>
                </a:r>
                <a:endParaRPr lang="id-ID" dirty="0"/>
              </a:p>
            </p:txBody>
          </p:sp>
          <p:sp>
            <p:nvSpPr>
              <p:cNvPr id="5" name="TextBox 4"/>
              <p:cNvSpPr txBox="1"/>
              <p:nvPr/>
            </p:nvSpPr>
            <p:spPr>
              <a:xfrm>
                <a:off x="195327" y="2175311"/>
                <a:ext cx="1385316" cy="646331"/>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id-ID" dirty="0" smtClean="0"/>
                  <a:t>Basa Kuat + </a:t>
                </a:r>
              </a:p>
              <a:p>
                <a:r>
                  <a:rPr lang="id-ID" dirty="0" smtClean="0"/>
                  <a:t>Asam Lemah</a:t>
                </a:r>
                <a:endParaRPr lang="id-ID" dirty="0"/>
              </a:p>
            </p:txBody>
          </p:sp>
          <p:sp>
            <p:nvSpPr>
              <p:cNvPr id="6" name="TextBox 5"/>
              <p:cNvSpPr txBox="1"/>
              <p:nvPr/>
            </p:nvSpPr>
            <p:spPr>
              <a:xfrm>
                <a:off x="2170089" y="2175311"/>
                <a:ext cx="1553630" cy="646331"/>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id-ID" dirty="0" smtClean="0"/>
                  <a:t>Asam Lemah +</a:t>
                </a:r>
              </a:p>
              <a:p>
                <a:r>
                  <a:rPr lang="id-ID" dirty="0" smtClean="0"/>
                  <a:t>Basa Lemah</a:t>
                </a:r>
                <a:endParaRPr lang="id-ID" dirty="0"/>
              </a:p>
            </p:txBody>
          </p:sp>
          <p:sp>
            <p:nvSpPr>
              <p:cNvPr id="7" name="TextBox 6"/>
              <p:cNvSpPr txBox="1"/>
              <p:nvPr/>
            </p:nvSpPr>
            <p:spPr>
              <a:xfrm>
                <a:off x="4635710" y="2203017"/>
                <a:ext cx="1584176"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id-ID" dirty="0" smtClean="0"/>
                  <a:t>Asam Kuat +</a:t>
                </a:r>
              </a:p>
              <a:p>
                <a:r>
                  <a:rPr lang="id-ID" dirty="0" smtClean="0"/>
                  <a:t>Basa Lemah</a:t>
                </a:r>
                <a:endParaRPr lang="id-ID" dirty="0"/>
              </a:p>
            </p:txBody>
          </p:sp>
          <p:cxnSp>
            <p:nvCxnSpPr>
              <p:cNvPr id="10" name="Straight Connector 9"/>
              <p:cNvCxnSpPr>
                <a:stCxn id="4" idx="2"/>
              </p:cNvCxnSpPr>
              <p:nvPr/>
            </p:nvCxnSpPr>
            <p:spPr>
              <a:xfrm>
                <a:off x="4567851" y="1392515"/>
                <a:ext cx="0" cy="422756"/>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a:off x="887985" y="1815271"/>
                <a:ext cx="7116502"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Arrow Connector 14"/>
              <p:cNvCxnSpPr>
                <a:endCxn id="5" idx="0"/>
              </p:cNvCxnSpPr>
              <p:nvPr/>
            </p:nvCxnSpPr>
            <p:spPr>
              <a:xfrm>
                <a:off x="887985" y="1815271"/>
                <a:ext cx="0"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a:endCxn id="6" idx="0"/>
              </p:cNvCxnSpPr>
              <p:nvPr/>
            </p:nvCxnSpPr>
            <p:spPr>
              <a:xfrm>
                <a:off x="2946904" y="1815271"/>
                <a:ext cx="0" cy="3600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endCxn id="8" idx="0"/>
              </p:cNvCxnSpPr>
              <p:nvPr/>
            </p:nvCxnSpPr>
            <p:spPr>
              <a:xfrm>
                <a:off x="8004487" y="1815271"/>
                <a:ext cx="0" cy="54470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5427798" y="1815271"/>
                <a:ext cx="0" cy="3600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4" name="Text Box 7"/>
                  <p:cNvSpPr txBox="1"/>
                  <p:nvPr/>
                </p:nvSpPr>
                <p:spPr>
                  <a:xfrm>
                    <a:off x="183432" y="3387475"/>
                    <a:ext cx="1385316" cy="1018633"/>
                  </a:xfrm>
                  <a:prstGeom prst="rect">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id-ID" sz="2000" i="1">
                                  <a:effectLst/>
                                  <a:latin typeface="Cambria Math" panose="02040503050406030204" pitchFamily="18" charset="0"/>
                                  <a:ea typeface="Calibri"/>
                                  <a:cs typeface="Times New Roman"/>
                                </a:rPr>
                              </m:ctrlPr>
                            </m:sSubPr>
                            <m:e>
                              <m:r>
                                <a:rPr lang="id-ID" sz="2000" i="1">
                                  <a:effectLst/>
                                  <a:latin typeface="Cambria Math"/>
                                  <a:ea typeface="Calibri"/>
                                  <a:cs typeface="Times New Roman"/>
                                </a:rPr>
                                <m:t>𝐾</m:t>
                              </m:r>
                            </m:e>
                            <m:sub>
                              <m:r>
                                <a:rPr lang="id-ID" sz="2000" i="1">
                                  <a:effectLst/>
                                  <a:latin typeface="Cambria Math"/>
                                  <a:ea typeface="Calibri"/>
                                  <a:cs typeface="Times New Roman"/>
                                </a:rPr>
                                <m:t>h</m:t>
                              </m:r>
                            </m:sub>
                          </m:sSub>
                          <m:r>
                            <a:rPr lang="id-ID" sz="2000" i="1">
                              <a:effectLst/>
                              <a:latin typeface="Cambria Math"/>
                              <a:ea typeface="Calibri"/>
                              <a:cs typeface="Times New Roman"/>
                            </a:rPr>
                            <m:t>=</m:t>
                          </m:r>
                          <m:f>
                            <m:fPr>
                              <m:ctrlPr>
                                <a:rPr lang="id-ID" sz="2000" i="1">
                                  <a:effectLst/>
                                  <a:latin typeface="Cambria Math" panose="02040503050406030204" pitchFamily="18" charset="0"/>
                                  <a:ea typeface="Calibri"/>
                                  <a:cs typeface="Times New Roman"/>
                                </a:rPr>
                              </m:ctrlPr>
                            </m:fPr>
                            <m:num>
                              <m:sSub>
                                <m:sSubPr>
                                  <m:ctrlPr>
                                    <a:rPr lang="id-ID" sz="2000" i="1">
                                      <a:effectLst/>
                                      <a:latin typeface="Cambria Math" panose="02040503050406030204" pitchFamily="18" charset="0"/>
                                      <a:ea typeface="Calibri"/>
                                      <a:cs typeface="Times New Roman"/>
                                    </a:rPr>
                                  </m:ctrlPr>
                                </m:sSubPr>
                                <m:e>
                                  <m:r>
                                    <a:rPr lang="id-ID" sz="2000" i="1">
                                      <a:effectLst/>
                                      <a:latin typeface="Cambria Math"/>
                                      <a:ea typeface="Calibri"/>
                                      <a:cs typeface="Times New Roman"/>
                                    </a:rPr>
                                    <m:t>𝐾</m:t>
                                  </m:r>
                                </m:e>
                                <m:sub>
                                  <m:r>
                                    <a:rPr lang="id-ID" sz="2000" i="1">
                                      <a:effectLst/>
                                      <a:latin typeface="Cambria Math"/>
                                      <a:ea typeface="Calibri"/>
                                      <a:cs typeface="Times New Roman"/>
                                    </a:rPr>
                                    <m:t>𝑤</m:t>
                                  </m:r>
                                </m:sub>
                              </m:sSub>
                            </m:num>
                            <m:den>
                              <m:sSub>
                                <m:sSubPr>
                                  <m:ctrlPr>
                                    <a:rPr lang="id-ID" sz="2000" i="1">
                                      <a:effectLst/>
                                      <a:latin typeface="Cambria Math" panose="02040503050406030204" pitchFamily="18" charset="0"/>
                                      <a:ea typeface="Calibri"/>
                                      <a:cs typeface="Times New Roman"/>
                                    </a:rPr>
                                  </m:ctrlPr>
                                </m:sSubPr>
                                <m:e>
                                  <m:r>
                                    <a:rPr lang="id-ID" sz="2000" i="1">
                                      <a:effectLst/>
                                      <a:latin typeface="Cambria Math"/>
                                      <a:ea typeface="Calibri"/>
                                      <a:cs typeface="Times New Roman"/>
                                    </a:rPr>
                                    <m:t>𝐾</m:t>
                                  </m:r>
                                </m:e>
                                <m:sub>
                                  <m:r>
                                    <a:rPr lang="id-ID" sz="2000" i="1">
                                      <a:effectLst/>
                                      <a:latin typeface="Cambria Math"/>
                                      <a:ea typeface="Calibri"/>
                                      <a:cs typeface="Times New Roman"/>
                                    </a:rPr>
                                    <m:t>𝑎</m:t>
                                  </m:r>
                                </m:sub>
                              </m:sSub>
                            </m:den>
                          </m:f>
                        </m:oMath>
                      </m:oMathPara>
                    </a14:m>
                    <a:endParaRPr lang="id-ID" sz="2000" dirty="0">
                      <a:effectLst/>
                      <a:ea typeface="Calibri"/>
                      <a:cs typeface="Times New Roman"/>
                    </a:endParaRPr>
                  </a:p>
                </p:txBody>
              </p:sp>
            </mc:Choice>
            <mc:Fallback xmlns="">
              <p:sp>
                <p:nvSpPr>
                  <p:cNvPr id="24" name="Text Box 7"/>
                  <p:cNvSpPr txBox="1">
                    <a:spLocks noRot="1" noChangeAspect="1" noMove="1" noResize="1" noEditPoints="1" noAdjustHandles="1" noChangeArrowheads="1" noChangeShapeType="1" noTextEdit="1"/>
                  </p:cNvSpPr>
                  <p:nvPr/>
                </p:nvSpPr>
                <p:spPr>
                  <a:xfrm>
                    <a:off x="183432" y="3387475"/>
                    <a:ext cx="1385316" cy="1018633"/>
                  </a:xfrm>
                  <a:prstGeom prst="rect">
                    <a:avLst/>
                  </a:prstGeom>
                  <a:blipFill rotWithShape="1">
                    <a:blip r:embed="rId2"/>
                    <a:stretch>
                      <a:fillRect/>
                    </a:stretch>
                  </a:blipFill>
                  <a:ln/>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25" name="Text Box 8"/>
                  <p:cNvSpPr txBox="1"/>
                  <p:nvPr/>
                </p:nvSpPr>
                <p:spPr>
                  <a:xfrm>
                    <a:off x="2158194" y="3387475"/>
                    <a:ext cx="1604645" cy="1021809"/>
                  </a:xfrm>
                  <a:prstGeom prst="rect">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id-ID" sz="2000" i="1">
                                  <a:effectLst/>
                                  <a:latin typeface="Cambria Math" panose="02040503050406030204" pitchFamily="18" charset="0"/>
                                  <a:ea typeface="Calibri"/>
                                  <a:cs typeface="Times New Roman"/>
                                </a:rPr>
                              </m:ctrlPr>
                            </m:sSubPr>
                            <m:e>
                              <m:r>
                                <a:rPr lang="id-ID" sz="2000" i="1">
                                  <a:effectLst/>
                                  <a:latin typeface="Cambria Math"/>
                                  <a:ea typeface="Calibri"/>
                                  <a:cs typeface="Times New Roman"/>
                                </a:rPr>
                                <m:t>𝐾</m:t>
                              </m:r>
                            </m:e>
                            <m:sub>
                              <m:r>
                                <a:rPr lang="id-ID" sz="2000" i="1">
                                  <a:effectLst/>
                                  <a:latin typeface="Cambria Math"/>
                                  <a:ea typeface="Calibri"/>
                                  <a:cs typeface="Times New Roman"/>
                                </a:rPr>
                                <m:t>h</m:t>
                              </m:r>
                            </m:sub>
                          </m:sSub>
                          <m:r>
                            <a:rPr lang="id-ID" sz="2000" i="1">
                              <a:effectLst/>
                              <a:latin typeface="Cambria Math"/>
                              <a:ea typeface="Calibri"/>
                              <a:cs typeface="Times New Roman"/>
                            </a:rPr>
                            <m:t>=</m:t>
                          </m:r>
                          <m:f>
                            <m:fPr>
                              <m:ctrlPr>
                                <a:rPr lang="id-ID" sz="2000" i="1">
                                  <a:effectLst/>
                                  <a:latin typeface="Cambria Math" panose="02040503050406030204" pitchFamily="18" charset="0"/>
                                  <a:ea typeface="Calibri"/>
                                  <a:cs typeface="Times New Roman"/>
                                </a:rPr>
                              </m:ctrlPr>
                            </m:fPr>
                            <m:num>
                              <m:sSub>
                                <m:sSubPr>
                                  <m:ctrlPr>
                                    <a:rPr lang="id-ID" sz="2000" i="1">
                                      <a:effectLst/>
                                      <a:latin typeface="Cambria Math" panose="02040503050406030204" pitchFamily="18" charset="0"/>
                                      <a:ea typeface="Calibri"/>
                                      <a:cs typeface="Times New Roman"/>
                                    </a:rPr>
                                  </m:ctrlPr>
                                </m:sSubPr>
                                <m:e>
                                  <m:r>
                                    <a:rPr lang="id-ID" sz="2000" i="1">
                                      <a:effectLst/>
                                      <a:latin typeface="Cambria Math"/>
                                      <a:ea typeface="Calibri"/>
                                      <a:cs typeface="Times New Roman"/>
                                    </a:rPr>
                                    <m:t>𝐾</m:t>
                                  </m:r>
                                </m:e>
                                <m:sub>
                                  <m:r>
                                    <a:rPr lang="id-ID" sz="2000" i="1">
                                      <a:effectLst/>
                                      <a:latin typeface="Cambria Math"/>
                                      <a:ea typeface="Calibri"/>
                                      <a:cs typeface="Times New Roman"/>
                                    </a:rPr>
                                    <m:t>𝑤</m:t>
                                  </m:r>
                                </m:sub>
                              </m:sSub>
                            </m:num>
                            <m:den>
                              <m:sSub>
                                <m:sSubPr>
                                  <m:ctrlPr>
                                    <a:rPr lang="id-ID" sz="2000" i="1">
                                      <a:effectLst/>
                                      <a:latin typeface="Cambria Math" panose="02040503050406030204" pitchFamily="18" charset="0"/>
                                      <a:ea typeface="Calibri"/>
                                      <a:cs typeface="Times New Roman"/>
                                    </a:rPr>
                                  </m:ctrlPr>
                                </m:sSubPr>
                                <m:e>
                                  <m:r>
                                    <a:rPr lang="id-ID" sz="2000" i="1">
                                      <a:effectLst/>
                                      <a:latin typeface="Cambria Math"/>
                                      <a:ea typeface="Calibri"/>
                                      <a:cs typeface="Times New Roman"/>
                                    </a:rPr>
                                    <m:t>𝐾</m:t>
                                  </m:r>
                                </m:e>
                                <m:sub>
                                  <m:r>
                                    <a:rPr lang="id-ID" sz="2000" i="1">
                                      <a:effectLst/>
                                      <a:latin typeface="Cambria Math"/>
                                      <a:ea typeface="Calibri"/>
                                      <a:cs typeface="Times New Roman"/>
                                    </a:rPr>
                                    <m:t>𝑎</m:t>
                                  </m:r>
                                </m:sub>
                              </m:sSub>
                              <m:r>
                                <a:rPr lang="id-ID" sz="2000" i="1">
                                  <a:effectLst/>
                                  <a:latin typeface="Cambria Math"/>
                                  <a:ea typeface="Calibri"/>
                                  <a:cs typeface="Times New Roman"/>
                                </a:rPr>
                                <m:t>.</m:t>
                              </m:r>
                              <m:sSub>
                                <m:sSubPr>
                                  <m:ctrlPr>
                                    <a:rPr lang="id-ID" sz="2000" i="1">
                                      <a:effectLst/>
                                      <a:latin typeface="Cambria Math" panose="02040503050406030204" pitchFamily="18" charset="0"/>
                                      <a:ea typeface="Calibri"/>
                                      <a:cs typeface="Times New Roman"/>
                                    </a:rPr>
                                  </m:ctrlPr>
                                </m:sSubPr>
                                <m:e>
                                  <m:r>
                                    <a:rPr lang="id-ID" sz="2000" i="1">
                                      <a:effectLst/>
                                      <a:latin typeface="Cambria Math"/>
                                      <a:ea typeface="Calibri"/>
                                      <a:cs typeface="Times New Roman"/>
                                    </a:rPr>
                                    <m:t>𝐾</m:t>
                                  </m:r>
                                </m:e>
                                <m:sub>
                                  <m:r>
                                    <a:rPr lang="id-ID" sz="2000" i="1">
                                      <a:effectLst/>
                                      <a:latin typeface="Cambria Math"/>
                                      <a:ea typeface="Calibri"/>
                                      <a:cs typeface="Times New Roman"/>
                                    </a:rPr>
                                    <m:t>𝑏</m:t>
                                  </m:r>
                                </m:sub>
                              </m:sSub>
                            </m:den>
                          </m:f>
                        </m:oMath>
                      </m:oMathPara>
                    </a14:m>
                    <a:endParaRPr lang="id-ID" sz="2000" dirty="0">
                      <a:effectLst/>
                      <a:ea typeface="Calibri"/>
                      <a:cs typeface="Times New Roman"/>
                    </a:endParaRPr>
                  </a:p>
                </p:txBody>
              </p:sp>
            </mc:Choice>
            <mc:Fallback xmlns="">
              <p:sp>
                <p:nvSpPr>
                  <p:cNvPr id="25" name="Text Box 8"/>
                  <p:cNvSpPr txBox="1">
                    <a:spLocks noRot="1" noChangeAspect="1" noMove="1" noResize="1" noEditPoints="1" noAdjustHandles="1" noChangeArrowheads="1" noChangeShapeType="1" noTextEdit="1"/>
                  </p:cNvSpPr>
                  <p:nvPr/>
                </p:nvSpPr>
                <p:spPr>
                  <a:xfrm>
                    <a:off x="2158194" y="3387475"/>
                    <a:ext cx="1604645" cy="1021809"/>
                  </a:xfrm>
                  <a:prstGeom prst="rect">
                    <a:avLst/>
                  </a:prstGeom>
                  <a:blipFill rotWithShape="1">
                    <a:blip r:embed="rId3"/>
                    <a:stretch>
                      <a:fillRect/>
                    </a:stretch>
                  </a:blipFill>
                  <a:ln/>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26" name="Text Box 9"/>
                  <p:cNvSpPr txBox="1"/>
                  <p:nvPr/>
                </p:nvSpPr>
                <p:spPr>
                  <a:xfrm>
                    <a:off x="4635710" y="3387474"/>
                    <a:ext cx="1584176" cy="1021809"/>
                  </a:xfrm>
                  <a:prstGeom prst="rect">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id-ID" sz="2000" i="1">
                                  <a:effectLst/>
                                  <a:latin typeface="Cambria Math" panose="02040503050406030204" pitchFamily="18" charset="0"/>
                                  <a:ea typeface="Calibri"/>
                                  <a:cs typeface="Times New Roman"/>
                                </a:rPr>
                              </m:ctrlPr>
                            </m:sSubPr>
                            <m:e>
                              <m:r>
                                <a:rPr lang="id-ID" sz="2000" i="1">
                                  <a:effectLst/>
                                  <a:latin typeface="Cambria Math"/>
                                  <a:ea typeface="Calibri"/>
                                  <a:cs typeface="Times New Roman"/>
                                </a:rPr>
                                <m:t>𝐾</m:t>
                              </m:r>
                            </m:e>
                            <m:sub>
                              <m:r>
                                <a:rPr lang="id-ID" sz="2000" i="1">
                                  <a:effectLst/>
                                  <a:latin typeface="Cambria Math"/>
                                  <a:ea typeface="Calibri"/>
                                  <a:cs typeface="Times New Roman"/>
                                </a:rPr>
                                <m:t>h</m:t>
                              </m:r>
                            </m:sub>
                          </m:sSub>
                          <m:r>
                            <a:rPr lang="id-ID" sz="2000" i="1">
                              <a:effectLst/>
                              <a:latin typeface="Cambria Math"/>
                              <a:ea typeface="Calibri"/>
                              <a:cs typeface="Times New Roman"/>
                            </a:rPr>
                            <m:t>=</m:t>
                          </m:r>
                          <m:f>
                            <m:fPr>
                              <m:ctrlPr>
                                <a:rPr lang="id-ID" sz="2000" i="1">
                                  <a:effectLst/>
                                  <a:latin typeface="Cambria Math" panose="02040503050406030204" pitchFamily="18" charset="0"/>
                                  <a:ea typeface="Calibri"/>
                                  <a:cs typeface="Times New Roman"/>
                                </a:rPr>
                              </m:ctrlPr>
                            </m:fPr>
                            <m:num>
                              <m:sSub>
                                <m:sSubPr>
                                  <m:ctrlPr>
                                    <a:rPr lang="id-ID" sz="2000" i="1">
                                      <a:effectLst/>
                                      <a:latin typeface="Cambria Math" panose="02040503050406030204" pitchFamily="18" charset="0"/>
                                      <a:ea typeface="Calibri"/>
                                      <a:cs typeface="Times New Roman"/>
                                    </a:rPr>
                                  </m:ctrlPr>
                                </m:sSubPr>
                                <m:e>
                                  <m:r>
                                    <a:rPr lang="id-ID" sz="2000" i="1">
                                      <a:effectLst/>
                                      <a:latin typeface="Cambria Math"/>
                                      <a:ea typeface="Calibri"/>
                                      <a:cs typeface="Times New Roman"/>
                                    </a:rPr>
                                    <m:t>𝐾</m:t>
                                  </m:r>
                                </m:e>
                                <m:sub>
                                  <m:r>
                                    <a:rPr lang="id-ID" sz="2000" i="1">
                                      <a:effectLst/>
                                      <a:latin typeface="Cambria Math"/>
                                      <a:ea typeface="Calibri"/>
                                      <a:cs typeface="Times New Roman"/>
                                    </a:rPr>
                                    <m:t>𝑤</m:t>
                                  </m:r>
                                </m:sub>
                              </m:sSub>
                            </m:num>
                            <m:den>
                              <m:sSub>
                                <m:sSubPr>
                                  <m:ctrlPr>
                                    <a:rPr lang="id-ID" sz="2000" i="1">
                                      <a:effectLst/>
                                      <a:latin typeface="Cambria Math" panose="02040503050406030204" pitchFamily="18" charset="0"/>
                                      <a:ea typeface="Calibri"/>
                                      <a:cs typeface="Times New Roman"/>
                                    </a:rPr>
                                  </m:ctrlPr>
                                </m:sSubPr>
                                <m:e>
                                  <m:r>
                                    <a:rPr lang="id-ID" sz="2000" i="1">
                                      <a:effectLst/>
                                      <a:latin typeface="Cambria Math"/>
                                      <a:ea typeface="Calibri"/>
                                      <a:cs typeface="Times New Roman"/>
                                    </a:rPr>
                                    <m:t>𝐾</m:t>
                                  </m:r>
                                </m:e>
                                <m:sub>
                                  <m:r>
                                    <a:rPr lang="id-ID" sz="2000" i="1">
                                      <a:effectLst/>
                                      <a:latin typeface="Cambria Math"/>
                                      <a:ea typeface="Calibri"/>
                                      <a:cs typeface="Times New Roman"/>
                                    </a:rPr>
                                    <m:t>𝑏</m:t>
                                  </m:r>
                                </m:sub>
                              </m:sSub>
                            </m:den>
                          </m:f>
                        </m:oMath>
                      </m:oMathPara>
                    </a14:m>
                    <a:endParaRPr lang="id-ID" sz="2000" dirty="0">
                      <a:effectLst/>
                      <a:ea typeface="Calibri"/>
                      <a:cs typeface="Times New Roman"/>
                    </a:endParaRPr>
                  </a:p>
                </p:txBody>
              </p:sp>
            </mc:Choice>
            <mc:Fallback xmlns="">
              <p:sp>
                <p:nvSpPr>
                  <p:cNvPr id="26" name="Text Box 9"/>
                  <p:cNvSpPr txBox="1">
                    <a:spLocks noRot="1" noChangeAspect="1" noMove="1" noResize="1" noEditPoints="1" noAdjustHandles="1" noChangeArrowheads="1" noChangeShapeType="1" noTextEdit="1"/>
                  </p:cNvSpPr>
                  <p:nvPr/>
                </p:nvSpPr>
                <p:spPr>
                  <a:xfrm>
                    <a:off x="4635710" y="3387474"/>
                    <a:ext cx="1584176" cy="1021809"/>
                  </a:xfrm>
                  <a:prstGeom prst="rect">
                    <a:avLst/>
                  </a:prstGeom>
                  <a:blipFill rotWithShape="1">
                    <a:blip r:embed="rId4"/>
                    <a:stretch>
                      <a:fillRect/>
                    </a:stretch>
                  </a:blipFill>
                  <a:ln/>
                </p:spPr>
                <p:txBody>
                  <a:bodyPr/>
                  <a:lstStyle/>
                  <a:p>
                    <a:r>
                      <a:rPr lang="id-ID">
                        <a:noFill/>
                      </a:rPr>
                      <a:t> </a:t>
                    </a:r>
                  </a:p>
                </p:txBody>
              </p:sp>
            </mc:Fallback>
          </mc:AlternateContent>
          <p:cxnSp>
            <p:nvCxnSpPr>
              <p:cNvPr id="30" name="Straight Arrow Connector 29"/>
              <p:cNvCxnSpPr/>
              <p:nvPr/>
            </p:nvCxnSpPr>
            <p:spPr>
              <a:xfrm>
                <a:off x="891239" y="2812669"/>
                <a:ext cx="0" cy="574806"/>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a:endCxn id="25" idx="0"/>
              </p:cNvCxnSpPr>
              <p:nvPr/>
            </p:nvCxnSpPr>
            <p:spPr>
              <a:xfrm>
                <a:off x="2960516" y="2826287"/>
                <a:ext cx="1" cy="56118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a:stCxn id="7" idx="2"/>
                <a:endCxn id="26" idx="0"/>
              </p:cNvCxnSpPr>
              <p:nvPr/>
            </p:nvCxnSpPr>
            <p:spPr>
              <a:xfrm>
                <a:off x="5427798" y="2849348"/>
                <a:ext cx="0" cy="538126"/>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a:off x="8004487" y="3006307"/>
                <a:ext cx="0" cy="6530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1" name="Text Box 11"/>
                  <p:cNvSpPr txBox="1"/>
                  <p:nvPr/>
                </p:nvSpPr>
                <p:spPr>
                  <a:xfrm>
                    <a:off x="183432" y="5229200"/>
                    <a:ext cx="2322984" cy="720080"/>
                  </a:xfrm>
                  <a:prstGeom prst="rect">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id-ID" sz="1600" dirty="0">
                        <a:effectLst/>
                        <a:ea typeface="Times New Roman"/>
                        <a:cs typeface="Times New Roman"/>
                      </a:rPr>
                      <a:t>[</a:t>
                    </a:r>
                    <a14:m>
                      <m:oMath xmlns:m="http://schemas.openxmlformats.org/officeDocument/2006/math">
                        <m:sSup>
                          <m:sSupPr>
                            <m:ctrlPr>
                              <a:rPr lang="id-ID" sz="1600" i="1">
                                <a:effectLst/>
                                <a:latin typeface="Cambria Math" panose="02040503050406030204" pitchFamily="18" charset="0"/>
                                <a:ea typeface="Times New Roman"/>
                                <a:cs typeface="Times New Roman"/>
                              </a:rPr>
                            </m:ctrlPr>
                          </m:sSupPr>
                          <m:e>
                            <m:r>
                              <a:rPr lang="id-ID" sz="1600" i="1">
                                <a:effectLst/>
                                <a:latin typeface="Cambria Math"/>
                                <a:ea typeface="Times New Roman"/>
                                <a:cs typeface="Times New Roman"/>
                              </a:rPr>
                              <m:t>𝑂𝐻</m:t>
                            </m:r>
                          </m:e>
                          <m:sup>
                            <m:r>
                              <a:rPr lang="id-ID" sz="1600" i="1">
                                <a:effectLst/>
                                <a:latin typeface="Cambria Math"/>
                                <a:ea typeface="Times New Roman"/>
                                <a:cs typeface="Times New Roman"/>
                              </a:rPr>
                              <m:t>−</m:t>
                            </m:r>
                          </m:sup>
                        </m:sSup>
                        <m:r>
                          <a:rPr lang="id-ID" sz="1600" i="1">
                            <a:effectLst/>
                            <a:latin typeface="Cambria Math"/>
                            <a:ea typeface="Times New Roman"/>
                            <a:cs typeface="Times New Roman"/>
                          </a:rPr>
                          <m:t>]= </m:t>
                        </m:r>
                        <m:rad>
                          <m:radPr>
                            <m:degHide m:val="on"/>
                            <m:ctrlPr>
                              <a:rPr lang="id-ID" sz="1600" i="1">
                                <a:effectLst/>
                                <a:latin typeface="Cambria Math" panose="02040503050406030204" pitchFamily="18" charset="0"/>
                                <a:ea typeface="Times New Roman"/>
                                <a:cs typeface="Times New Roman"/>
                              </a:rPr>
                            </m:ctrlPr>
                          </m:radPr>
                          <m:deg/>
                          <m:e>
                            <m:f>
                              <m:fPr>
                                <m:ctrlPr>
                                  <a:rPr lang="id-ID" sz="1600" i="1">
                                    <a:effectLst/>
                                    <a:latin typeface="Cambria Math" panose="02040503050406030204" pitchFamily="18" charset="0"/>
                                    <a:ea typeface="Calibri"/>
                                    <a:cs typeface="Times New Roman"/>
                                  </a:rPr>
                                </m:ctrlPr>
                              </m:fPr>
                              <m:num>
                                <m:sSub>
                                  <m:sSubPr>
                                    <m:ctrlPr>
                                      <a:rPr lang="id-ID" sz="1600" i="1">
                                        <a:effectLst/>
                                        <a:latin typeface="Cambria Math" panose="02040503050406030204" pitchFamily="18" charset="0"/>
                                        <a:ea typeface="Calibri"/>
                                        <a:cs typeface="Times New Roman"/>
                                      </a:rPr>
                                    </m:ctrlPr>
                                  </m:sSubPr>
                                  <m:e>
                                    <m:r>
                                      <a:rPr lang="id-ID" sz="1600" i="1">
                                        <a:effectLst/>
                                        <a:latin typeface="Cambria Math"/>
                                        <a:ea typeface="Calibri"/>
                                        <a:cs typeface="Times New Roman"/>
                                      </a:rPr>
                                      <m:t>𝐾</m:t>
                                    </m:r>
                                  </m:e>
                                  <m:sub>
                                    <m:r>
                                      <a:rPr lang="id-ID" sz="1600" i="1">
                                        <a:effectLst/>
                                        <a:latin typeface="Cambria Math"/>
                                        <a:ea typeface="Calibri"/>
                                        <a:cs typeface="Times New Roman"/>
                                      </a:rPr>
                                      <m:t>𝑤</m:t>
                                    </m:r>
                                  </m:sub>
                                </m:sSub>
                              </m:num>
                              <m:den>
                                <m:sSub>
                                  <m:sSubPr>
                                    <m:ctrlPr>
                                      <a:rPr lang="id-ID" sz="1600" i="1">
                                        <a:effectLst/>
                                        <a:latin typeface="Cambria Math" panose="02040503050406030204" pitchFamily="18" charset="0"/>
                                        <a:ea typeface="Calibri"/>
                                        <a:cs typeface="Times New Roman"/>
                                      </a:rPr>
                                    </m:ctrlPr>
                                  </m:sSubPr>
                                  <m:e>
                                    <m:r>
                                      <a:rPr lang="id-ID" sz="1600" i="1">
                                        <a:effectLst/>
                                        <a:latin typeface="Cambria Math"/>
                                        <a:ea typeface="Calibri"/>
                                        <a:cs typeface="Times New Roman"/>
                                      </a:rPr>
                                      <m:t>𝐾</m:t>
                                    </m:r>
                                  </m:e>
                                  <m:sub>
                                    <m:r>
                                      <a:rPr lang="id-ID" sz="1600" i="1">
                                        <a:effectLst/>
                                        <a:latin typeface="Cambria Math"/>
                                        <a:ea typeface="Calibri"/>
                                        <a:cs typeface="Times New Roman"/>
                                      </a:rPr>
                                      <m:t>𝑎</m:t>
                                    </m:r>
                                  </m:sub>
                                </m:sSub>
                              </m:den>
                            </m:f>
                            <m:r>
                              <a:rPr lang="id-ID" sz="1600" i="1">
                                <a:effectLst/>
                                <a:latin typeface="Cambria Math"/>
                                <a:ea typeface="Calibri"/>
                                <a:cs typeface="Times New Roman"/>
                              </a:rPr>
                              <m:t> [</m:t>
                            </m:r>
                            <m:r>
                              <a:rPr lang="id-ID" sz="1600" i="1">
                                <a:effectLst/>
                                <a:latin typeface="Cambria Math"/>
                                <a:ea typeface="Calibri"/>
                                <a:cs typeface="Times New Roman"/>
                              </a:rPr>
                              <m:t>𝐺𝑎𝑟𝑎𝑚</m:t>
                            </m:r>
                            <m:r>
                              <a:rPr lang="id-ID" sz="1600" i="1">
                                <a:effectLst/>
                                <a:latin typeface="Cambria Math"/>
                                <a:ea typeface="Calibri"/>
                                <a:cs typeface="Times New Roman"/>
                              </a:rPr>
                              <m:t>]</m:t>
                            </m:r>
                          </m:e>
                        </m:rad>
                      </m:oMath>
                    </a14:m>
                    <a:endParaRPr lang="id-ID" sz="1100" dirty="0">
                      <a:effectLst/>
                      <a:ea typeface="Calibri"/>
                      <a:cs typeface="Times New Roman"/>
                    </a:endParaRPr>
                  </a:p>
                </p:txBody>
              </p:sp>
            </mc:Choice>
            <mc:Fallback xmlns="">
              <p:sp>
                <p:nvSpPr>
                  <p:cNvPr id="51" name="Text Box 11"/>
                  <p:cNvSpPr txBox="1">
                    <a:spLocks noRot="1" noChangeAspect="1" noMove="1" noResize="1" noEditPoints="1" noAdjustHandles="1" noChangeArrowheads="1" noChangeShapeType="1" noTextEdit="1"/>
                  </p:cNvSpPr>
                  <p:nvPr/>
                </p:nvSpPr>
                <p:spPr>
                  <a:xfrm>
                    <a:off x="183432" y="5229200"/>
                    <a:ext cx="2322984" cy="720080"/>
                  </a:xfrm>
                  <a:prstGeom prst="rect">
                    <a:avLst/>
                  </a:prstGeom>
                  <a:blipFill rotWithShape="1">
                    <a:blip r:embed="rId5"/>
                    <a:stretch>
                      <a:fillRect/>
                    </a:stretch>
                  </a:blipFill>
                  <a:ln/>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52" name="Text Box 12"/>
                  <p:cNvSpPr txBox="1"/>
                  <p:nvPr/>
                </p:nvSpPr>
                <p:spPr>
                  <a:xfrm>
                    <a:off x="2713990" y="5205942"/>
                    <a:ext cx="1981142" cy="737745"/>
                  </a:xfrm>
                  <a:prstGeom prst="rect">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id-ID" dirty="0">
                        <a:effectLst/>
                        <a:ea typeface="Times New Roman"/>
                        <a:cs typeface="Times New Roman"/>
                      </a:rPr>
                      <a:t>Ph tergantung </a:t>
                    </a:r>
                    <a14:m>
                      <m:oMath xmlns:m="http://schemas.openxmlformats.org/officeDocument/2006/math">
                        <m:sSub>
                          <m:sSubPr>
                            <m:ctrlPr>
                              <a:rPr lang="id-ID" i="1">
                                <a:effectLst/>
                                <a:latin typeface="Cambria Math" panose="02040503050406030204" pitchFamily="18" charset="0"/>
                                <a:ea typeface="Calibri"/>
                                <a:cs typeface="Times New Roman"/>
                              </a:rPr>
                            </m:ctrlPr>
                          </m:sSubPr>
                          <m:e>
                            <m:r>
                              <a:rPr lang="id-ID" i="1">
                                <a:effectLst/>
                                <a:latin typeface="Cambria Math"/>
                                <a:ea typeface="Calibri"/>
                                <a:cs typeface="Times New Roman"/>
                              </a:rPr>
                              <m:t>𝐾</m:t>
                            </m:r>
                          </m:e>
                          <m:sub>
                            <m:r>
                              <a:rPr lang="id-ID" i="1">
                                <a:effectLst/>
                                <a:latin typeface="Cambria Math"/>
                                <a:ea typeface="Calibri"/>
                                <a:cs typeface="Times New Roman"/>
                              </a:rPr>
                              <m:t>𝑎</m:t>
                            </m:r>
                          </m:sub>
                        </m:sSub>
                        <m:r>
                          <a:rPr lang="id-ID" i="1">
                            <a:effectLst/>
                            <a:latin typeface="Cambria Math"/>
                            <a:ea typeface="Calibri"/>
                            <a:cs typeface="Times New Roman"/>
                          </a:rPr>
                          <m:t> </m:t>
                        </m:r>
                        <m:r>
                          <a:rPr lang="id-ID" i="1">
                            <a:effectLst/>
                            <a:latin typeface="Cambria Math"/>
                            <a:ea typeface="Calibri"/>
                            <a:cs typeface="Times New Roman"/>
                          </a:rPr>
                          <m:t>𝑑𝑎𝑛</m:t>
                        </m:r>
                        <m:r>
                          <a:rPr lang="id-ID" i="1">
                            <a:effectLst/>
                            <a:latin typeface="Cambria Math"/>
                            <a:ea typeface="Calibri"/>
                            <a:cs typeface="Times New Roman"/>
                          </a:rPr>
                          <m:t> </m:t>
                        </m:r>
                        <m:sSub>
                          <m:sSubPr>
                            <m:ctrlPr>
                              <a:rPr lang="id-ID" i="1">
                                <a:effectLst/>
                                <a:latin typeface="Cambria Math" panose="02040503050406030204" pitchFamily="18" charset="0"/>
                                <a:ea typeface="Calibri"/>
                                <a:cs typeface="Times New Roman"/>
                              </a:rPr>
                            </m:ctrlPr>
                          </m:sSubPr>
                          <m:e>
                            <m:r>
                              <a:rPr lang="id-ID" i="1">
                                <a:effectLst/>
                                <a:latin typeface="Cambria Math"/>
                                <a:ea typeface="Calibri"/>
                                <a:cs typeface="Times New Roman"/>
                              </a:rPr>
                              <m:t>𝐾</m:t>
                            </m:r>
                          </m:e>
                          <m:sub>
                            <m:r>
                              <a:rPr lang="id-ID" i="1">
                                <a:effectLst/>
                                <a:latin typeface="Cambria Math"/>
                                <a:ea typeface="Calibri"/>
                                <a:cs typeface="Times New Roman"/>
                              </a:rPr>
                              <m:t>𝑏</m:t>
                            </m:r>
                          </m:sub>
                        </m:sSub>
                      </m:oMath>
                    </a14:m>
                    <a:endParaRPr lang="id-ID" sz="1100" dirty="0">
                      <a:effectLst/>
                      <a:ea typeface="Calibri"/>
                      <a:cs typeface="Times New Roman"/>
                    </a:endParaRPr>
                  </a:p>
                </p:txBody>
              </p:sp>
            </mc:Choice>
            <mc:Fallback xmlns="">
              <p:sp>
                <p:nvSpPr>
                  <p:cNvPr id="52" name="Text Box 12"/>
                  <p:cNvSpPr txBox="1">
                    <a:spLocks noRot="1" noChangeAspect="1" noMove="1" noResize="1" noEditPoints="1" noAdjustHandles="1" noChangeArrowheads="1" noChangeShapeType="1" noTextEdit="1"/>
                  </p:cNvSpPr>
                  <p:nvPr/>
                </p:nvSpPr>
                <p:spPr>
                  <a:xfrm>
                    <a:off x="2713990" y="5205942"/>
                    <a:ext cx="1981142" cy="737745"/>
                  </a:xfrm>
                  <a:prstGeom prst="rect">
                    <a:avLst/>
                  </a:prstGeom>
                  <a:blipFill rotWithShape="1">
                    <a:blip r:embed="rId6"/>
                    <a:stretch>
                      <a:fillRect/>
                    </a:stretch>
                  </a:blipFill>
                  <a:ln/>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53" name="Text Box 13"/>
                  <p:cNvSpPr txBox="1"/>
                  <p:nvPr/>
                </p:nvSpPr>
                <p:spPr>
                  <a:xfrm>
                    <a:off x="4876800" y="5229200"/>
                    <a:ext cx="2863236" cy="714487"/>
                  </a:xfrm>
                  <a:prstGeom prst="rect">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id-ID" dirty="0">
                        <a:effectLst/>
                        <a:ea typeface="Times New Roman"/>
                        <a:cs typeface="Times New Roman"/>
                      </a:rPr>
                      <a:t>[</a:t>
                    </a:r>
                    <a14:m>
                      <m:oMath xmlns:m="http://schemas.openxmlformats.org/officeDocument/2006/math">
                        <m:sSup>
                          <m:sSupPr>
                            <m:ctrlPr>
                              <a:rPr lang="id-ID" i="1">
                                <a:effectLst/>
                                <a:latin typeface="Cambria Math" panose="02040503050406030204" pitchFamily="18" charset="0"/>
                                <a:ea typeface="Times New Roman"/>
                                <a:cs typeface="Times New Roman"/>
                              </a:rPr>
                            </m:ctrlPr>
                          </m:sSupPr>
                          <m:e>
                            <m:r>
                              <a:rPr lang="id-ID" i="1">
                                <a:effectLst/>
                                <a:latin typeface="Cambria Math"/>
                                <a:ea typeface="Times New Roman"/>
                                <a:cs typeface="Times New Roman"/>
                              </a:rPr>
                              <m:t>𝐻</m:t>
                            </m:r>
                          </m:e>
                          <m:sup>
                            <m:r>
                              <a:rPr lang="id-ID" i="1">
                                <a:effectLst/>
                                <a:latin typeface="Cambria Math"/>
                                <a:ea typeface="Times New Roman"/>
                                <a:cs typeface="Times New Roman"/>
                              </a:rPr>
                              <m:t>+</m:t>
                            </m:r>
                          </m:sup>
                        </m:sSup>
                        <m:r>
                          <a:rPr lang="id-ID" i="1">
                            <a:effectLst/>
                            <a:latin typeface="Cambria Math"/>
                            <a:ea typeface="Times New Roman"/>
                            <a:cs typeface="Times New Roman"/>
                          </a:rPr>
                          <m:t>]= </m:t>
                        </m:r>
                        <m:rad>
                          <m:radPr>
                            <m:degHide m:val="on"/>
                            <m:ctrlPr>
                              <a:rPr lang="id-ID" i="1">
                                <a:effectLst/>
                                <a:latin typeface="Cambria Math" panose="02040503050406030204" pitchFamily="18" charset="0"/>
                                <a:ea typeface="Times New Roman"/>
                                <a:cs typeface="Times New Roman"/>
                              </a:rPr>
                            </m:ctrlPr>
                          </m:radPr>
                          <m:deg/>
                          <m:e>
                            <m:f>
                              <m:fPr>
                                <m:ctrlPr>
                                  <a:rPr lang="id-ID" i="1">
                                    <a:effectLst/>
                                    <a:latin typeface="Cambria Math" panose="02040503050406030204" pitchFamily="18" charset="0"/>
                                    <a:ea typeface="Calibri"/>
                                    <a:cs typeface="Times New Roman"/>
                                  </a:rPr>
                                </m:ctrlPr>
                              </m:fPr>
                              <m:num>
                                <m:sSub>
                                  <m:sSubPr>
                                    <m:ctrlPr>
                                      <a:rPr lang="id-ID" i="1">
                                        <a:effectLst/>
                                        <a:latin typeface="Cambria Math" panose="02040503050406030204" pitchFamily="18" charset="0"/>
                                        <a:ea typeface="Calibri"/>
                                        <a:cs typeface="Times New Roman"/>
                                      </a:rPr>
                                    </m:ctrlPr>
                                  </m:sSubPr>
                                  <m:e>
                                    <m:r>
                                      <a:rPr lang="id-ID" i="1">
                                        <a:effectLst/>
                                        <a:latin typeface="Cambria Math"/>
                                        <a:ea typeface="Calibri"/>
                                        <a:cs typeface="Times New Roman"/>
                                      </a:rPr>
                                      <m:t>𝐾</m:t>
                                    </m:r>
                                  </m:e>
                                  <m:sub>
                                    <m:r>
                                      <a:rPr lang="id-ID" i="1">
                                        <a:effectLst/>
                                        <a:latin typeface="Cambria Math"/>
                                        <a:ea typeface="Calibri"/>
                                        <a:cs typeface="Times New Roman"/>
                                      </a:rPr>
                                      <m:t>𝑤</m:t>
                                    </m:r>
                                  </m:sub>
                                </m:sSub>
                              </m:num>
                              <m:den>
                                <m:sSub>
                                  <m:sSubPr>
                                    <m:ctrlPr>
                                      <a:rPr lang="id-ID" i="1">
                                        <a:effectLst/>
                                        <a:latin typeface="Cambria Math" panose="02040503050406030204" pitchFamily="18" charset="0"/>
                                        <a:ea typeface="Calibri"/>
                                        <a:cs typeface="Times New Roman"/>
                                      </a:rPr>
                                    </m:ctrlPr>
                                  </m:sSubPr>
                                  <m:e>
                                    <m:r>
                                      <a:rPr lang="id-ID" i="1">
                                        <a:effectLst/>
                                        <a:latin typeface="Cambria Math"/>
                                        <a:ea typeface="Calibri"/>
                                        <a:cs typeface="Times New Roman"/>
                                      </a:rPr>
                                      <m:t>𝐾</m:t>
                                    </m:r>
                                  </m:e>
                                  <m:sub>
                                    <m:r>
                                      <a:rPr lang="id-ID" i="1">
                                        <a:effectLst/>
                                        <a:latin typeface="Cambria Math"/>
                                        <a:ea typeface="Calibri"/>
                                        <a:cs typeface="Times New Roman"/>
                                      </a:rPr>
                                      <m:t>𝑏</m:t>
                                    </m:r>
                                  </m:sub>
                                </m:sSub>
                              </m:den>
                            </m:f>
                            <m:r>
                              <a:rPr lang="id-ID" i="1">
                                <a:effectLst/>
                                <a:latin typeface="Cambria Math"/>
                                <a:ea typeface="Calibri"/>
                                <a:cs typeface="Times New Roman"/>
                              </a:rPr>
                              <m:t> [</m:t>
                            </m:r>
                            <m:r>
                              <a:rPr lang="id-ID" i="1">
                                <a:effectLst/>
                                <a:latin typeface="Cambria Math"/>
                                <a:ea typeface="Calibri"/>
                                <a:cs typeface="Times New Roman"/>
                              </a:rPr>
                              <m:t>𝐺𝑎𝑟𝑎𝑚</m:t>
                            </m:r>
                            <m:r>
                              <a:rPr lang="id-ID" i="1">
                                <a:effectLst/>
                                <a:latin typeface="Cambria Math"/>
                                <a:ea typeface="Calibri"/>
                                <a:cs typeface="Times New Roman"/>
                              </a:rPr>
                              <m:t>]</m:t>
                            </m:r>
                          </m:e>
                        </m:rad>
                      </m:oMath>
                    </a14:m>
                    <a:endParaRPr lang="id-ID" dirty="0">
                      <a:effectLst/>
                      <a:ea typeface="Calibri"/>
                      <a:cs typeface="Times New Roman"/>
                    </a:endParaRPr>
                  </a:p>
                </p:txBody>
              </p:sp>
            </mc:Choice>
            <mc:Fallback xmlns="">
              <p:sp>
                <p:nvSpPr>
                  <p:cNvPr id="53" name="Text Box 13"/>
                  <p:cNvSpPr txBox="1">
                    <a:spLocks noRot="1" noChangeAspect="1" noMove="1" noResize="1" noEditPoints="1" noAdjustHandles="1" noChangeArrowheads="1" noChangeShapeType="1" noTextEdit="1"/>
                  </p:cNvSpPr>
                  <p:nvPr/>
                </p:nvSpPr>
                <p:spPr>
                  <a:xfrm>
                    <a:off x="4876800" y="5229200"/>
                    <a:ext cx="2863236" cy="714487"/>
                  </a:xfrm>
                  <a:prstGeom prst="rect">
                    <a:avLst/>
                  </a:prstGeom>
                  <a:blipFill rotWithShape="1">
                    <a:blip r:embed="rId7"/>
                    <a:stretch>
                      <a:fillRect/>
                    </a:stretch>
                  </a:blipFill>
                  <a:ln/>
                </p:spPr>
                <p:txBody>
                  <a:bodyPr/>
                  <a:lstStyle/>
                  <a:p>
                    <a:r>
                      <a:rPr lang="id-ID">
                        <a:noFill/>
                      </a:rPr>
                      <a:t> </a:t>
                    </a:r>
                  </a:p>
                </p:txBody>
              </p:sp>
            </mc:Fallback>
          </mc:AlternateContent>
          <p:cxnSp>
            <p:nvCxnSpPr>
              <p:cNvPr id="54" name="Straight Arrow Connector 53"/>
              <p:cNvCxnSpPr/>
              <p:nvPr/>
            </p:nvCxnSpPr>
            <p:spPr>
              <a:xfrm>
                <a:off x="935343" y="4409284"/>
                <a:ext cx="0" cy="796658"/>
              </a:xfrm>
              <a:prstGeom prst="straightConnector1">
                <a:avLst/>
              </a:prstGeom>
              <a:ln>
                <a:solidFill>
                  <a:srgbClr val="00B050"/>
                </a:solidFill>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p:nvPr/>
            </p:nvCxnSpPr>
            <p:spPr>
              <a:xfrm>
                <a:off x="3011042" y="4409284"/>
                <a:ext cx="0" cy="796658"/>
              </a:xfrm>
              <a:prstGeom prst="straightConnector1">
                <a:avLst/>
              </a:prstGeom>
              <a:ln>
                <a:solidFill>
                  <a:srgbClr val="00B050"/>
                </a:solidFill>
                <a:tailEnd type="arrow"/>
              </a:ln>
            </p:spPr>
            <p:style>
              <a:lnRef idx="2">
                <a:schemeClr val="dk1"/>
              </a:lnRef>
              <a:fillRef idx="0">
                <a:schemeClr val="dk1"/>
              </a:fillRef>
              <a:effectRef idx="1">
                <a:schemeClr val="dk1"/>
              </a:effectRef>
              <a:fontRef idx="minor">
                <a:schemeClr val="tx1"/>
              </a:fontRef>
            </p:style>
          </p:cxnSp>
          <p:cxnSp>
            <p:nvCxnSpPr>
              <p:cNvPr id="58" name="Straight Arrow Connector 57"/>
              <p:cNvCxnSpPr/>
              <p:nvPr/>
            </p:nvCxnSpPr>
            <p:spPr>
              <a:xfrm>
                <a:off x="5460055" y="4409284"/>
                <a:ext cx="0" cy="796658"/>
              </a:xfrm>
              <a:prstGeom prst="straightConnector1">
                <a:avLst/>
              </a:prstGeom>
              <a:ln>
                <a:solidFill>
                  <a:srgbClr val="00B050"/>
                </a:solidFill>
                <a:tailEnd type="arrow"/>
              </a:ln>
            </p:spPr>
            <p:style>
              <a:lnRef idx="2">
                <a:schemeClr val="dk1"/>
              </a:lnRef>
              <a:fillRef idx="0">
                <a:schemeClr val="dk1"/>
              </a:fillRef>
              <a:effectRef idx="1">
                <a:schemeClr val="dk1"/>
              </a:effectRef>
              <a:fontRef idx="minor">
                <a:schemeClr val="tx1"/>
              </a:fontRef>
            </p:style>
          </p:cxnSp>
        </p:grpSp>
        <p:grpSp>
          <p:nvGrpSpPr>
            <p:cNvPr id="71" name="Group 70"/>
            <p:cNvGrpSpPr/>
            <p:nvPr/>
          </p:nvGrpSpPr>
          <p:grpSpPr>
            <a:xfrm>
              <a:off x="592234" y="2359976"/>
              <a:ext cx="8112477" cy="4165368"/>
              <a:chOff x="592234" y="2359976"/>
              <a:chExt cx="8112477" cy="4165368"/>
            </a:xfrm>
          </p:grpSpPr>
          <p:sp>
            <p:nvSpPr>
              <p:cNvPr id="8" name="TextBox 7"/>
              <p:cNvSpPr txBox="1"/>
              <p:nvPr/>
            </p:nvSpPr>
            <p:spPr>
              <a:xfrm>
                <a:off x="7304263" y="2359976"/>
                <a:ext cx="1400448" cy="646331"/>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id-ID" dirty="0" smtClean="0"/>
                  <a:t>Asam Kuat + </a:t>
                </a:r>
              </a:p>
              <a:p>
                <a:r>
                  <a:rPr lang="id-ID" dirty="0" smtClean="0"/>
                  <a:t>Basa Kuat</a:t>
                </a:r>
                <a:endParaRPr lang="id-ID" dirty="0"/>
              </a:p>
            </p:txBody>
          </p:sp>
          <p:sp>
            <p:nvSpPr>
              <p:cNvPr id="27" name="Text Box 10"/>
              <p:cNvSpPr txBox="1"/>
              <p:nvPr/>
            </p:nvSpPr>
            <p:spPr>
              <a:xfrm>
                <a:off x="6551316" y="3659343"/>
                <a:ext cx="2153395" cy="478071"/>
              </a:xfrm>
              <a:prstGeom prst="rect">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id-ID" sz="2000" dirty="0">
                    <a:effectLst/>
                    <a:ea typeface="Times New Roman"/>
                    <a:cs typeface="Times New Roman"/>
                  </a:rPr>
                  <a:t>Netral: pH = 7</a:t>
                </a:r>
                <a:endParaRPr lang="id-ID" sz="2000" dirty="0">
                  <a:effectLst/>
                  <a:ea typeface="Calibri"/>
                  <a:cs typeface="Times New Roman"/>
                </a:endParaRPr>
              </a:p>
            </p:txBody>
          </p:sp>
          <p:sp>
            <p:nvSpPr>
              <p:cNvPr id="61" name="Rectangle 60"/>
              <p:cNvSpPr/>
              <p:nvPr/>
            </p:nvSpPr>
            <p:spPr>
              <a:xfrm>
                <a:off x="592234" y="6237312"/>
                <a:ext cx="1271721" cy="28803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Garam dari</a:t>
                </a:r>
                <a:endParaRPr lang="id-ID" dirty="0"/>
              </a:p>
            </p:txBody>
          </p:sp>
          <p:sp>
            <p:nvSpPr>
              <p:cNvPr id="63" name="Rectangle 62"/>
              <p:cNvSpPr/>
              <p:nvPr/>
            </p:nvSpPr>
            <p:spPr>
              <a:xfrm>
                <a:off x="1992508" y="6237312"/>
                <a:ext cx="2732070" cy="28803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Mempunyai hubungan</a:t>
                </a:r>
                <a:endParaRPr lang="id-ID" dirty="0">
                  <a:solidFill>
                    <a:schemeClr val="tx1"/>
                  </a:solidFill>
                </a:endParaRPr>
              </a:p>
            </p:txBody>
          </p:sp>
          <p:sp>
            <p:nvSpPr>
              <p:cNvPr id="64" name="Rectangle 63"/>
              <p:cNvSpPr/>
              <p:nvPr/>
            </p:nvSpPr>
            <p:spPr>
              <a:xfrm>
                <a:off x="4858562" y="6237312"/>
                <a:ext cx="2899711" cy="28803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Penentuan pH</a:t>
                </a:r>
                <a:endParaRPr lang="id-ID" dirty="0"/>
              </a:p>
            </p:txBody>
          </p:sp>
        </p:grpSp>
      </p:grpSp>
      <p:sp>
        <p:nvSpPr>
          <p:cNvPr id="41" name="TextBox 40"/>
          <p:cNvSpPr txBox="1"/>
          <p:nvPr/>
        </p:nvSpPr>
        <p:spPr>
          <a:xfrm>
            <a:off x="8587482" y="6565055"/>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(12)</a:t>
            </a:r>
            <a:endParaRPr lang="id-ID" dirty="0"/>
          </a:p>
        </p:txBody>
      </p:sp>
    </p:spTree>
    <p:extLst>
      <p:ext uri="{BB962C8B-B14F-4D97-AF65-F5344CB8AC3E}">
        <p14:creationId xmlns:p14="http://schemas.microsoft.com/office/powerpoint/2010/main" val="173621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2348880"/>
                <a:ext cx="8229600" cy="4104456"/>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id-ID" dirty="0" smtClean="0"/>
                  <a:t>2. Garam dari Asam Lemah dan Basa kuat</a:t>
                </a:r>
              </a:p>
              <a:p>
                <a:pPr>
                  <a:buFont typeface="Wingdings" pitchFamily="2" charset="2"/>
                  <a:buChar char="Ø"/>
                </a:pPr>
                <a:r>
                  <a:rPr lang="id-ID" dirty="0" smtClean="0"/>
                  <a:t>Bila dihubungkan dengan tetapan ionisasi asam, maka didapat:</a:t>
                </a:r>
              </a:p>
              <a:p>
                <a:pPr marL="0" indent="0">
                  <a:buNone/>
                </a:pPr>
                <a14:m>
                  <m:oMath xmlns:m="http://schemas.openxmlformats.org/officeDocument/2006/math">
                    <m:sSub>
                      <m:sSubPr>
                        <m:ctrlPr>
                          <a:rPr lang="id-ID" i="1" kern="0" smtClean="0">
                            <a:solidFill>
                              <a:srgbClr val="0070C0"/>
                            </a:solidFill>
                            <a:effectLst/>
                            <a:latin typeface="Cambria Math" panose="02040503050406030204" pitchFamily="18" charset="0"/>
                          </a:rPr>
                        </m:ctrlPr>
                      </m:sSubPr>
                      <m:e>
                        <m:r>
                          <a:rPr lang="id-ID" i="1" kern="0">
                            <a:solidFill>
                              <a:srgbClr val="0070C0"/>
                            </a:solidFill>
                            <a:effectLst/>
                            <a:latin typeface="Cambria Math"/>
                          </a:rPr>
                          <m:t>𝐶𝐻</m:t>
                        </m:r>
                      </m:e>
                      <m:sub>
                        <m:r>
                          <a:rPr lang="id-ID" i="1" kern="0">
                            <a:solidFill>
                              <a:srgbClr val="0070C0"/>
                            </a:solidFill>
                            <a:effectLst/>
                            <a:latin typeface="Cambria Math"/>
                          </a:rPr>
                          <m:t>3</m:t>
                        </m:r>
                      </m:sub>
                    </m:sSub>
                    <m:r>
                      <a:rPr lang="id-ID" i="1" kern="0">
                        <a:solidFill>
                          <a:srgbClr val="0070C0"/>
                        </a:solidFill>
                        <a:effectLst/>
                        <a:latin typeface="Cambria Math"/>
                      </a:rPr>
                      <m:t>𝐶𝑂𝑂𝐻</m:t>
                    </m:r>
                    <m:d>
                      <m:dPr>
                        <m:ctrlPr>
                          <a:rPr lang="id-ID" b="0" i="1" kern="0" smtClean="0">
                            <a:solidFill>
                              <a:srgbClr val="0070C0"/>
                            </a:solidFill>
                            <a:effectLst/>
                            <a:latin typeface="Cambria Math" panose="02040503050406030204" pitchFamily="18" charset="0"/>
                          </a:rPr>
                        </m:ctrlPr>
                      </m:dPr>
                      <m:e>
                        <m:r>
                          <a:rPr lang="id-ID" b="0" i="1" kern="0" smtClean="0">
                            <a:solidFill>
                              <a:srgbClr val="0070C0"/>
                            </a:solidFill>
                            <a:effectLst/>
                            <a:latin typeface="Cambria Math"/>
                          </a:rPr>
                          <m:t>𝑎𝑞</m:t>
                        </m:r>
                      </m:e>
                    </m:d>
                    <m:r>
                      <a:rPr lang="id-ID" b="0" i="1" kern="0" smtClean="0">
                        <a:solidFill>
                          <a:srgbClr val="0070C0"/>
                        </a:solidFill>
                        <a:effectLst/>
                        <a:latin typeface="Cambria Math"/>
                        <a:ea typeface="Cambria Math"/>
                      </a:rPr>
                      <m:t>⇌</m:t>
                    </m:r>
                  </m:oMath>
                </a14:m>
                <a:r>
                  <a:rPr lang="id-ID" dirty="0" smtClean="0">
                    <a:solidFill>
                      <a:srgbClr val="0070C0"/>
                    </a:solidFill>
                    <a:effectLst/>
                  </a:rPr>
                  <a:t> </a:t>
                </a:r>
                <a14:m>
                  <m:oMath xmlns:m="http://schemas.openxmlformats.org/officeDocument/2006/math">
                    <m:sSub>
                      <m:sSubPr>
                        <m:ctrlPr>
                          <a:rPr lang="id-ID" i="1" kern="0">
                            <a:solidFill>
                              <a:srgbClr val="0070C0"/>
                            </a:solidFill>
                            <a:latin typeface="Cambria Math" panose="02040503050406030204" pitchFamily="18" charset="0"/>
                          </a:rPr>
                        </m:ctrlPr>
                      </m:sSubPr>
                      <m:e>
                        <m:r>
                          <a:rPr lang="id-ID" i="1" kern="0">
                            <a:solidFill>
                              <a:srgbClr val="0070C0"/>
                            </a:solidFill>
                            <a:latin typeface="Cambria Math"/>
                          </a:rPr>
                          <m:t>𝐶𝐻</m:t>
                        </m:r>
                      </m:e>
                      <m:sub>
                        <m:r>
                          <a:rPr lang="id-ID" i="1" kern="0">
                            <a:solidFill>
                              <a:srgbClr val="0070C0"/>
                            </a:solidFill>
                            <a:latin typeface="Cambria Math"/>
                          </a:rPr>
                          <m:t>3</m:t>
                        </m:r>
                      </m:sub>
                    </m:sSub>
                    <m:r>
                      <a:rPr lang="id-ID" i="1" kern="0">
                        <a:solidFill>
                          <a:srgbClr val="0070C0"/>
                        </a:solidFill>
                        <a:latin typeface="Cambria Math"/>
                      </a:rPr>
                      <m:t>𝐶𝑂</m:t>
                    </m:r>
                    <m:sSup>
                      <m:sSupPr>
                        <m:ctrlPr>
                          <a:rPr lang="id-ID" i="1" kern="0">
                            <a:solidFill>
                              <a:srgbClr val="0070C0"/>
                            </a:solidFill>
                            <a:latin typeface="Cambria Math" panose="02040503050406030204" pitchFamily="18" charset="0"/>
                          </a:rPr>
                        </m:ctrlPr>
                      </m:sSupPr>
                      <m:e>
                        <m:r>
                          <a:rPr lang="id-ID" i="1" kern="0">
                            <a:solidFill>
                              <a:srgbClr val="0070C0"/>
                            </a:solidFill>
                            <a:latin typeface="Cambria Math"/>
                          </a:rPr>
                          <m:t>𝑂</m:t>
                        </m:r>
                      </m:e>
                      <m:sup>
                        <m:r>
                          <a:rPr lang="id-ID" i="1" kern="0">
                            <a:solidFill>
                              <a:srgbClr val="0070C0"/>
                            </a:solidFill>
                            <a:latin typeface="Cambria Math"/>
                          </a:rPr>
                          <m:t>−</m:t>
                        </m:r>
                      </m:sup>
                    </m:sSup>
                    <m:d>
                      <m:dPr>
                        <m:ctrlPr>
                          <a:rPr lang="id-ID" b="0" i="1" kern="0" smtClean="0">
                            <a:solidFill>
                              <a:srgbClr val="0070C0"/>
                            </a:solidFill>
                            <a:latin typeface="Cambria Math" panose="02040503050406030204" pitchFamily="18" charset="0"/>
                          </a:rPr>
                        </m:ctrlPr>
                      </m:dPr>
                      <m:e>
                        <m:r>
                          <a:rPr lang="id-ID" b="0" i="1" kern="0" smtClean="0">
                            <a:solidFill>
                              <a:srgbClr val="0070C0"/>
                            </a:solidFill>
                            <a:latin typeface="Cambria Math"/>
                          </a:rPr>
                          <m:t>𝑎𝑞</m:t>
                        </m:r>
                      </m:e>
                    </m:d>
                    <m:r>
                      <a:rPr lang="id-ID" b="0" i="1" kern="0" smtClean="0">
                        <a:solidFill>
                          <a:srgbClr val="0070C0"/>
                        </a:solidFill>
                        <a:latin typeface="Cambria Math"/>
                      </a:rPr>
                      <m:t>+</m:t>
                    </m:r>
                    <m:sSup>
                      <m:sSupPr>
                        <m:ctrlPr>
                          <a:rPr lang="id-ID" i="1" kern="0">
                            <a:solidFill>
                              <a:srgbClr val="0070C0"/>
                            </a:solidFill>
                            <a:latin typeface="Cambria Math" panose="02040503050406030204" pitchFamily="18" charset="0"/>
                          </a:rPr>
                        </m:ctrlPr>
                      </m:sSupPr>
                      <m:e>
                        <m:r>
                          <a:rPr lang="id-ID" b="0" i="1" kern="0" smtClean="0">
                            <a:solidFill>
                              <a:srgbClr val="0070C0"/>
                            </a:solidFill>
                            <a:latin typeface="Cambria Math"/>
                          </a:rPr>
                          <m:t>𝐻</m:t>
                        </m:r>
                      </m:e>
                      <m:sup>
                        <m:r>
                          <a:rPr lang="id-ID" b="0" i="1" kern="0" smtClean="0">
                            <a:solidFill>
                              <a:srgbClr val="0070C0"/>
                            </a:solidFill>
                            <a:latin typeface="Cambria Math"/>
                          </a:rPr>
                          <m:t>+</m:t>
                        </m:r>
                      </m:sup>
                    </m:sSup>
                    <m:d>
                      <m:dPr>
                        <m:ctrlPr>
                          <a:rPr lang="id-ID" b="0" i="1" kern="0" smtClean="0">
                            <a:solidFill>
                              <a:srgbClr val="0070C0"/>
                            </a:solidFill>
                            <a:latin typeface="Cambria Math" panose="02040503050406030204" pitchFamily="18" charset="0"/>
                          </a:rPr>
                        </m:ctrlPr>
                      </m:dPr>
                      <m:e>
                        <m:r>
                          <a:rPr lang="id-ID" b="0" i="1" kern="0" smtClean="0">
                            <a:solidFill>
                              <a:srgbClr val="0070C0"/>
                            </a:solidFill>
                            <a:latin typeface="Cambria Math"/>
                          </a:rPr>
                          <m:t>𝑎𝑞</m:t>
                        </m:r>
                      </m:e>
                    </m:d>
                  </m:oMath>
                </a14:m>
                <a:endParaRPr lang="id-ID" b="0" i="1" kern="0" dirty="0" smtClean="0">
                  <a:solidFill>
                    <a:srgbClr val="0070C0"/>
                  </a:solidFill>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id-ID" sz="2500" b="1" i="1" kern="0">
                              <a:solidFill>
                                <a:srgbClr val="0070C0"/>
                              </a:solidFill>
                              <a:latin typeface="Cambria Math" panose="02040503050406030204" pitchFamily="18" charset="0"/>
                            </a:rPr>
                          </m:ctrlPr>
                        </m:sSubPr>
                        <m:e>
                          <m:r>
                            <a:rPr lang="id-ID" sz="2500" b="1" i="1" kern="0">
                              <a:solidFill>
                                <a:srgbClr val="0070C0"/>
                              </a:solidFill>
                              <a:latin typeface="Cambria Math"/>
                            </a:rPr>
                            <m:t>𝒌</m:t>
                          </m:r>
                        </m:e>
                        <m:sub>
                          <m:r>
                            <a:rPr lang="id-ID" sz="2500" b="1" i="1" kern="0" smtClean="0">
                              <a:solidFill>
                                <a:srgbClr val="0070C0"/>
                              </a:solidFill>
                              <a:latin typeface="Cambria Math"/>
                            </a:rPr>
                            <m:t>𝒂</m:t>
                          </m:r>
                        </m:sub>
                      </m:sSub>
                      <m:r>
                        <a:rPr lang="id-ID" sz="2500" kern="0">
                          <a:solidFill>
                            <a:srgbClr val="0070C0"/>
                          </a:solidFill>
                          <a:latin typeface="Cambria Math"/>
                        </a:rPr>
                        <m:t>=</m:t>
                      </m:r>
                      <m:f>
                        <m:fPr>
                          <m:ctrlPr>
                            <a:rPr lang="id-ID" sz="2500" i="1" kern="0" dirty="0">
                              <a:solidFill>
                                <a:srgbClr val="0070C0"/>
                              </a:solidFill>
                              <a:latin typeface="Cambria Math" panose="02040503050406030204" pitchFamily="18" charset="0"/>
                            </a:rPr>
                          </m:ctrlPr>
                        </m:fPr>
                        <m:num>
                          <m:d>
                            <m:dPr>
                              <m:begChr m:val="["/>
                              <m:endChr m:val="]"/>
                              <m:ctrlPr>
                                <a:rPr lang="id-ID" sz="2500" i="1" kern="0" dirty="0">
                                  <a:solidFill>
                                    <a:srgbClr val="0070C0"/>
                                  </a:solidFill>
                                  <a:latin typeface="Cambria Math" panose="02040503050406030204" pitchFamily="18" charset="0"/>
                                </a:rPr>
                              </m:ctrlPr>
                            </m:dPr>
                            <m:e>
                              <m:sSub>
                                <m:sSubPr>
                                  <m:ctrlPr>
                                    <a:rPr lang="id-ID" i="1" kern="0">
                                      <a:solidFill>
                                        <a:srgbClr val="0070C0"/>
                                      </a:solidFill>
                                      <a:latin typeface="Cambria Math" panose="02040503050406030204" pitchFamily="18" charset="0"/>
                                    </a:rPr>
                                  </m:ctrlPr>
                                </m:sSubPr>
                                <m:e>
                                  <m:r>
                                    <a:rPr lang="id-ID" i="1" kern="0">
                                      <a:solidFill>
                                        <a:srgbClr val="0070C0"/>
                                      </a:solidFill>
                                      <a:latin typeface="Cambria Math"/>
                                    </a:rPr>
                                    <m:t>𝐶𝐻</m:t>
                                  </m:r>
                                </m:e>
                                <m:sub>
                                  <m:r>
                                    <a:rPr lang="id-ID" i="1" kern="0">
                                      <a:solidFill>
                                        <a:srgbClr val="0070C0"/>
                                      </a:solidFill>
                                      <a:latin typeface="Cambria Math"/>
                                    </a:rPr>
                                    <m:t>3</m:t>
                                  </m:r>
                                </m:sub>
                              </m:sSub>
                              <m:r>
                                <a:rPr lang="id-ID" i="1" kern="0">
                                  <a:solidFill>
                                    <a:srgbClr val="0070C0"/>
                                  </a:solidFill>
                                  <a:latin typeface="Cambria Math"/>
                                </a:rPr>
                                <m:t>𝐶𝑂</m:t>
                              </m:r>
                              <m:sSup>
                                <m:sSupPr>
                                  <m:ctrlPr>
                                    <a:rPr lang="id-ID" i="1" kern="0">
                                      <a:solidFill>
                                        <a:srgbClr val="0070C0"/>
                                      </a:solidFill>
                                      <a:latin typeface="Cambria Math" panose="02040503050406030204" pitchFamily="18" charset="0"/>
                                    </a:rPr>
                                  </m:ctrlPr>
                                </m:sSupPr>
                                <m:e>
                                  <m:r>
                                    <a:rPr lang="id-ID" i="1" kern="0">
                                      <a:solidFill>
                                        <a:srgbClr val="0070C0"/>
                                      </a:solidFill>
                                      <a:latin typeface="Cambria Math"/>
                                    </a:rPr>
                                    <m:t>𝑂</m:t>
                                  </m:r>
                                </m:e>
                                <m:sup>
                                  <m:r>
                                    <a:rPr lang="id-ID" i="1" kern="0">
                                      <a:solidFill>
                                        <a:srgbClr val="0070C0"/>
                                      </a:solidFill>
                                      <a:latin typeface="Cambria Math"/>
                                    </a:rPr>
                                    <m:t>−</m:t>
                                  </m:r>
                                </m:sup>
                              </m:sSup>
                            </m:e>
                          </m:d>
                          <m:d>
                            <m:dPr>
                              <m:begChr m:val="["/>
                              <m:endChr m:val="]"/>
                              <m:ctrlPr>
                                <a:rPr lang="id-ID" sz="2500" i="1" kern="0" dirty="0">
                                  <a:solidFill>
                                    <a:srgbClr val="0070C0"/>
                                  </a:solidFill>
                                  <a:latin typeface="Cambria Math" panose="02040503050406030204" pitchFamily="18" charset="0"/>
                                </a:rPr>
                              </m:ctrlPr>
                            </m:dPr>
                            <m:e>
                              <m:sSup>
                                <m:sSupPr>
                                  <m:ctrlPr>
                                    <a:rPr lang="id-ID" i="1" kern="0">
                                      <a:solidFill>
                                        <a:srgbClr val="0070C0"/>
                                      </a:solidFill>
                                      <a:latin typeface="Cambria Math" panose="02040503050406030204" pitchFamily="18" charset="0"/>
                                    </a:rPr>
                                  </m:ctrlPr>
                                </m:sSupPr>
                                <m:e>
                                  <m:r>
                                    <a:rPr lang="id-ID" i="1" kern="0">
                                      <a:solidFill>
                                        <a:srgbClr val="0070C0"/>
                                      </a:solidFill>
                                      <a:latin typeface="Cambria Math"/>
                                    </a:rPr>
                                    <m:t>𝐻</m:t>
                                  </m:r>
                                </m:e>
                                <m:sup>
                                  <m:r>
                                    <a:rPr lang="id-ID" i="1" kern="0">
                                      <a:solidFill>
                                        <a:srgbClr val="0070C0"/>
                                      </a:solidFill>
                                      <a:latin typeface="Cambria Math"/>
                                    </a:rPr>
                                    <m:t>+</m:t>
                                  </m:r>
                                </m:sup>
                              </m:sSup>
                            </m:e>
                          </m:d>
                        </m:num>
                        <m:den>
                          <m:d>
                            <m:dPr>
                              <m:begChr m:val="["/>
                              <m:endChr m:val="]"/>
                              <m:ctrlPr>
                                <a:rPr lang="id-ID" sz="2500" i="1" kern="0" dirty="0">
                                  <a:solidFill>
                                    <a:srgbClr val="0070C0"/>
                                  </a:solidFill>
                                  <a:latin typeface="Cambria Math" panose="02040503050406030204" pitchFamily="18" charset="0"/>
                                </a:rPr>
                              </m:ctrlPr>
                            </m:dPr>
                            <m:e>
                              <m:sSub>
                                <m:sSubPr>
                                  <m:ctrlPr>
                                    <a:rPr lang="id-ID" i="1" kern="0">
                                      <a:solidFill>
                                        <a:srgbClr val="0070C0"/>
                                      </a:solidFill>
                                      <a:latin typeface="Cambria Math" panose="02040503050406030204" pitchFamily="18" charset="0"/>
                                    </a:rPr>
                                  </m:ctrlPr>
                                </m:sSubPr>
                                <m:e>
                                  <m:r>
                                    <a:rPr lang="id-ID" i="1" kern="0">
                                      <a:solidFill>
                                        <a:srgbClr val="0070C0"/>
                                      </a:solidFill>
                                      <a:latin typeface="Cambria Math"/>
                                    </a:rPr>
                                    <m:t>𝐶𝐻</m:t>
                                  </m:r>
                                </m:e>
                                <m:sub>
                                  <m:r>
                                    <a:rPr lang="id-ID" i="1" kern="0">
                                      <a:solidFill>
                                        <a:srgbClr val="0070C0"/>
                                      </a:solidFill>
                                      <a:latin typeface="Cambria Math"/>
                                    </a:rPr>
                                    <m:t>3</m:t>
                                  </m:r>
                                </m:sub>
                              </m:sSub>
                              <m:r>
                                <a:rPr lang="id-ID" i="1" kern="0">
                                  <a:solidFill>
                                    <a:srgbClr val="0070C0"/>
                                  </a:solidFill>
                                  <a:latin typeface="Cambria Math"/>
                                </a:rPr>
                                <m:t>𝐶𝑂𝑂𝐻</m:t>
                              </m:r>
                            </m:e>
                          </m:d>
                        </m:den>
                      </m:f>
                      <m:r>
                        <a:rPr lang="id-ID" sz="2500" kern="0">
                          <a:solidFill>
                            <a:srgbClr val="0070C0"/>
                          </a:solidFill>
                          <a:latin typeface="Cambria Math"/>
                        </a:rPr>
                        <m:t> </m:t>
                      </m:r>
                    </m:oMath>
                  </m:oMathPara>
                </a14:m>
                <a:endParaRPr lang="id-ID" sz="2500" kern="0" dirty="0" smtClean="0">
                  <a:solidFill>
                    <a:srgbClr val="0070C0"/>
                  </a:solidFill>
                </a:endParaRPr>
              </a:p>
              <a:p>
                <a:pPr marL="0" indent="0">
                  <a:buNone/>
                </a:pPr>
                <a14:m>
                  <m:oMathPara xmlns:m="http://schemas.openxmlformats.org/officeDocument/2006/math">
                    <m:oMathParaPr>
                      <m:jc m:val="centerGroup"/>
                    </m:oMathParaPr>
                    <m:oMath xmlns:m="http://schemas.openxmlformats.org/officeDocument/2006/math">
                      <m:f>
                        <m:fPr>
                          <m:ctrlPr>
                            <a:rPr lang="id-ID" sz="2000" i="1" kern="0" smtClean="0">
                              <a:solidFill>
                                <a:srgbClr val="0070C0"/>
                              </a:solidFill>
                              <a:latin typeface="Cambria Math" panose="02040503050406030204" pitchFamily="18" charset="0"/>
                            </a:rPr>
                          </m:ctrlPr>
                        </m:fPr>
                        <m:num>
                          <m:r>
                            <a:rPr lang="id-ID" sz="2000" b="0" i="1" kern="0" smtClean="0">
                              <a:solidFill>
                                <a:srgbClr val="0070C0"/>
                              </a:solidFill>
                              <a:latin typeface="Cambria Math"/>
                            </a:rPr>
                            <m:t>1</m:t>
                          </m:r>
                        </m:num>
                        <m:den>
                          <m:sSub>
                            <m:sSubPr>
                              <m:ctrlPr>
                                <a:rPr lang="id-ID" sz="2400" b="1" i="1" kern="0">
                                  <a:solidFill>
                                    <a:srgbClr val="0070C0"/>
                                  </a:solidFill>
                                  <a:latin typeface="Cambria Math" panose="02040503050406030204" pitchFamily="18" charset="0"/>
                                </a:rPr>
                              </m:ctrlPr>
                            </m:sSubPr>
                            <m:e>
                              <m:r>
                                <a:rPr lang="id-ID" sz="2400" b="1" i="1" kern="0">
                                  <a:solidFill>
                                    <a:srgbClr val="0070C0"/>
                                  </a:solidFill>
                                  <a:latin typeface="Cambria Math"/>
                                </a:rPr>
                                <m:t>𝒌</m:t>
                              </m:r>
                            </m:e>
                            <m:sub>
                              <m:r>
                                <a:rPr lang="id-ID" sz="2400" b="1" i="1" kern="0">
                                  <a:solidFill>
                                    <a:srgbClr val="0070C0"/>
                                  </a:solidFill>
                                  <a:latin typeface="Cambria Math"/>
                                </a:rPr>
                                <m:t>𝒂</m:t>
                              </m:r>
                            </m:sub>
                          </m:sSub>
                        </m:den>
                      </m:f>
                      <m:r>
                        <a:rPr lang="id-ID" sz="2000" kern="0">
                          <a:solidFill>
                            <a:srgbClr val="0070C0"/>
                          </a:solidFill>
                          <a:latin typeface="Cambria Math"/>
                        </a:rPr>
                        <m:t>=</m:t>
                      </m:r>
                      <m:f>
                        <m:fPr>
                          <m:ctrlPr>
                            <a:rPr lang="id-ID" sz="2000" i="1" kern="0" dirty="0">
                              <a:solidFill>
                                <a:srgbClr val="0070C0"/>
                              </a:solidFill>
                              <a:latin typeface="Cambria Math" panose="02040503050406030204" pitchFamily="18" charset="0"/>
                            </a:rPr>
                          </m:ctrlPr>
                        </m:fPr>
                        <m:num>
                          <m:sSub>
                            <m:sSubPr>
                              <m:ctrlPr>
                                <a:rPr lang="id-ID" i="1" kern="0">
                                  <a:solidFill>
                                    <a:srgbClr val="0070C0"/>
                                  </a:solidFill>
                                  <a:latin typeface="Cambria Math" panose="02040503050406030204" pitchFamily="18" charset="0"/>
                                </a:rPr>
                              </m:ctrlPr>
                            </m:sSubPr>
                            <m:e>
                              <m:r>
                                <a:rPr lang="id-ID" b="0" i="1" kern="0" smtClean="0">
                                  <a:solidFill>
                                    <a:srgbClr val="0070C0"/>
                                  </a:solidFill>
                                  <a:latin typeface="Cambria Math"/>
                                </a:rPr>
                                <m:t>[</m:t>
                              </m:r>
                              <m:r>
                                <a:rPr lang="id-ID" i="1" kern="0">
                                  <a:solidFill>
                                    <a:srgbClr val="0070C0"/>
                                  </a:solidFill>
                                  <a:latin typeface="Cambria Math"/>
                                </a:rPr>
                                <m:t>𝐶𝐻</m:t>
                              </m:r>
                            </m:e>
                            <m:sub>
                              <m:r>
                                <a:rPr lang="id-ID" i="1" kern="0">
                                  <a:solidFill>
                                    <a:srgbClr val="0070C0"/>
                                  </a:solidFill>
                                  <a:latin typeface="Cambria Math"/>
                                </a:rPr>
                                <m:t>3</m:t>
                              </m:r>
                            </m:sub>
                          </m:sSub>
                          <m:r>
                            <a:rPr lang="id-ID" i="1" kern="0">
                              <a:solidFill>
                                <a:srgbClr val="0070C0"/>
                              </a:solidFill>
                              <a:latin typeface="Cambria Math"/>
                            </a:rPr>
                            <m:t>𝐶𝑂𝑂𝐻</m:t>
                          </m:r>
                          <m:r>
                            <a:rPr lang="id-ID" b="0" i="1" kern="0" smtClean="0">
                              <a:solidFill>
                                <a:srgbClr val="0070C0"/>
                              </a:solidFill>
                              <a:latin typeface="Cambria Math"/>
                            </a:rPr>
                            <m:t>]</m:t>
                          </m:r>
                        </m:num>
                        <m:den>
                          <m:d>
                            <m:dPr>
                              <m:begChr m:val="["/>
                              <m:endChr m:val="]"/>
                              <m:ctrlPr>
                                <a:rPr lang="id-ID" sz="2000" i="1" kern="0" dirty="0">
                                  <a:solidFill>
                                    <a:srgbClr val="0070C0"/>
                                  </a:solidFill>
                                  <a:latin typeface="Cambria Math" panose="02040503050406030204" pitchFamily="18" charset="0"/>
                                </a:rPr>
                              </m:ctrlPr>
                            </m:dPr>
                            <m:e>
                              <m:sSub>
                                <m:sSubPr>
                                  <m:ctrlPr>
                                    <a:rPr lang="id-ID" sz="2400" i="1" kern="0">
                                      <a:solidFill>
                                        <a:srgbClr val="0070C0"/>
                                      </a:solidFill>
                                      <a:latin typeface="Cambria Math" panose="02040503050406030204" pitchFamily="18" charset="0"/>
                                    </a:rPr>
                                  </m:ctrlPr>
                                </m:sSubPr>
                                <m:e>
                                  <m:r>
                                    <a:rPr lang="id-ID" sz="2400" i="1" kern="0">
                                      <a:solidFill>
                                        <a:srgbClr val="0070C0"/>
                                      </a:solidFill>
                                      <a:latin typeface="Cambria Math"/>
                                    </a:rPr>
                                    <m:t>𝐶𝐻</m:t>
                                  </m:r>
                                </m:e>
                                <m:sub>
                                  <m:r>
                                    <a:rPr lang="id-ID" sz="2400" i="1" kern="0">
                                      <a:solidFill>
                                        <a:srgbClr val="0070C0"/>
                                      </a:solidFill>
                                      <a:latin typeface="Cambria Math"/>
                                    </a:rPr>
                                    <m:t>3</m:t>
                                  </m:r>
                                </m:sub>
                              </m:sSub>
                              <m:r>
                                <a:rPr lang="id-ID" sz="2400" i="1" kern="0">
                                  <a:solidFill>
                                    <a:srgbClr val="0070C0"/>
                                  </a:solidFill>
                                  <a:latin typeface="Cambria Math"/>
                                </a:rPr>
                                <m:t>𝐶𝑂</m:t>
                              </m:r>
                              <m:sSup>
                                <m:sSupPr>
                                  <m:ctrlPr>
                                    <a:rPr lang="id-ID" sz="2400" i="1" kern="0">
                                      <a:solidFill>
                                        <a:srgbClr val="0070C0"/>
                                      </a:solidFill>
                                      <a:latin typeface="Cambria Math" panose="02040503050406030204" pitchFamily="18" charset="0"/>
                                    </a:rPr>
                                  </m:ctrlPr>
                                </m:sSupPr>
                                <m:e>
                                  <m:r>
                                    <a:rPr lang="id-ID" sz="2400" i="1" kern="0">
                                      <a:solidFill>
                                        <a:srgbClr val="0070C0"/>
                                      </a:solidFill>
                                      <a:latin typeface="Cambria Math"/>
                                    </a:rPr>
                                    <m:t>𝑂</m:t>
                                  </m:r>
                                </m:e>
                                <m:sup>
                                  <m:r>
                                    <a:rPr lang="id-ID" sz="2400" i="1" kern="0">
                                      <a:solidFill>
                                        <a:srgbClr val="0070C0"/>
                                      </a:solidFill>
                                      <a:latin typeface="Cambria Math"/>
                                    </a:rPr>
                                    <m:t>−</m:t>
                                  </m:r>
                                </m:sup>
                              </m:sSup>
                            </m:e>
                          </m:d>
                          <m:d>
                            <m:dPr>
                              <m:begChr m:val="["/>
                              <m:endChr m:val="]"/>
                              <m:ctrlPr>
                                <a:rPr lang="id-ID" sz="2000" i="1" kern="0" dirty="0">
                                  <a:solidFill>
                                    <a:srgbClr val="0070C0"/>
                                  </a:solidFill>
                                  <a:latin typeface="Cambria Math" panose="02040503050406030204" pitchFamily="18" charset="0"/>
                                </a:rPr>
                              </m:ctrlPr>
                            </m:dPr>
                            <m:e>
                              <m:sSup>
                                <m:sSupPr>
                                  <m:ctrlPr>
                                    <a:rPr lang="id-ID" sz="2400" i="1" kern="0">
                                      <a:solidFill>
                                        <a:srgbClr val="0070C0"/>
                                      </a:solidFill>
                                      <a:latin typeface="Cambria Math" panose="02040503050406030204" pitchFamily="18" charset="0"/>
                                    </a:rPr>
                                  </m:ctrlPr>
                                </m:sSupPr>
                                <m:e>
                                  <m:r>
                                    <a:rPr lang="id-ID" sz="2400" i="1" kern="0">
                                      <a:solidFill>
                                        <a:srgbClr val="0070C0"/>
                                      </a:solidFill>
                                      <a:latin typeface="Cambria Math"/>
                                    </a:rPr>
                                    <m:t>𝐻</m:t>
                                  </m:r>
                                </m:e>
                                <m:sup>
                                  <m:r>
                                    <a:rPr lang="id-ID" sz="2400" i="1" kern="0">
                                      <a:solidFill>
                                        <a:srgbClr val="0070C0"/>
                                      </a:solidFill>
                                      <a:latin typeface="Cambria Math"/>
                                    </a:rPr>
                                    <m:t>+</m:t>
                                  </m:r>
                                </m:sup>
                              </m:sSup>
                            </m:e>
                          </m:d>
                        </m:den>
                      </m:f>
                      <m:r>
                        <a:rPr lang="id-ID" sz="2000" kern="0">
                          <a:solidFill>
                            <a:srgbClr val="0070C0"/>
                          </a:solidFill>
                          <a:latin typeface="Cambria Math"/>
                        </a:rPr>
                        <m:t> </m:t>
                      </m:r>
                    </m:oMath>
                  </m:oMathPara>
                </a14:m>
                <a:endParaRPr lang="id-ID" sz="2400" kern="0" dirty="0">
                  <a:solidFill>
                    <a:srgbClr val="0070C0"/>
                  </a:solidFill>
                </a:endParaRPr>
              </a:p>
              <a:p>
                <a:pPr marL="0" indent="0">
                  <a:buNone/>
                </a:pPr>
                <a:endParaRPr lang="id-ID" sz="2500" kern="0" dirty="0" smtClean="0">
                  <a:solidFill>
                    <a:srgbClr val="0070C0"/>
                  </a:solidFill>
                </a:endParaRPr>
              </a:p>
              <a:p>
                <a:pPr marL="0" indent="0">
                  <a:buNone/>
                </a:pPr>
                <a:endParaRPr lang="id-ID" sz="2500" kern="0" dirty="0">
                  <a:solidFill>
                    <a:srgbClr val="0070C0"/>
                  </a:solidFill>
                </a:endParaRPr>
              </a:p>
              <a:p>
                <a:pPr marL="0" indent="0">
                  <a:buNone/>
                </a:pPr>
                <a:endParaRPr lang="id-ID" dirty="0" smtClean="0"/>
              </a:p>
              <a:p>
                <a:pPr marL="0" indent="0">
                  <a:buNone/>
                </a:pPr>
                <a:endParaRPr lang="id-ID" dirty="0"/>
              </a:p>
              <a:p>
                <a:pPr marL="0" indent="0">
                  <a:buNone/>
                </a:pPr>
                <a:endParaRPr lang="id-ID" dirty="0" smtClean="0"/>
              </a:p>
              <a:p>
                <a:pPr marL="0" indent="0">
                  <a:buNone/>
                </a:pPr>
                <a:endParaRPr lang="id-ID" dirty="0" smtClean="0"/>
              </a:p>
              <a:p>
                <a:pPr marL="0" indent="0">
                  <a:buNone/>
                </a:pPr>
                <a:endParaRPr lang="id-ID"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2348880"/>
                <a:ext cx="8229600" cy="4104456"/>
              </a:xfrm>
              <a:blipFill rotWithShape="1">
                <a:blip r:embed="rId2"/>
                <a:stretch>
                  <a:fillRect l="-1773" t="-1622"/>
                </a:stretch>
              </a:blipFill>
            </p:spPr>
            <p:txBody>
              <a:bodyPr/>
              <a:lstStyle/>
              <a:p>
                <a:r>
                  <a:rPr lang="id-ID">
                    <a:noFill/>
                  </a:rPr>
                  <a:t> </a:t>
                </a:r>
              </a:p>
            </p:txBody>
          </p:sp>
        </mc:Fallback>
      </mc:AlternateContent>
      <p:sp>
        <p:nvSpPr>
          <p:cNvPr id="4" name="Title 1"/>
          <p:cNvSpPr>
            <a:spLocks noGrp="1"/>
          </p:cNvSpPr>
          <p:nvPr>
            <p:ph type="title"/>
          </p:nvPr>
        </p:nvSpPr>
        <p:spPr>
          <a:xfrm>
            <a:off x="467544" y="836712"/>
            <a:ext cx="8229600" cy="1143000"/>
          </a:xfrm>
          <a:solidFill>
            <a:srgbClr val="00B0F0"/>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ormAutofit fontScale="90000"/>
          </a:bodyPr>
          <a:lstStyle/>
          <a:p>
            <a:r>
              <a:rPr lang="id-ID" dirty="0" smtClean="0">
                <a:solidFill>
                  <a:schemeClr val="tx1"/>
                </a:solidFill>
              </a:rPr>
              <a:t>B. Perhitungan Tetapan Hidrolisis dan pH Larutan Garam</a:t>
            </a:r>
            <a:endParaRPr lang="id-ID" dirty="0">
              <a:solidFill>
                <a:schemeClr val="tx1"/>
              </a:solidFill>
            </a:endParaRPr>
          </a:p>
        </p:txBody>
      </p:sp>
      <p:sp>
        <p:nvSpPr>
          <p:cNvPr id="5"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6" name="TextBox 5"/>
          <p:cNvSpPr txBox="1"/>
          <p:nvPr/>
        </p:nvSpPr>
        <p:spPr>
          <a:xfrm>
            <a:off x="8584231" y="6479554"/>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(16)</a:t>
            </a:r>
          </a:p>
        </p:txBody>
      </p:sp>
      <p:sp>
        <p:nvSpPr>
          <p:cNvPr id="7" name="Oval 6"/>
          <p:cNvSpPr/>
          <p:nvPr/>
        </p:nvSpPr>
        <p:spPr>
          <a:xfrm>
            <a:off x="326195" y="2420888"/>
            <a:ext cx="504056" cy="5040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d-ID" b="1" dirty="0" smtClean="0"/>
              <a:t>2</a:t>
            </a:r>
            <a:endParaRPr lang="id-ID" b="1" dirty="0"/>
          </a:p>
        </p:txBody>
      </p:sp>
    </p:spTree>
    <p:extLst>
      <p:ext uri="{BB962C8B-B14F-4D97-AF65-F5344CB8AC3E}">
        <p14:creationId xmlns:p14="http://schemas.microsoft.com/office/powerpoint/2010/main" val="644019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544" y="2276872"/>
                <a:ext cx="8229600" cy="4248472"/>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buNone/>
                </a:pPr>
                <a:r>
                  <a:rPr lang="id-ID" dirty="0" smtClean="0"/>
                  <a:t>2. Garam dari Asam Lemah dan Basa kuat</a:t>
                </a:r>
              </a:p>
              <a:p>
                <a:pPr>
                  <a:buFont typeface="Wingdings" pitchFamily="2" charset="2"/>
                  <a:buChar char="Ø"/>
                </a:pPr>
                <a:r>
                  <a:rPr lang="id-ID" dirty="0" smtClean="0"/>
                  <a:t>Sedangkan tetapan kesetimbangan air (</a:t>
                </a:r>
                <a14:m>
                  <m:oMath xmlns:m="http://schemas.openxmlformats.org/officeDocument/2006/math">
                    <m:sSub>
                      <m:sSubPr>
                        <m:ctrlPr>
                          <a:rPr lang="id-ID" b="1" i="1" kern="0">
                            <a:solidFill>
                              <a:srgbClr val="0070C0"/>
                            </a:solidFill>
                            <a:latin typeface="Cambria Math" panose="02040503050406030204" pitchFamily="18" charset="0"/>
                          </a:rPr>
                        </m:ctrlPr>
                      </m:sSubPr>
                      <m:e>
                        <m:r>
                          <a:rPr lang="id-ID" b="1" i="1" kern="0">
                            <a:solidFill>
                              <a:srgbClr val="0070C0"/>
                            </a:solidFill>
                            <a:latin typeface="Cambria Math"/>
                          </a:rPr>
                          <m:t>𝒌</m:t>
                        </m:r>
                      </m:e>
                      <m:sub>
                        <m:r>
                          <a:rPr lang="id-ID" b="1" i="1" kern="0">
                            <a:solidFill>
                              <a:srgbClr val="0070C0"/>
                            </a:solidFill>
                            <a:latin typeface="Cambria Math"/>
                          </a:rPr>
                          <m:t>𝒘</m:t>
                        </m:r>
                      </m:sub>
                    </m:sSub>
                  </m:oMath>
                </a14:m>
                <a:r>
                  <a:rPr lang="id-ID" dirty="0" smtClean="0"/>
                  <a:t>) = </a:t>
                </a:r>
                <a14:m>
                  <m:oMath xmlns:m="http://schemas.openxmlformats.org/officeDocument/2006/math">
                    <m:d>
                      <m:dPr>
                        <m:begChr m:val="["/>
                        <m:endChr m:val="]"/>
                        <m:ctrlPr>
                          <a:rPr lang="id-ID" i="1" kern="0" dirty="0">
                            <a:solidFill>
                              <a:srgbClr val="0070C0"/>
                            </a:solidFill>
                            <a:latin typeface="Cambria Math" panose="02040503050406030204" pitchFamily="18" charset="0"/>
                          </a:rPr>
                        </m:ctrlPr>
                      </m:dPr>
                      <m:e>
                        <m:sSup>
                          <m:sSupPr>
                            <m:ctrlPr>
                              <a:rPr lang="id-ID" i="1" kern="0">
                                <a:solidFill>
                                  <a:srgbClr val="0070C0"/>
                                </a:solidFill>
                                <a:latin typeface="Cambria Math" panose="02040503050406030204" pitchFamily="18" charset="0"/>
                              </a:rPr>
                            </m:ctrlPr>
                          </m:sSupPr>
                          <m:e>
                            <m:r>
                              <a:rPr lang="id-ID" i="1" kern="0">
                                <a:solidFill>
                                  <a:srgbClr val="0070C0"/>
                                </a:solidFill>
                                <a:latin typeface="Cambria Math"/>
                              </a:rPr>
                              <m:t>𝐻</m:t>
                            </m:r>
                          </m:e>
                          <m:sup>
                            <m:r>
                              <a:rPr lang="id-ID" i="1" kern="0">
                                <a:solidFill>
                                  <a:srgbClr val="0070C0"/>
                                </a:solidFill>
                                <a:latin typeface="Cambria Math"/>
                              </a:rPr>
                              <m:t>+</m:t>
                            </m:r>
                          </m:sup>
                        </m:sSup>
                      </m:e>
                    </m:d>
                  </m:oMath>
                </a14:m>
                <a:r>
                  <a:rPr lang="id-ID" dirty="0" smtClean="0"/>
                  <a:t> </a:t>
                </a:r>
                <a14:m>
                  <m:oMath xmlns:m="http://schemas.openxmlformats.org/officeDocument/2006/math">
                    <m:d>
                      <m:dPr>
                        <m:begChr m:val="["/>
                        <m:endChr m:val="]"/>
                        <m:ctrlPr>
                          <a:rPr lang="id-ID" i="1" kern="0" dirty="0">
                            <a:solidFill>
                              <a:srgbClr val="0070C0"/>
                            </a:solidFill>
                            <a:latin typeface="Cambria Math" panose="02040503050406030204" pitchFamily="18" charset="0"/>
                          </a:rPr>
                        </m:ctrlPr>
                      </m:dPr>
                      <m:e>
                        <m:sSup>
                          <m:sSupPr>
                            <m:ctrlPr>
                              <a:rPr lang="id-ID" i="1" kern="0">
                                <a:solidFill>
                                  <a:srgbClr val="0070C0"/>
                                </a:solidFill>
                                <a:latin typeface="Cambria Math" panose="02040503050406030204" pitchFamily="18" charset="0"/>
                              </a:rPr>
                            </m:ctrlPr>
                          </m:sSupPr>
                          <m:e>
                            <m:r>
                              <a:rPr lang="id-ID" i="1" kern="0">
                                <a:solidFill>
                                  <a:srgbClr val="0070C0"/>
                                </a:solidFill>
                                <a:latin typeface="Cambria Math"/>
                              </a:rPr>
                              <m:t>𝑂𝐻</m:t>
                            </m:r>
                          </m:e>
                          <m:sup>
                            <m:r>
                              <a:rPr lang="id-ID" i="1" kern="0">
                                <a:solidFill>
                                  <a:srgbClr val="0070C0"/>
                                </a:solidFill>
                                <a:latin typeface="Cambria Math"/>
                              </a:rPr>
                              <m:t>−</m:t>
                            </m:r>
                          </m:sup>
                        </m:sSup>
                      </m:e>
                    </m:d>
                  </m:oMath>
                </a14:m>
                <a:r>
                  <a:rPr lang="id-ID" kern="0" dirty="0" smtClean="0">
                    <a:solidFill>
                      <a:srgbClr val="0070C0"/>
                    </a:solidFill>
                  </a:rPr>
                  <a:t> , </a:t>
                </a:r>
                <a:r>
                  <a:rPr lang="id-ID" kern="0" dirty="0" smtClean="0">
                    <a:solidFill>
                      <a:schemeClr val="tx1"/>
                    </a:solidFill>
                  </a:rPr>
                  <a:t>sehingga</a:t>
                </a:r>
              </a:p>
              <a:p>
                <a:pPr marL="0" indent="0">
                  <a:buNone/>
                </a:pPr>
                <a:r>
                  <a:rPr lang="id-ID" b="1" kern="0" dirty="0" smtClean="0">
                    <a:solidFill>
                      <a:srgbClr val="0070C0"/>
                    </a:solidFill>
                  </a:rPr>
                  <a:t>		</a:t>
                </a:r>
                <a14:m>
                  <m:oMath xmlns:m="http://schemas.openxmlformats.org/officeDocument/2006/math">
                    <m:sSub>
                      <m:sSubPr>
                        <m:ctrlPr>
                          <a:rPr lang="id-ID" b="1" i="1" kern="0">
                            <a:solidFill>
                              <a:srgbClr val="0070C0"/>
                            </a:solidFill>
                            <a:latin typeface="Cambria Math" panose="02040503050406030204" pitchFamily="18" charset="0"/>
                          </a:rPr>
                        </m:ctrlPr>
                      </m:sSubPr>
                      <m:e>
                        <m:r>
                          <a:rPr lang="id-ID" b="1" i="1" kern="0">
                            <a:solidFill>
                              <a:srgbClr val="0070C0"/>
                            </a:solidFill>
                            <a:latin typeface="Cambria Math"/>
                          </a:rPr>
                          <m:t>𝒌</m:t>
                        </m:r>
                      </m:e>
                      <m:sub>
                        <m:r>
                          <a:rPr lang="id-ID" b="1" i="1" kern="0">
                            <a:solidFill>
                              <a:srgbClr val="0070C0"/>
                            </a:solidFill>
                            <a:latin typeface="Cambria Math"/>
                          </a:rPr>
                          <m:t>𝒂</m:t>
                        </m:r>
                      </m:sub>
                    </m:sSub>
                  </m:oMath>
                </a14:m>
                <a:r>
                  <a:rPr lang="id-ID" kern="0" dirty="0" smtClean="0">
                    <a:solidFill>
                      <a:schemeClr val="tx1"/>
                    </a:solidFill>
                  </a:rPr>
                  <a:t>.</a:t>
                </a:r>
                <a:r>
                  <a:rPr lang="id-ID" b="1" kern="0" dirty="0">
                    <a:solidFill>
                      <a:srgbClr val="0070C0"/>
                    </a:solidFill>
                  </a:rPr>
                  <a:t> </a:t>
                </a:r>
                <a14:m>
                  <m:oMath xmlns:m="http://schemas.openxmlformats.org/officeDocument/2006/math">
                    <m:sSub>
                      <m:sSubPr>
                        <m:ctrlPr>
                          <a:rPr lang="id-ID" b="1" i="1" kern="0">
                            <a:solidFill>
                              <a:srgbClr val="0070C0"/>
                            </a:solidFill>
                            <a:latin typeface="Cambria Math" panose="02040503050406030204" pitchFamily="18" charset="0"/>
                          </a:rPr>
                        </m:ctrlPr>
                      </m:sSubPr>
                      <m:e>
                        <m:r>
                          <a:rPr lang="id-ID" b="1" i="1" kern="0">
                            <a:solidFill>
                              <a:srgbClr val="0070C0"/>
                            </a:solidFill>
                            <a:latin typeface="Cambria Math"/>
                          </a:rPr>
                          <m:t>𝒌</m:t>
                        </m:r>
                      </m:e>
                      <m:sub>
                        <m:r>
                          <a:rPr lang="id-ID" b="1" i="1" kern="0">
                            <a:solidFill>
                              <a:srgbClr val="0070C0"/>
                            </a:solidFill>
                            <a:latin typeface="Cambria Math"/>
                          </a:rPr>
                          <m:t>𝒉</m:t>
                        </m:r>
                      </m:sub>
                    </m:sSub>
                  </m:oMath>
                </a14:m>
                <a:r>
                  <a:rPr lang="id-ID" kern="0" dirty="0" smtClean="0">
                    <a:solidFill>
                      <a:schemeClr val="tx1"/>
                    </a:solidFill>
                  </a:rPr>
                  <a:t>=</a:t>
                </a:r>
                <a14:m>
                  <m:oMath xmlns:m="http://schemas.openxmlformats.org/officeDocument/2006/math">
                    <m:sSub>
                      <m:sSubPr>
                        <m:ctrlPr>
                          <a:rPr lang="id-ID" b="1" i="1" kern="0">
                            <a:solidFill>
                              <a:srgbClr val="0070C0"/>
                            </a:solidFill>
                            <a:latin typeface="Cambria Math" panose="02040503050406030204" pitchFamily="18" charset="0"/>
                          </a:rPr>
                        </m:ctrlPr>
                      </m:sSubPr>
                      <m:e>
                        <m:r>
                          <a:rPr lang="id-ID" b="1" i="1" kern="0">
                            <a:solidFill>
                              <a:srgbClr val="0070C0"/>
                            </a:solidFill>
                            <a:latin typeface="Cambria Math"/>
                          </a:rPr>
                          <m:t>𝒌</m:t>
                        </m:r>
                      </m:e>
                      <m:sub>
                        <m:r>
                          <a:rPr lang="id-ID" b="1" i="1" kern="0">
                            <a:solidFill>
                              <a:srgbClr val="0070C0"/>
                            </a:solidFill>
                            <a:latin typeface="Cambria Math"/>
                          </a:rPr>
                          <m:t>𝒘</m:t>
                        </m:r>
                      </m:sub>
                    </m:sSub>
                  </m:oMath>
                </a14:m>
                <a:r>
                  <a:rPr lang="id-ID" kern="0" dirty="0" smtClean="0">
                    <a:solidFill>
                      <a:schemeClr val="tx1"/>
                    </a:solidFill>
                  </a:rPr>
                  <a:t> atau </a:t>
                </a:r>
              </a:p>
              <a:p>
                <a:pPr marL="0" lvl="0" indent="0">
                  <a:buNone/>
                </a:pPr>
                <a:endParaRPr lang="id-ID" b="1" i="1" kern="0" dirty="0" smtClean="0">
                  <a:solidFill>
                    <a:srgbClr val="0070C0"/>
                  </a:solidFill>
                  <a:latin typeface="Cambria Math"/>
                </a:endParaRPr>
              </a:p>
              <a:p>
                <a:pPr marL="0" lvl="0" indent="0">
                  <a:buNone/>
                </a:pPr>
                <a:endParaRPr lang="id-ID" b="1" i="1" kern="0" dirty="0" smtClean="0">
                  <a:solidFill>
                    <a:srgbClr val="0070C0"/>
                  </a:solidFill>
                  <a:latin typeface="Cambria Math"/>
                </a:endParaRPr>
              </a:p>
              <a:p>
                <a:pPr marL="0" lvl="0" indent="0">
                  <a:buNone/>
                </a:pPr>
                <a:endParaRPr lang="id-ID" b="1" i="1" kern="0" dirty="0" smtClean="0">
                  <a:solidFill>
                    <a:srgbClr val="0070C0"/>
                  </a:solidFill>
                  <a:latin typeface="Cambria Math"/>
                </a:endParaRPr>
              </a:p>
              <a:p>
                <a:pPr marL="0" lvl="0" indent="0">
                  <a:buNone/>
                </a:pPr>
                <a14:m>
                  <m:oMathPara xmlns:m="http://schemas.openxmlformats.org/officeDocument/2006/math">
                    <m:oMathParaPr>
                      <m:jc m:val="centerGroup"/>
                    </m:oMathParaPr>
                    <m:oMath xmlns:m="http://schemas.openxmlformats.org/officeDocument/2006/math">
                      <m:sSup>
                        <m:sSupPr>
                          <m:ctrlPr>
                            <a:rPr lang="id-ID" b="1" i="1" kern="0">
                              <a:solidFill>
                                <a:srgbClr val="0070C0"/>
                              </a:solidFill>
                              <a:latin typeface="Cambria Math" panose="02040503050406030204" pitchFamily="18" charset="0"/>
                            </a:rPr>
                          </m:ctrlPr>
                        </m:sSupPr>
                        <m:e>
                          <m:d>
                            <m:dPr>
                              <m:begChr m:val="["/>
                              <m:endChr m:val="]"/>
                              <m:ctrlPr>
                                <a:rPr lang="id-ID" b="1" i="1" kern="0" dirty="0">
                                  <a:solidFill>
                                    <a:srgbClr val="0070C0"/>
                                  </a:solidFill>
                                  <a:latin typeface="Cambria Math" panose="02040503050406030204" pitchFamily="18" charset="0"/>
                                </a:rPr>
                              </m:ctrlPr>
                            </m:dPr>
                            <m:e>
                              <m:sSup>
                                <m:sSupPr>
                                  <m:ctrlPr>
                                    <a:rPr lang="id-ID" b="1" i="1" kern="0">
                                      <a:solidFill>
                                        <a:srgbClr val="0070C0"/>
                                      </a:solidFill>
                                      <a:latin typeface="Cambria Math" panose="02040503050406030204" pitchFamily="18" charset="0"/>
                                    </a:rPr>
                                  </m:ctrlPr>
                                </m:sSupPr>
                                <m:e>
                                  <m:r>
                                    <a:rPr lang="id-ID" b="1" i="1" kern="0">
                                      <a:solidFill>
                                        <a:srgbClr val="0070C0"/>
                                      </a:solidFill>
                                      <a:latin typeface="Cambria Math"/>
                                    </a:rPr>
                                    <m:t>𝑶𝑯</m:t>
                                  </m:r>
                                </m:e>
                                <m:sup>
                                  <m:r>
                                    <a:rPr lang="id-ID" b="1" i="1" kern="0">
                                      <a:solidFill>
                                        <a:srgbClr val="0070C0"/>
                                      </a:solidFill>
                                      <a:latin typeface="Cambria Math"/>
                                    </a:rPr>
                                    <m:t>−</m:t>
                                  </m:r>
                                </m:sup>
                              </m:sSup>
                            </m:e>
                          </m:d>
                        </m:e>
                        <m:sup/>
                      </m:sSup>
                      <m:r>
                        <a:rPr lang="id-ID" b="1" i="1" kern="0">
                          <a:solidFill>
                            <a:srgbClr val="0070C0"/>
                          </a:solidFill>
                          <a:latin typeface="Cambria Math"/>
                        </a:rPr>
                        <m:t>= </m:t>
                      </m:r>
                      <m:rad>
                        <m:radPr>
                          <m:degHide m:val="on"/>
                          <m:ctrlPr>
                            <a:rPr lang="id-ID" b="1" i="1" kern="0">
                              <a:solidFill>
                                <a:srgbClr val="0070C0"/>
                              </a:solidFill>
                              <a:latin typeface="Cambria Math" panose="02040503050406030204" pitchFamily="18" charset="0"/>
                            </a:rPr>
                          </m:ctrlPr>
                        </m:radPr>
                        <m:deg/>
                        <m:e>
                          <m:sSub>
                            <m:sSubPr>
                              <m:ctrlPr>
                                <a:rPr lang="id-ID" b="1" i="1" kern="0">
                                  <a:solidFill>
                                    <a:srgbClr val="0070C0"/>
                                  </a:solidFill>
                                  <a:latin typeface="Cambria Math" panose="02040503050406030204" pitchFamily="18" charset="0"/>
                                </a:rPr>
                              </m:ctrlPr>
                            </m:sSubPr>
                            <m:e>
                              <m:r>
                                <a:rPr lang="id-ID" b="1" i="1" kern="0">
                                  <a:solidFill>
                                    <a:srgbClr val="0070C0"/>
                                  </a:solidFill>
                                  <a:latin typeface="Cambria Math"/>
                                </a:rPr>
                                <m:t>𝒌</m:t>
                              </m:r>
                            </m:e>
                            <m:sub>
                              <m:r>
                                <a:rPr lang="id-ID" b="1" i="1" kern="0">
                                  <a:solidFill>
                                    <a:srgbClr val="0070C0"/>
                                  </a:solidFill>
                                  <a:latin typeface="Cambria Math"/>
                                </a:rPr>
                                <m:t>𝒉</m:t>
                              </m:r>
                            </m:sub>
                          </m:sSub>
                          <m:r>
                            <a:rPr lang="id-ID" b="1" i="1" kern="0">
                              <a:solidFill>
                                <a:srgbClr val="0070C0"/>
                              </a:solidFill>
                              <a:latin typeface="Cambria Math"/>
                            </a:rPr>
                            <m:t>.</m:t>
                          </m:r>
                          <m:r>
                            <a:rPr lang="id-ID" b="1" i="1" kern="0">
                              <a:solidFill>
                                <a:srgbClr val="0070C0"/>
                              </a:solidFill>
                              <a:latin typeface="Cambria Math"/>
                            </a:rPr>
                            <m:t>𝑴</m:t>
                          </m:r>
                        </m:e>
                      </m:rad>
                      <m:r>
                        <a:rPr lang="id-ID" b="1" i="1" kern="0">
                          <a:solidFill>
                            <a:srgbClr val="0070C0"/>
                          </a:solidFill>
                          <a:latin typeface="Cambria Math"/>
                        </a:rPr>
                        <m:t> </m:t>
                      </m:r>
                    </m:oMath>
                  </m:oMathPara>
                </a14:m>
                <a:endParaRPr lang="id-ID" b="1" kern="0" dirty="0" smtClean="0">
                  <a:solidFill>
                    <a:srgbClr val="0070C0"/>
                  </a:solidFill>
                </a:endParaRPr>
              </a:p>
              <a:p>
                <a:pPr marL="0" lvl="0" indent="0">
                  <a:buNone/>
                </a:pPr>
                <a:endParaRPr lang="id-ID" b="1" kern="0" dirty="0">
                  <a:solidFill>
                    <a:srgbClr val="0070C0"/>
                  </a:solidFill>
                </a:endParaRPr>
              </a:p>
              <a:p>
                <a:pPr marL="0" lvl="0" indent="0">
                  <a:buNone/>
                </a:pPr>
                <a:endParaRPr lang="id-ID" b="1" kern="0" dirty="0" smtClean="0">
                  <a:solidFill>
                    <a:srgbClr val="0070C0"/>
                  </a:solidFill>
                </a:endParaRPr>
              </a:p>
              <a:p>
                <a:pPr marL="0" indent="0">
                  <a:buNone/>
                </a:pPr>
                <a:endParaRPr lang="id-ID" b="1" kern="0" dirty="0" smtClean="0">
                  <a:solidFill>
                    <a:schemeClr val="tx1"/>
                  </a:solidFill>
                </a:endParaRPr>
              </a:p>
              <a:p>
                <a:pPr marL="0" indent="0">
                  <a:buNone/>
                </a:pPr>
                <a:r>
                  <a:rPr lang="id-ID" b="1" kern="0" dirty="0" smtClean="0">
                    <a:solidFill>
                      <a:schemeClr val="tx1"/>
                    </a:solidFill>
                  </a:rPr>
                  <a:t>Dengan</a:t>
                </a:r>
                <a:r>
                  <a:rPr lang="id-ID" b="1" kern="0" dirty="0" smtClean="0">
                    <a:solidFill>
                      <a:srgbClr val="0070C0"/>
                    </a:solidFill>
                  </a:rPr>
                  <a:t> </a:t>
                </a:r>
                <a14:m>
                  <m:oMath xmlns:m="http://schemas.openxmlformats.org/officeDocument/2006/math">
                    <m:sSub>
                      <m:sSubPr>
                        <m:ctrlPr>
                          <a:rPr lang="id-ID" b="1" i="1" kern="0">
                            <a:solidFill>
                              <a:srgbClr val="0070C0"/>
                            </a:solidFill>
                            <a:latin typeface="Cambria Math" panose="02040503050406030204" pitchFamily="18" charset="0"/>
                          </a:rPr>
                        </m:ctrlPr>
                      </m:sSubPr>
                      <m:e>
                        <m:r>
                          <a:rPr lang="id-ID" b="1" i="1" kern="0">
                            <a:solidFill>
                              <a:srgbClr val="0070C0"/>
                            </a:solidFill>
                            <a:latin typeface="Cambria Math"/>
                          </a:rPr>
                          <m:t>𝒌</m:t>
                        </m:r>
                      </m:e>
                      <m:sub>
                        <m:r>
                          <a:rPr lang="id-ID" b="1" i="1" kern="0">
                            <a:solidFill>
                              <a:srgbClr val="0070C0"/>
                            </a:solidFill>
                            <a:latin typeface="Cambria Math"/>
                          </a:rPr>
                          <m:t>𝒘</m:t>
                        </m:r>
                      </m:sub>
                    </m:sSub>
                  </m:oMath>
                </a14:m>
                <a:r>
                  <a:rPr lang="id-ID" b="1" kern="0" dirty="0" smtClean="0">
                    <a:solidFill>
                      <a:schemeClr val="tx1"/>
                    </a:solidFill>
                  </a:rPr>
                  <a:t> = tetapan kesetimbangan air(tetapan penguraian air)</a:t>
                </a:r>
                <a:r>
                  <a:rPr lang="id-ID" dirty="0"/>
                  <a:t> (</a:t>
                </a:r>
                <a14:m>
                  <m:oMath xmlns:m="http://schemas.openxmlformats.org/officeDocument/2006/math">
                    <m:sSup>
                      <m:sSupPr>
                        <m:ctrlPr>
                          <a:rPr lang="id-ID" i="1">
                            <a:latin typeface="Cambria Math" panose="02040503050406030204" pitchFamily="18" charset="0"/>
                          </a:rPr>
                        </m:ctrlPr>
                      </m:sSupPr>
                      <m:e>
                        <m:r>
                          <a:rPr lang="id-ID" i="1">
                            <a:latin typeface="Cambria Math"/>
                          </a:rPr>
                          <m:t>10</m:t>
                        </m:r>
                      </m:e>
                      <m:sup>
                        <m:r>
                          <a:rPr lang="id-ID" i="1">
                            <a:latin typeface="Cambria Math"/>
                          </a:rPr>
                          <m:t>−14</m:t>
                        </m:r>
                      </m:sup>
                    </m:sSup>
                    <m:r>
                      <a:rPr lang="id-ID" i="1">
                        <a:latin typeface="Cambria Math"/>
                      </a:rPr>
                      <m:t>)</m:t>
                    </m:r>
                  </m:oMath>
                </a14:m>
                <a:endParaRPr lang="id-ID" b="1" kern="0" dirty="0" smtClean="0">
                  <a:solidFill>
                    <a:schemeClr val="tx1"/>
                  </a:solidFill>
                </a:endParaRPr>
              </a:p>
              <a:p>
                <a:pPr marL="0" indent="0">
                  <a:buNone/>
                </a:pPr>
                <a:r>
                  <a:rPr lang="id-ID" b="1" kern="0" dirty="0">
                    <a:solidFill>
                      <a:schemeClr val="tx1"/>
                    </a:solidFill>
                  </a:rPr>
                  <a:t>	</a:t>
                </a:r>
                <a14:m>
                  <m:oMath xmlns:m="http://schemas.openxmlformats.org/officeDocument/2006/math">
                    <m:sSub>
                      <m:sSubPr>
                        <m:ctrlPr>
                          <a:rPr lang="id-ID" b="1" i="1" kern="0">
                            <a:solidFill>
                              <a:srgbClr val="0070C0"/>
                            </a:solidFill>
                            <a:latin typeface="Cambria Math" panose="02040503050406030204" pitchFamily="18" charset="0"/>
                          </a:rPr>
                        </m:ctrlPr>
                      </m:sSubPr>
                      <m:e>
                        <m:r>
                          <a:rPr lang="id-ID" b="1" i="1" kern="0">
                            <a:solidFill>
                              <a:srgbClr val="0070C0"/>
                            </a:solidFill>
                            <a:latin typeface="Cambria Math"/>
                          </a:rPr>
                          <m:t>𝒌</m:t>
                        </m:r>
                      </m:e>
                      <m:sub>
                        <m:r>
                          <a:rPr lang="id-ID" b="1" i="1" kern="0">
                            <a:solidFill>
                              <a:srgbClr val="0070C0"/>
                            </a:solidFill>
                            <a:latin typeface="Cambria Math"/>
                          </a:rPr>
                          <m:t>𝒂</m:t>
                        </m:r>
                      </m:sub>
                    </m:sSub>
                  </m:oMath>
                </a14:m>
                <a:r>
                  <a:rPr lang="id-ID" b="1" kern="0" dirty="0" smtClean="0">
                    <a:solidFill>
                      <a:schemeClr val="tx1"/>
                    </a:solidFill>
                  </a:rPr>
                  <a:t> = tetapan ionisasi asam lemah </a:t>
                </a:r>
              </a:p>
              <a:p>
                <a:pPr marL="0" indent="0">
                  <a:buNone/>
                </a:pPr>
                <a:r>
                  <a:rPr lang="id-ID" b="1" kern="0" dirty="0" smtClean="0">
                    <a:solidFill>
                      <a:schemeClr val="tx1"/>
                    </a:solidFill>
                  </a:rPr>
                  <a:t>	</a:t>
                </a:r>
                <a14:m>
                  <m:oMath xmlns:m="http://schemas.openxmlformats.org/officeDocument/2006/math">
                    <m:r>
                      <a:rPr lang="id-ID" sz="3100" b="1" i="1" kern="0">
                        <a:solidFill>
                          <a:srgbClr val="0070C0"/>
                        </a:solidFill>
                        <a:latin typeface="Cambria Math"/>
                      </a:rPr>
                      <m:t>𝑴</m:t>
                    </m:r>
                  </m:oMath>
                </a14:m>
                <a:r>
                  <a:rPr lang="id-ID" b="1" kern="0" dirty="0" smtClean="0">
                    <a:solidFill>
                      <a:schemeClr val="tx1"/>
                    </a:solidFill>
                  </a:rPr>
                  <a:t> = konsentrasi anion terhidrolisis</a:t>
                </a:r>
                <a:endParaRPr lang="id-ID" b="1" kern="0" dirty="0">
                  <a:solidFill>
                    <a:schemeClr val="tx1"/>
                  </a:solidFill>
                </a:endParaRPr>
              </a:p>
              <a:p>
                <a:pPr marL="0" lvl="0" indent="0">
                  <a:buNone/>
                </a:pPr>
                <a:endParaRPr lang="id-ID" b="1" kern="0" dirty="0">
                  <a:solidFill>
                    <a:srgbClr val="0070C0"/>
                  </a:solidFill>
                </a:endParaRPr>
              </a:p>
              <a:p>
                <a:pPr marL="0" indent="0">
                  <a:buNone/>
                </a:pPr>
                <a:endParaRPr lang="id-ID" kern="0" dirty="0" smtClean="0">
                  <a:solidFill>
                    <a:schemeClr val="tx1"/>
                  </a:solidFill>
                </a:endParaRPr>
              </a:p>
              <a:p>
                <a:pPr marL="0" indent="0">
                  <a:buNone/>
                </a:pPr>
                <a:endParaRPr lang="id-ID" kern="0" dirty="0">
                  <a:solidFill>
                    <a:schemeClr val="tx1"/>
                  </a:solidFill>
                </a:endParaRPr>
              </a:p>
              <a:p>
                <a:pPr marL="0" indent="0">
                  <a:buNone/>
                </a:pPr>
                <a:endParaRPr lang="id-ID" sz="2500" kern="0" dirty="0" smtClean="0">
                  <a:solidFill>
                    <a:srgbClr val="0070C0"/>
                  </a:solidFill>
                </a:endParaRPr>
              </a:p>
              <a:p>
                <a:pPr marL="0" indent="0">
                  <a:buNone/>
                </a:pPr>
                <a:endParaRPr lang="id-ID" sz="2500" kern="0" dirty="0">
                  <a:solidFill>
                    <a:srgbClr val="0070C0"/>
                  </a:solidFill>
                </a:endParaRPr>
              </a:p>
              <a:p>
                <a:pPr marL="0" indent="0">
                  <a:buNone/>
                </a:pPr>
                <a:endParaRPr lang="id-ID" dirty="0" smtClean="0"/>
              </a:p>
              <a:p>
                <a:pPr marL="0" indent="0">
                  <a:buNone/>
                </a:pPr>
                <a:endParaRPr lang="id-ID" dirty="0"/>
              </a:p>
              <a:p>
                <a:pPr marL="0" indent="0">
                  <a:buNone/>
                </a:pPr>
                <a:endParaRPr lang="id-ID" dirty="0" smtClean="0"/>
              </a:p>
              <a:p>
                <a:pPr marL="0" indent="0">
                  <a:buNone/>
                </a:pPr>
                <a:endParaRPr lang="id-ID" dirty="0" smtClean="0"/>
              </a:p>
              <a:p>
                <a:pPr marL="0" indent="0">
                  <a:buNone/>
                </a:pPr>
                <a:endParaRPr lang="id-ID"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544" y="2276872"/>
                <a:ext cx="8229600" cy="4248472"/>
              </a:xfrm>
              <a:blipFill rotWithShape="1">
                <a:blip r:embed="rId2"/>
                <a:stretch>
                  <a:fillRect l="-665" t="-1714"/>
                </a:stretch>
              </a:blipFill>
            </p:spPr>
            <p:txBody>
              <a:bodyPr/>
              <a:lstStyle/>
              <a:p>
                <a:r>
                  <a:rPr lang="id-ID">
                    <a:noFill/>
                  </a:rPr>
                  <a:t> </a:t>
                </a:r>
              </a:p>
            </p:txBody>
          </p:sp>
        </mc:Fallback>
      </mc:AlternateContent>
      <p:sp>
        <p:nvSpPr>
          <p:cNvPr id="4" name="Title 1"/>
          <p:cNvSpPr>
            <a:spLocks noGrp="1"/>
          </p:cNvSpPr>
          <p:nvPr>
            <p:ph type="title"/>
          </p:nvPr>
        </p:nvSpPr>
        <p:spPr>
          <a:xfrm>
            <a:off x="467544" y="764704"/>
            <a:ext cx="8229600" cy="1143000"/>
          </a:xfrm>
          <a:solidFill>
            <a:srgbClr val="00B0F0"/>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ormAutofit fontScale="90000"/>
          </a:bodyPr>
          <a:lstStyle/>
          <a:p>
            <a:r>
              <a:rPr lang="id-ID" dirty="0" smtClean="0">
                <a:solidFill>
                  <a:schemeClr val="tx1"/>
                </a:solidFill>
              </a:rPr>
              <a:t>B. Perhitungan Tetapan Hidrolisis dan pH Larutan Garam</a:t>
            </a:r>
            <a:endParaRPr lang="id-ID" dirty="0">
              <a:solidFill>
                <a:schemeClr val="tx1"/>
              </a:solidFill>
            </a:endParaRPr>
          </a:p>
        </p:txBody>
      </p:sp>
      <p:sp>
        <p:nvSpPr>
          <p:cNvPr id="5"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mc:AlternateContent xmlns:mc="http://schemas.openxmlformats.org/markup-compatibility/2006" xmlns:a14="http://schemas.microsoft.com/office/drawing/2010/main">
        <mc:Choice Requires="a14">
          <p:sp>
            <p:nvSpPr>
              <p:cNvPr id="6" name="Text Box 7"/>
              <p:cNvSpPr txBox="1"/>
              <p:nvPr/>
            </p:nvSpPr>
            <p:spPr>
              <a:xfrm>
                <a:off x="4211960" y="2924943"/>
                <a:ext cx="1385316" cy="1018633"/>
              </a:xfrm>
              <a:prstGeom prst="rect">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id-ID" sz="2000" i="1">
                              <a:effectLst/>
                              <a:latin typeface="Cambria Math" panose="02040503050406030204" pitchFamily="18" charset="0"/>
                              <a:ea typeface="Calibri"/>
                              <a:cs typeface="Times New Roman"/>
                            </a:rPr>
                          </m:ctrlPr>
                        </m:sSubPr>
                        <m:e>
                          <m:r>
                            <a:rPr lang="id-ID" sz="2000" i="1">
                              <a:effectLst/>
                              <a:latin typeface="Cambria Math"/>
                              <a:ea typeface="Calibri"/>
                              <a:cs typeface="Times New Roman"/>
                            </a:rPr>
                            <m:t>𝐾</m:t>
                          </m:r>
                        </m:e>
                        <m:sub>
                          <m:r>
                            <a:rPr lang="id-ID" sz="2000" i="1">
                              <a:effectLst/>
                              <a:latin typeface="Cambria Math"/>
                              <a:ea typeface="Calibri"/>
                              <a:cs typeface="Times New Roman"/>
                            </a:rPr>
                            <m:t>h</m:t>
                          </m:r>
                        </m:sub>
                      </m:sSub>
                      <m:r>
                        <a:rPr lang="id-ID" sz="2000" i="1">
                          <a:effectLst/>
                          <a:latin typeface="Cambria Math"/>
                          <a:ea typeface="Calibri"/>
                          <a:cs typeface="Times New Roman"/>
                        </a:rPr>
                        <m:t>=</m:t>
                      </m:r>
                      <m:f>
                        <m:fPr>
                          <m:ctrlPr>
                            <a:rPr lang="id-ID" sz="2000" i="1">
                              <a:effectLst/>
                              <a:latin typeface="Cambria Math" panose="02040503050406030204" pitchFamily="18" charset="0"/>
                              <a:ea typeface="Calibri"/>
                              <a:cs typeface="Times New Roman"/>
                            </a:rPr>
                          </m:ctrlPr>
                        </m:fPr>
                        <m:num>
                          <m:sSub>
                            <m:sSubPr>
                              <m:ctrlPr>
                                <a:rPr lang="id-ID" sz="2000" i="1">
                                  <a:effectLst/>
                                  <a:latin typeface="Cambria Math" panose="02040503050406030204" pitchFamily="18" charset="0"/>
                                  <a:ea typeface="Calibri"/>
                                  <a:cs typeface="Times New Roman"/>
                                </a:rPr>
                              </m:ctrlPr>
                            </m:sSubPr>
                            <m:e>
                              <m:r>
                                <a:rPr lang="id-ID" sz="2000" i="1">
                                  <a:effectLst/>
                                  <a:latin typeface="Cambria Math"/>
                                  <a:ea typeface="Calibri"/>
                                  <a:cs typeface="Times New Roman"/>
                                </a:rPr>
                                <m:t>𝐾</m:t>
                              </m:r>
                            </m:e>
                            <m:sub>
                              <m:r>
                                <a:rPr lang="id-ID" sz="2000" i="1">
                                  <a:effectLst/>
                                  <a:latin typeface="Cambria Math"/>
                                  <a:ea typeface="Calibri"/>
                                  <a:cs typeface="Times New Roman"/>
                                </a:rPr>
                                <m:t>𝑤</m:t>
                              </m:r>
                            </m:sub>
                          </m:sSub>
                        </m:num>
                        <m:den>
                          <m:sSub>
                            <m:sSubPr>
                              <m:ctrlPr>
                                <a:rPr lang="id-ID" sz="2000" i="1">
                                  <a:effectLst/>
                                  <a:latin typeface="Cambria Math" panose="02040503050406030204" pitchFamily="18" charset="0"/>
                                  <a:ea typeface="Calibri"/>
                                  <a:cs typeface="Times New Roman"/>
                                </a:rPr>
                              </m:ctrlPr>
                            </m:sSubPr>
                            <m:e>
                              <m:r>
                                <a:rPr lang="id-ID" sz="2000" i="1">
                                  <a:effectLst/>
                                  <a:latin typeface="Cambria Math"/>
                                  <a:ea typeface="Calibri"/>
                                  <a:cs typeface="Times New Roman"/>
                                </a:rPr>
                                <m:t>𝐾</m:t>
                              </m:r>
                            </m:e>
                            <m:sub>
                              <m:r>
                                <a:rPr lang="id-ID" sz="2000" i="1">
                                  <a:effectLst/>
                                  <a:latin typeface="Cambria Math"/>
                                  <a:ea typeface="Calibri"/>
                                  <a:cs typeface="Times New Roman"/>
                                </a:rPr>
                                <m:t>𝑎</m:t>
                              </m:r>
                            </m:sub>
                          </m:sSub>
                        </m:den>
                      </m:f>
                    </m:oMath>
                  </m:oMathPara>
                </a14:m>
                <a:endParaRPr lang="id-ID" sz="2000" dirty="0">
                  <a:effectLst/>
                  <a:ea typeface="Calibri"/>
                  <a:cs typeface="Times New Roman"/>
                </a:endParaRPr>
              </a:p>
            </p:txBody>
          </p:sp>
        </mc:Choice>
        <mc:Fallback xmlns="">
          <p:sp>
            <p:nvSpPr>
              <p:cNvPr id="6" name="Text Box 7"/>
              <p:cNvSpPr txBox="1">
                <a:spLocks noRot="1" noChangeAspect="1" noMove="1" noResize="1" noEditPoints="1" noAdjustHandles="1" noChangeArrowheads="1" noChangeShapeType="1" noTextEdit="1"/>
              </p:cNvSpPr>
              <p:nvPr/>
            </p:nvSpPr>
            <p:spPr>
              <a:xfrm>
                <a:off x="4211960" y="2924943"/>
                <a:ext cx="1385316" cy="1018633"/>
              </a:xfrm>
              <a:prstGeom prst="rect">
                <a:avLst/>
              </a:prstGeom>
              <a:blipFill rotWithShape="1">
                <a:blip r:embed="rId3"/>
                <a:stretch>
                  <a:fillRect/>
                </a:stretch>
              </a:blipFill>
              <a:ln/>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7" name="Text Box 11"/>
              <p:cNvSpPr txBox="1"/>
              <p:nvPr/>
            </p:nvSpPr>
            <p:spPr>
              <a:xfrm>
                <a:off x="3743126" y="4651145"/>
                <a:ext cx="2322984" cy="720080"/>
              </a:xfrm>
              <a:prstGeom prst="rect">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id-ID" sz="1600" dirty="0" smtClean="0">
                    <a:effectLst/>
                    <a:ea typeface="Times New Roman"/>
                    <a:cs typeface="Times New Roman"/>
                  </a:rPr>
                  <a:t>[</a:t>
                </a:r>
                <a14:m>
                  <m:oMath xmlns:m="http://schemas.openxmlformats.org/officeDocument/2006/math">
                    <m:sSup>
                      <m:sSupPr>
                        <m:ctrlPr>
                          <a:rPr lang="id-ID" sz="1600" i="1">
                            <a:effectLst/>
                            <a:latin typeface="Cambria Math" panose="02040503050406030204" pitchFamily="18" charset="0"/>
                            <a:ea typeface="Times New Roman"/>
                            <a:cs typeface="Times New Roman"/>
                          </a:rPr>
                        </m:ctrlPr>
                      </m:sSupPr>
                      <m:e>
                        <m:r>
                          <a:rPr lang="id-ID" sz="1600" i="1">
                            <a:effectLst/>
                            <a:latin typeface="Cambria Math"/>
                            <a:ea typeface="Times New Roman"/>
                            <a:cs typeface="Times New Roman"/>
                          </a:rPr>
                          <m:t>𝑂𝐻</m:t>
                        </m:r>
                      </m:e>
                      <m:sup>
                        <m:r>
                          <a:rPr lang="id-ID" sz="1600" i="1">
                            <a:effectLst/>
                            <a:latin typeface="Cambria Math"/>
                            <a:ea typeface="Times New Roman"/>
                            <a:cs typeface="Times New Roman"/>
                          </a:rPr>
                          <m:t>−</m:t>
                        </m:r>
                      </m:sup>
                    </m:sSup>
                    <m:r>
                      <a:rPr lang="id-ID" sz="1600" i="1">
                        <a:effectLst/>
                        <a:latin typeface="Cambria Math"/>
                        <a:ea typeface="Times New Roman"/>
                        <a:cs typeface="Times New Roman"/>
                      </a:rPr>
                      <m:t>]= </m:t>
                    </m:r>
                    <m:rad>
                      <m:radPr>
                        <m:degHide m:val="on"/>
                        <m:ctrlPr>
                          <a:rPr lang="id-ID" sz="1600" i="1">
                            <a:effectLst/>
                            <a:latin typeface="Cambria Math" panose="02040503050406030204" pitchFamily="18" charset="0"/>
                            <a:ea typeface="Times New Roman"/>
                            <a:cs typeface="Times New Roman"/>
                          </a:rPr>
                        </m:ctrlPr>
                      </m:radPr>
                      <m:deg/>
                      <m:e>
                        <m:f>
                          <m:fPr>
                            <m:ctrlPr>
                              <a:rPr lang="id-ID" sz="1600" i="1">
                                <a:effectLst/>
                                <a:latin typeface="Cambria Math" panose="02040503050406030204" pitchFamily="18" charset="0"/>
                                <a:ea typeface="Calibri"/>
                                <a:cs typeface="Times New Roman"/>
                              </a:rPr>
                            </m:ctrlPr>
                          </m:fPr>
                          <m:num>
                            <m:sSub>
                              <m:sSubPr>
                                <m:ctrlPr>
                                  <a:rPr lang="id-ID" sz="1600" i="1">
                                    <a:effectLst/>
                                    <a:latin typeface="Cambria Math" panose="02040503050406030204" pitchFamily="18" charset="0"/>
                                    <a:ea typeface="Calibri"/>
                                    <a:cs typeface="Times New Roman"/>
                                  </a:rPr>
                                </m:ctrlPr>
                              </m:sSubPr>
                              <m:e>
                                <m:r>
                                  <a:rPr lang="id-ID" sz="1600" i="1">
                                    <a:effectLst/>
                                    <a:latin typeface="Cambria Math"/>
                                    <a:ea typeface="Calibri"/>
                                    <a:cs typeface="Times New Roman"/>
                                  </a:rPr>
                                  <m:t>𝐾</m:t>
                                </m:r>
                              </m:e>
                              <m:sub>
                                <m:r>
                                  <a:rPr lang="id-ID" sz="1600" i="1">
                                    <a:effectLst/>
                                    <a:latin typeface="Cambria Math"/>
                                    <a:ea typeface="Calibri"/>
                                    <a:cs typeface="Times New Roman"/>
                                  </a:rPr>
                                  <m:t>𝑤</m:t>
                                </m:r>
                              </m:sub>
                            </m:sSub>
                          </m:num>
                          <m:den>
                            <m:sSub>
                              <m:sSubPr>
                                <m:ctrlPr>
                                  <a:rPr lang="id-ID" sz="1600" i="1">
                                    <a:effectLst/>
                                    <a:latin typeface="Cambria Math" panose="02040503050406030204" pitchFamily="18" charset="0"/>
                                    <a:ea typeface="Calibri"/>
                                    <a:cs typeface="Times New Roman"/>
                                  </a:rPr>
                                </m:ctrlPr>
                              </m:sSubPr>
                              <m:e>
                                <m:r>
                                  <a:rPr lang="id-ID" sz="1600" i="1">
                                    <a:effectLst/>
                                    <a:latin typeface="Cambria Math"/>
                                    <a:ea typeface="Calibri"/>
                                    <a:cs typeface="Times New Roman"/>
                                  </a:rPr>
                                  <m:t>𝐾</m:t>
                                </m:r>
                              </m:e>
                              <m:sub>
                                <m:r>
                                  <a:rPr lang="id-ID" sz="1600" i="1">
                                    <a:effectLst/>
                                    <a:latin typeface="Cambria Math"/>
                                    <a:ea typeface="Calibri"/>
                                    <a:cs typeface="Times New Roman"/>
                                  </a:rPr>
                                  <m:t>𝑎</m:t>
                                </m:r>
                              </m:sub>
                            </m:sSub>
                          </m:den>
                        </m:f>
                        <m:r>
                          <a:rPr lang="id-ID" sz="1600" i="1">
                            <a:effectLst/>
                            <a:latin typeface="Cambria Math"/>
                            <a:ea typeface="Calibri"/>
                            <a:cs typeface="Times New Roman"/>
                          </a:rPr>
                          <m:t> </m:t>
                        </m:r>
                        <m:r>
                          <a:rPr lang="id-ID" sz="1600" b="0" i="1" smtClean="0">
                            <a:effectLst/>
                            <a:latin typeface="Cambria Math"/>
                            <a:ea typeface="Calibri"/>
                            <a:cs typeface="Times New Roman"/>
                          </a:rPr>
                          <m:t>.</m:t>
                        </m:r>
                        <m:r>
                          <a:rPr lang="id-ID" sz="1600" b="0" i="1" smtClean="0">
                            <a:effectLst/>
                            <a:latin typeface="Cambria Math"/>
                            <a:ea typeface="Calibri"/>
                            <a:cs typeface="Times New Roman"/>
                          </a:rPr>
                          <m:t>𝑀</m:t>
                        </m:r>
                      </m:e>
                    </m:rad>
                  </m:oMath>
                </a14:m>
                <a:endParaRPr lang="id-ID" sz="1100" dirty="0">
                  <a:effectLst/>
                  <a:ea typeface="Calibri"/>
                  <a:cs typeface="Times New Roman"/>
                </a:endParaRPr>
              </a:p>
            </p:txBody>
          </p:sp>
        </mc:Choice>
        <mc:Fallback xmlns="">
          <p:sp>
            <p:nvSpPr>
              <p:cNvPr id="7" name="Text Box 11"/>
              <p:cNvSpPr txBox="1">
                <a:spLocks noRot="1" noChangeAspect="1" noMove="1" noResize="1" noEditPoints="1" noAdjustHandles="1" noChangeArrowheads="1" noChangeShapeType="1" noTextEdit="1"/>
              </p:cNvSpPr>
              <p:nvPr/>
            </p:nvSpPr>
            <p:spPr>
              <a:xfrm>
                <a:off x="3743126" y="4651145"/>
                <a:ext cx="2322984" cy="720080"/>
              </a:xfrm>
              <a:prstGeom prst="rect">
                <a:avLst/>
              </a:prstGeom>
              <a:blipFill rotWithShape="1">
                <a:blip r:embed="rId4"/>
                <a:stretch>
                  <a:fillRect/>
                </a:stretch>
              </a:blipFill>
              <a:ln/>
            </p:spPr>
            <p:txBody>
              <a:bodyPr/>
              <a:lstStyle/>
              <a:p>
                <a:r>
                  <a:rPr lang="id-ID">
                    <a:noFill/>
                  </a:rPr>
                  <a:t> </a:t>
                </a:r>
              </a:p>
            </p:txBody>
          </p:sp>
        </mc:Fallback>
      </mc:AlternateContent>
      <p:sp>
        <p:nvSpPr>
          <p:cNvPr id="8" name="TextBox 7"/>
          <p:cNvSpPr txBox="1"/>
          <p:nvPr/>
        </p:nvSpPr>
        <p:spPr>
          <a:xfrm>
            <a:off x="8584231" y="6479554"/>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(16)</a:t>
            </a:r>
          </a:p>
        </p:txBody>
      </p:sp>
      <p:sp>
        <p:nvSpPr>
          <p:cNvPr id="9" name="Oval 8"/>
          <p:cNvSpPr/>
          <p:nvPr/>
        </p:nvSpPr>
        <p:spPr>
          <a:xfrm>
            <a:off x="251520" y="2114564"/>
            <a:ext cx="504056" cy="5040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d-ID" b="1" dirty="0" smtClean="0"/>
              <a:t>2</a:t>
            </a:r>
            <a:endParaRPr lang="id-ID" b="1" dirty="0"/>
          </a:p>
        </p:txBody>
      </p:sp>
    </p:spTree>
    <p:extLst>
      <p:ext uri="{BB962C8B-B14F-4D97-AF65-F5344CB8AC3E}">
        <p14:creationId xmlns:p14="http://schemas.microsoft.com/office/powerpoint/2010/main" val="34045307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88" y="620688"/>
            <a:ext cx="8229600" cy="1143000"/>
          </a:xfrm>
          <a:solidFill>
            <a:srgbClr val="00B0F0"/>
          </a:solidFill>
          <a:ln>
            <a:solidFill>
              <a:srgbClr val="00B0F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normAutofit fontScale="90000"/>
          </a:bodyPr>
          <a:lstStyle/>
          <a:p>
            <a:pPr algn="l"/>
            <a:r>
              <a:rPr lang="id-ID" sz="3100" dirty="0" smtClean="0">
                <a:solidFill>
                  <a:schemeClr val="tx1"/>
                </a:solidFill>
              </a:rPr>
              <a:t>Contoh Soal </a:t>
            </a:r>
            <a:r>
              <a:rPr lang="id-ID" sz="3100" dirty="0">
                <a:solidFill>
                  <a:schemeClr val="tx1"/>
                </a:solidFill>
              </a:rPr>
              <a:t>Garam dari Asam Lemah dan Basa kuat</a:t>
            </a:r>
            <a:r>
              <a:rPr lang="id-ID" dirty="0">
                <a:solidFill>
                  <a:schemeClr val="tx1"/>
                </a:solidFill>
              </a:rPr>
              <a:t/>
            </a:r>
            <a:br>
              <a:rPr lang="id-ID" dirty="0">
                <a:solidFill>
                  <a:schemeClr val="tx1"/>
                </a:solidFill>
              </a:rPr>
            </a:br>
            <a:endParaRPr lang="id-ID"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67544" y="1916832"/>
                <a:ext cx="4038600" cy="4525963"/>
              </a:xfrm>
            </p:spPr>
            <p:style>
              <a:lnRef idx="2">
                <a:schemeClr val="dk1"/>
              </a:lnRef>
              <a:fillRef idx="1">
                <a:schemeClr val="lt1"/>
              </a:fillRef>
              <a:effectRef idx="0">
                <a:schemeClr val="dk1"/>
              </a:effectRef>
              <a:fontRef idx="minor">
                <a:schemeClr val="dk1"/>
              </a:fontRef>
            </p:style>
            <p:txBody>
              <a:bodyPr>
                <a:normAutofit fontScale="47500" lnSpcReduction="20000"/>
              </a:bodyPr>
              <a:lstStyle/>
              <a:p>
                <a:pPr marL="0" indent="0">
                  <a:buNone/>
                </a:pPr>
                <a:r>
                  <a:rPr lang="id-ID" sz="3400" dirty="0" smtClean="0"/>
                  <a:t>Tentukan pH larutan NaCN 0,1 M (</a:t>
                </a:r>
                <a14:m>
                  <m:oMath xmlns:m="http://schemas.openxmlformats.org/officeDocument/2006/math">
                    <m:sSub>
                      <m:sSubPr>
                        <m:ctrlPr>
                          <a:rPr lang="id-ID" sz="3400" i="1">
                            <a:latin typeface="Cambria Math" panose="02040503050406030204" pitchFamily="18" charset="0"/>
                          </a:rPr>
                        </m:ctrlPr>
                      </m:sSubPr>
                      <m:e>
                        <m:r>
                          <a:rPr lang="id-ID" sz="3400" i="1">
                            <a:latin typeface="Cambria Math"/>
                          </a:rPr>
                          <m:t>𝑘</m:t>
                        </m:r>
                      </m:e>
                      <m:sub>
                        <m:r>
                          <a:rPr lang="id-ID" sz="3400" i="1">
                            <a:latin typeface="Cambria Math"/>
                          </a:rPr>
                          <m:t>𝑎</m:t>
                        </m:r>
                      </m:sub>
                    </m:sSub>
                    <m:r>
                      <a:rPr lang="id-ID" sz="3400" i="1">
                        <a:latin typeface="Cambria Math"/>
                      </a:rPr>
                      <m:t> </m:t>
                    </m:r>
                    <m:r>
                      <a:rPr lang="id-ID" sz="3400" i="1">
                        <a:latin typeface="Cambria Math"/>
                      </a:rPr>
                      <m:t>𝐻𝐶𝑁</m:t>
                    </m:r>
                    <m:r>
                      <a:rPr lang="id-ID" sz="3400" i="1">
                        <a:latin typeface="Cambria Math"/>
                      </a:rPr>
                      <m:t>=6,2.</m:t>
                    </m:r>
                    <m:sSup>
                      <m:sSupPr>
                        <m:ctrlPr>
                          <a:rPr lang="id-ID" sz="3400" i="1" spc="100" dirty="0">
                            <a:latin typeface="Cambria Math" panose="02040503050406030204" pitchFamily="18" charset="0"/>
                          </a:rPr>
                        </m:ctrlPr>
                      </m:sSupPr>
                      <m:e>
                        <m:r>
                          <a:rPr lang="id-ID" sz="3400" i="1" spc="100" dirty="0">
                            <a:latin typeface="Cambria Math"/>
                          </a:rPr>
                          <m:t>10</m:t>
                        </m:r>
                      </m:e>
                      <m:sup>
                        <m:r>
                          <a:rPr lang="id-ID" sz="3400" i="1" spc="100" dirty="0">
                            <a:latin typeface="Cambria Math"/>
                          </a:rPr>
                          <m:t>−10</m:t>
                        </m:r>
                      </m:sup>
                    </m:sSup>
                    <m:r>
                      <a:rPr lang="id-ID" sz="3400" b="0" i="1" spc="100" dirty="0" smtClean="0">
                        <a:latin typeface="Cambria Math"/>
                      </a:rPr>
                      <m:t>)</m:t>
                    </m:r>
                    <m:r>
                      <a:rPr lang="id-ID" sz="3400" i="1" spc="100" dirty="0">
                        <a:latin typeface="Cambria Math"/>
                      </a:rPr>
                      <m:t> </m:t>
                    </m:r>
                  </m:oMath>
                </a14:m>
                <a:r>
                  <a:rPr lang="id-ID" sz="3400" spc="100" dirty="0" smtClean="0"/>
                  <a:t>!</a:t>
                </a:r>
              </a:p>
              <a:p>
                <a:pPr marL="0" indent="0">
                  <a:buNone/>
                </a:pPr>
                <a:r>
                  <a:rPr lang="id-ID" sz="3400" spc="100" dirty="0" smtClean="0"/>
                  <a:t>Pembahasan:</a:t>
                </a:r>
              </a:p>
              <a:p>
                <a:pPr marL="571500" indent="-571500">
                  <a:buFont typeface="+mj-lt"/>
                  <a:buAutoNum type="romanUcPeriod"/>
                </a:pPr>
                <a:r>
                  <a:rPr lang="id-ID" sz="3400" spc="100" dirty="0" smtClean="0"/>
                  <a:t>Tuliskan persamaan reaksinya dahulu</a:t>
                </a:r>
              </a:p>
              <a:p>
                <a:pPr marL="0" indent="0">
                  <a:buNone/>
                </a:pPr>
                <a:r>
                  <a:rPr lang="id-ID" sz="3400" spc="100" dirty="0" smtClean="0"/>
                  <a:t>NaCN (aq) </a:t>
                </a:r>
                <a14:m>
                  <m:oMath xmlns:m="http://schemas.openxmlformats.org/officeDocument/2006/math">
                    <m:r>
                      <a:rPr lang="id-ID" sz="3400" i="1" spc="100" smtClean="0">
                        <a:latin typeface="Cambria Math"/>
                        <a:ea typeface="Cambria Math"/>
                      </a:rPr>
                      <m:t>⟶</m:t>
                    </m:r>
                    <m:r>
                      <a:rPr lang="id-ID" sz="3400" b="0" i="1" spc="100" smtClean="0">
                        <a:latin typeface="Cambria Math"/>
                        <a:ea typeface="Cambria Math"/>
                      </a:rPr>
                      <m:t>𝑁</m:t>
                    </m:r>
                    <m:sSup>
                      <m:sSupPr>
                        <m:ctrlPr>
                          <a:rPr lang="id-ID" sz="3400" b="0" i="1" spc="100" smtClean="0">
                            <a:latin typeface="Cambria Math" panose="02040503050406030204" pitchFamily="18" charset="0"/>
                            <a:ea typeface="Cambria Math"/>
                          </a:rPr>
                        </m:ctrlPr>
                      </m:sSupPr>
                      <m:e>
                        <m:r>
                          <a:rPr lang="id-ID" sz="3400" b="0" i="1" spc="100" smtClean="0">
                            <a:latin typeface="Cambria Math"/>
                            <a:ea typeface="Cambria Math"/>
                          </a:rPr>
                          <m:t>𝑎</m:t>
                        </m:r>
                      </m:e>
                      <m:sup>
                        <m:r>
                          <a:rPr lang="id-ID" sz="3400" b="0" i="1" spc="100" smtClean="0">
                            <a:latin typeface="Cambria Math"/>
                            <a:ea typeface="Cambria Math"/>
                          </a:rPr>
                          <m:t>+</m:t>
                        </m:r>
                      </m:sup>
                    </m:sSup>
                    <m:d>
                      <m:dPr>
                        <m:ctrlPr>
                          <a:rPr lang="id-ID" sz="3400" b="0" i="1" spc="100" smtClean="0">
                            <a:latin typeface="Cambria Math" panose="02040503050406030204" pitchFamily="18" charset="0"/>
                            <a:ea typeface="Cambria Math"/>
                          </a:rPr>
                        </m:ctrlPr>
                      </m:dPr>
                      <m:e>
                        <m:r>
                          <a:rPr lang="id-ID" sz="3400" b="0" i="1" spc="100" smtClean="0">
                            <a:latin typeface="Cambria Math"/>
                            <a:ea typeface="Cambria Math"/>
                          </a:rPr>
                          <m:t>𝑎𝑞</m:t>
                        </m:r>
                      </m:e>
                    </m:d>
                    <m:r>
                      <a:rPr lang="id-ID" sz="3400" b="0" i="1" spc="100" smtClean="0">
                        <a:latin typeface="Cambria Math"/>
                        <a:ea typeface="Cambria Math"/>
                      </a:rPr>
                      <m:t>+</m:t>
                    </m:r>
                    <m:r>
                      <a:rPr lang="id-ID" sz="3400" b="0" i="1" spc="100" smtClean="0">
                        <a:latin typeface="Cambria Math"/>
                        <a:ea typeface="Cambria Math"/>
                      </a:rPr>
                      <m:t>𝐶</m:t>
                    </m:r>
                    <m:sSup>
                      <m:sSupPr>
                        <m:ctrlPr>
                          <a:rPr lang="id-ID" sz="3400" b="0" i="1" spc="100" smtClean="0">
                            <a:latin typeface="Cambria Math" panose="02040503050406030204" pitchFamily="18" charset="0"/>
                            <a:ea typeface="Cambria Math"/>
                          </a:rPr>
                        </m:ctrlPr>
                      </m:sSupPr>
                      <m:e>
                        <m:r>
                          <a:rPr lang="id-ID" sz="3400" b="0" i="1" spc="100" smtClean="0">
                            <a:latin typeface="Cambria Math"/>
                            <a:ea typeface="Cambria Math"/>
                          </a:rPr>
                          <m:t>𝑁</m:t>
                        </m:r>
                      </m:e>
                      <m:sup>
                        <m:r>
                          <a:rPr lang="id-ID" sz="3400" b="0" i="1" spc="100" smtClean="0">
                            <a:latin typeface="Cambria Math"/>
                            <a:ea typeface="Cambria Math"/>
                          </a:rPr>
                          <m:t>−</m:t>
                        </m:r>
                      </m:sup>
                    </m:sSup>
                    <m:d>
                      <m:dPr>
                        <m:ctrlPr>
                          <a:rPr lang="id-ID" sz="3400" b="0" i="1" spc="100" smtClean="0">
                            <a:latin typeface="Cambria Math" panose="02040503050406030204" pitchFamily="18" charset="0"/>
                            <a:ea typeface="Cambria Math"/>
                          </a:rPr>
                        </m:ctrlPr>
                      </m:dPr>
                      <m:e>
                        <m:r>
                          <a:rPr lang="id-ID" sz="3400" b="0" i="1" spc="100" smtClean="0">
                            <a:latin typeface="Cambria Math"/>
                            <a:ea typeface="Cambria Math"/>
                          </a:rPr>
                          <m:t>𝑎𝑞</m:t>
                        </m:r>
                      </m:e>
                    </m:d>
                  </m:oMath>
                </a14:m>
                <a:endParaRPr lang="id-ID" sz="3400" b="0" spc="100" dirty="0" smtClean="0">
                  <a:ea typeface="Cambria Math"/>
                </a:endParaRPr>
              </a:p>
              <a:p>
                <a:pPr marL="0" indent="0">
                  <a:buNone/>
                </a:pPr>
                <a:r>
                  <a:rPr lang="id-ID" sz="3400" spc="100" dirty="0" smtClean="0"/>
                  <a:t>0,1M	</a:t>
                </a:r>
                <a:r>
                  <a:rPr lang="id-ID" sz="3400" spc="100" dirty="0"/>
                  <a:t> </a:t>
                </a:r>
                <a:r>
                  <a:rPr lang="id-ID" sz="3400" spc="100" dirty="0" smtClean="0"/>
                  <a:t>    0,1M           0,1M</a:t>
                </a:r>
              </a:p>
              <a:p>
                <a:pPr marL="571500" indent="-571500">
                  <a:buFont typeface="+mj-lt"/>
                  <a:buAutoNum type="romanUcPeriod" startAt="2"/>
                </a:pPr>
                <a:r>
                  <a:rPr lang="id-ID" sz="3400" spc="100" dirty="0" smtClean="0"/>
                  <a:t>Tuliskan rumus konsentrasi ion </a:t>
                </a:r>
                <a14:m>
                  <m:oMath xmlns:m="http://schemas.openxmlformats.org/officeDocument/2006/math">
                    <m:r>
                      <m:rPr>
                        <m:sty m:val="p"/>
                      </m:rPr>
                      <a:rPr lang="id-ID" sz="3400" spc="100" dirty="0" smtClean="0">
                        <a:latin typeface="Cambria Math"/>
                      </a:rPr>
                      <m:t>O</m:t>
                    </m:r>
                    <m:sSup>
                      <m:sSupPr>
                        <m:ctrlPr>
                          <a:rPr lang="id-ID" sz="3400" i="1" spc="100" smtClean="0">
                            <a:latin typeface="Cambria Math" panose="02040503050406030204" pitchFamily="18" charset="0"/>
                          </a:rPr>
                        </m:ctrlPr>
                      </m:sSupPr>
                      <m:e>
                        <m:r>
                          <a:rPr lang="id-ID" sz="3400" b="0" i="1" spc="100" smtClean="0">
                            <a:latin typeface="Cambria Math"/>
                          </a:rPr>
                          <m:t>𝐻</m:t>
                        </m:r>
                      </m:e>
                      <m:sup>
                        <m:r>
                          <a:rPr lang="id-ID" sz="3400" b="0" i="1" spc="100" smtClean="0">
                            <a:latin typeface="Cambria Math"/>
                          </a:rPr>
                          <m:t>−</m:t>
                        </m:r>
                      </m:sup>
                    </m:sSup>
                  </m:oMath>
                </a14:m>
                <a:endParaRPr lang="id-ID" spc="100" dirty="0" smtClean="0"/>
              </a:p>
              <a:p>
                <a:pPr marL="0" lvl="0" indent="0">
                  <a:buNone/>
                </a:pPr>
                <a:r>
                  <a:rPr lang="id-ID" spc="100" dirty="0" smtClean="0"/>
                  <a:t> </a:t>
                </a:r>
                <a14:m>
                  <m:oMath xmlns:m="http://schemas.openxmlformats.org/officeDocument/2006/math">
                    <m:sSup>
                      <m:sSupPr>
                        <m:ctrlPr>
                          <a:rPr lang="id-ID" sz="4200" b="1" i="1" kern="0" spc="100">
                            <a:solidFill>
                              <a:srgbClr val="0070C0"/>
                            </a:solidFill>
                            <a:latin typeface="Cambria Math" panose="02040503050406030204" pitchFamily="18" charset="0"/>
                          </a:rPr>
                        </m:ctrlPr>
                      </m:sSupPr>
                      <m:e>
                        <m:d>
                          <m:dPr>
                            <m:begChr m:val="["/>
                            <m:endChr m:val="]"/>
                            <m:ctrlPr>
                              <a:rPr lang="id-ID" sz="4200" b="1" i="1" kern="0" spc="100" dirty="0">
                                <a:solidFill>
                                  <a:srgbClr val="0070C0"/>
                                </a:solidFill>
                                <a:latin typeface="Cambria Math" panose="02040503050406030204" pitchFamily="18" charset="0"/>
                              </a:rPr>
                            </m:ctrlPr>
                          </m:dPr>
                          <m:e>
                            <m:sSup>
                              <m:sSupPr>
                                <m:ctrlPr>
                                  <a:rPr lang="id-ID" sz="4200" b="1" i="1" kern="0" spc="100">
                                    <a:solidFill>
                                      <a:srgbClr val="0070C0"/>
                                    </a:solidFill>
                                    <a:latin typeface="Cambria Math" panose="02040503050406030204" pitchFamily="18" charset="0"/>
                                  </a:rPr>
                                </m:ctrlPr>
                              </m:sSupPr>
                              <m:e>
                                <m:r>
                                  <a:rPr lang="id-ID" sz="4200" b="1" i="1" kern="0" spc="100">
                                    <a:solidFill>
                                      <a:srgbClr val="0070C0"/>
                                    </a:solidFill>
                                    <a:latin typeface="Cambria Math"/>
                                  </a:rPr>
                                  <m:t>𝑶𝑯</m:t>
                                </m:r>
                              </m:e>
                              <m:sup>
                                <m:r>
                                  <a:rPr lang="id-ID" sz="4200" b="1" i="1" kern="0" spc="100">
                                    <a:solidFill>
                                      <a:srgbClr val="0070C0"/>
                                    </a:solidFill>
                                    <a:latin typeface="Cambria Math"/>
                                  </a:rPr>
                                  <m:t>−</m:t>
                                </m:r>
                              </m:sup>
                            </m:sSup>
                          </m:e>
                        </m:d>
                      </m:e>
                      <m:sup/>
                    </m:sSup>
                    <m:r>
                      <a:rPr lang="id-ID" sz="4200" b="1" i="1" kern="0" spc="100" smtClean="0">
                        <a:solidFill>
                          <a:srgbClr val="0070C0"/>
                        </a:solidFill>
                        <a:latin typeface="Cambria Math"/>
                      </a:rPr>
                      <m:t>        </m:t>
                    </m:r>
                    <m:r>
                      <a:rPr lang="id-ID" sz="4200" b="1" i="1" kern="0" spc="100">
                        <a:solidFill>
                          <a:srgbClr val="0070C0"/>
                        </a:solidFill>
                        <a:latin typeface="Cambria Math"/>
                      </a:rPr>
                      <m:t>= </m:t>
                    </m:r>
                    <m:rad>
                      <m:radPr>
                        <m:degHide m:val="on"/>
                        <m:ctrlPr>
                          <a:rPr lang="id-ID" sz="4200" b="1" i="1" kern="0" spc="100">
                            <a:solidFill>
                              <a:srgbClr val="0070C0"/>
                            </a:solidFill>
                            <a:latin typeface="Cambria Math" panose="02040503050406030204" pitchFamily="18" charset="0"/>
                          </a:rPr>
                        </m:ctrlPr>
                      </m:radPr>
                      <m:deg/>
                      <m:e>
                        <m:f>
                          <m:fPr>
                            <m:ctrlPr>
                              <a:rPr lang="id-ID" sz="4200" b="1" i="1" kern="0" spc="100">
                                <a:solidFill>
                                  <a:srgbClr val="0070C0"/>
                                </a:solidFill>
                                <a:latin typeface="Cambria Math" panose="02040503050406030204" pitchFamily="18" charset="0"/>
                              </a:rPr>
                            </m:ctrlPr>
                          </m:fPr>
                          <m:num>
                            <m:sSub>
                              <m:sSubPr>
                                <m:ctrlPr>
                                  <a:rPr lang="id-ID" sz="4200" b="1" i="1" kern="0" spc="100">
                                    <a:solidFill>
                                      <a:srgbClr val="0070C0"/>
                                    </a:solidFill>
                                    <a:latin typeface="Cambria Math" panose="02040503050406030204" pitchFamily="18" charset="0"/>
                                  </a:rPr>
                                </m:ctrlPr>
                              </m:sSubPr>
                              <m:e>
                                <m:r>
                                  <a:rPr lang="id-ID" sz="4200" b="1" i="1" kern="0" spc="100">
                                    <a:solidFill>
                                      <a:srgbClr val="0070C0"/>
                                    </a:solidFill>
                                    <a:latin typeface="Cambria Math"/>
                                  </a:rPr>
                                  <m:t>𝒌</m:t>
                                </m:r>
                              </m:e>
                              <m:sub>
                                <m:r>
                                  <a:rPr lang="id-ID" sz="4200" b="1" i="1" kern="0" spc="100">
                                    <a:solidFill>
                                      <a:srgbClr val="0070C0"/>
                                    </a:solidFill>
                                    <a:latin typeface="Cambria Math"/>
                                  </a:rPr>
                                  <m:t>𝒘</m:t>
                                </m:r>
                              </m:sub>
                            </m:sSub>
                          </m:num>
                          <m:den>
                            <m:sSub>
                              <m:sSubPr>
                                <m:ctrlPr>
                                  <a:rPr lang="id-ID" sz="4200" b="1" i="1" kern="0" spc="100">
                                    <a:solidFill>
                                      <a:srgbClr val="0070C0"/>
                                    </a:solidFill>
                                    <a:latin typeface="Cambria Math" panose="02040503050406030204" pitchFamily="18" charset="0"/>
                                  </a:rPr>
                                </m:ctrlPr>
                              </m:sSubPr>
                              <m:e>
                                <m:r>
                                  <a:rPr lang="id-ID" sz="4200" b="1" i="1" kern="0" spc="100">
                                    <a:solidFill>
                                      <a:srgbClr val="0070C0"/>
                                    </a:solidFill>
                                    <a:latin typeface="Cambria Math"/>
                                  </a:rPr>
                                  <m:t>𝒌</m:t>
                                </m:r>
                              </m:e>
                              <m:sub>
                                <m:r>
                                  <a:rPr lang="id-ID" sz="4200" b="1" i="1" kern="0" spc="100">
                                    <a:solidFill>
                                      <a:srgbClr val="0070C0"/>
                                    </a:solidFill>
                                    <a:latin typeface="Cambria Math"/>
                                  </a:rPr>
                                  <m:t>𝒂</m:t>
                                </m:r>
                              </m:sub>
                            </m:sSub>
                          </m:den>
                        </m:f>
                        <m:r>
                          <m:rPr>
                            <m:nor/>
                          </m:rPr>
                          <a:rPr lang="id-ID" sz="4200" b="1" i="1" kern="0" spc="100" dirty="0">
                            <a:solidFill>
                              <a:srgbClr val="0070C0"/>
                            </a:solidFill>
                            <a:latin typeface="Cambria Math"/>
                          </a:rPr>
                          <m:t>  </m:t>
                        </m:r>
                        <m:r>
                          <a:rPr lang="id-ID" sz="4200" b="1" i="1" kern="0" spc="100">
                            <a:solidFill>
                              <a:srgbClr val="0070C0"/>
                            </a:solidFill>
                            <a:latin typeface="Cambria Math"/>
                          </a:rPr>
                          <m:t>.</m:t>
                        </m:r>
                        <m:r>
                          <a:rPr lang="id-ID" sz="4200" b="1" i="1" kern="0" spc="100">
                            <a:solidFill>
                              <a:srgbClr val="0070C0"/>
                            </a:solidFill>
                            <a:latin typeface="Cambria Math"/>
                          </a:rPr>
                          <m:t>𝑴</m:t>
                        </m:r>
                      </m:e>
                    </m:rad>
                  </m:oMath>
                </a14:m>
                <a:endParaRPr lang="id-ID" sz="4200" b="1" i="1" kern="0" spc="100" dirty="0" smtClean="0">
                  <a:solidFill>
                    <a:srgbClr val="0070C0"/>
                  </a:solidFill>
                  <a:latin typeface="Cambria Math"/>
                </a:endParaRPr>
              </a:p>
              <a:p>
                <a:pPr marL="0" lvl="0" indent="0">
                  <a:buNone/>
                </a:pPr>
                <a:r>
                  <a:rPr lang="id-ID" sz="3800" b="1" kern="0" spc="100" dirty="0" smtClean="0">
                    <a:solidFill>
                      <a:srgbClr val="0070C0"/>
                    </a:solidFill>
                  </a:rPr>
                  <a:t>	</a:t>
                </a:r>
                <a14:m>
                  <m:oMath xmlns:m="http://schemas.openxmlformats.org/officeDocument/2006/math">
                    <m:r>
                      <a:rPr lang="id-ID" sz="4200" b="1" i="1" kern="0" spc="100">
                        <a:solidFill>
                          <a:srgbClr val="0070C0"/>
                        </a:solidFill>
                        <a:latin typeface="Cambria Math"/>
                      </a:rPr>
                      <m:t>= </m:t>
                    </m:r>
                    <m:rad>
                      <m:radPr>
                        <m:degHide m:val="on"/>
                        <m:ctrlPr>
                          <a:rPr lang="id-ID" sz="4200" b="1" i="1" kern="0" spc="100" smtClean="0">
                            <a:solidFill>
                              <a:srgbClr val="0070C0"/>
                            </a:solidFill>
                            <a:latin typeface="Cambria Math" panose="02040503050406030204" pitchFamily="18" charset="0"/>
                          </a:rPr>
                        </m:ctrlPr>
                      </m:radPr>
                      <m:deg/>
                      <m:e>
                        <m:f>
                          <m:fPr>
                            <m:ctrlPr>
                              <a:rPr lang="id-ID" sz="4200" b="1" i="1" kern="0" spc="100">
                                <a:solidFill>
                                  <a:srgbClr val="0070C0"/>
                                </a:solidFill>
                                <a:latin typeface="Cambria Math" panose="02040503050406030204" pitchFamily="18" charset="0"/>
                              </a:rPr>
                            </m:ctrlPr>
                          </m:fPr>
                          <m:num>
                            <m:sSup>
                              <m:sSupPr>
                                <m:ctrlPr>
                                  <a:rPr lang="id-ID" sz="4200" b="1" i="1" kern="0" spc="100" smtClean="0">
                                    <a:solidFill>
                                      <a:srgbClr val="0070C0"/>
                                    </a:solidFill>
                                    <a:latin typeface="Cambria Math" panose="02040503050406030204" pitchFamily="18" charset="0"/>
                                  </a:rPr>
                                </m:ctrlPr>
                              </m:sSupPr>
                              <m:e>
                                <m:r>
                                  <a:rPr lang="id-ID" sz="4200" b="1" i="1" kern="0" spc="100" smtClean="0">
                                    <a:solidFill>
                                      <a:srgbClr val="0070C0"/>
                                    </a:solidFill>
                                    <a:latin typeface="Cambria Math"/>
                                  </a:rPr>
                                  <m:t>𝟏𝟎</m:t>
                                </m:r>
                              </m:e>
                              <m:sup>
                                <m:r>
                                  <a:rPr lang="id-ID" sz="4200" b="1" i="1" kern="0" spc="100" smtClean="0">
                                    <a:solidFill>
                                      <a:srgbClr val="0070C0"/>
                                    </a:solidFill>
                                    <a:latin typeface="Cambria Math"/>
                                  </a:rPr>
                                  <m:t>−</m:t>
                                </m:r>
                                <m:r>
                                  <a:rPr lang="id-ID" sz="4200" b="1" i="1" kern="0" spc="100" smtClean="0">
                                    <a:solidFill>
                                      <a:srgbClr val="0070C0"/>
                                    </a:solidFill>
                                    <a:latin typeface="Cambria Math"/>
                                  </a:rPr>
                                  <m:t>𝟏𝟒</m:t>
                                </m:r>
                              </m:sup>
                            </m:sSup>
                          </m:num>
                          <m:den>
                            <m:r>
                              <a:rPr lang="id-ID" sz="4200" b="1" i="1" spc="100">
                                <a:solidFill>
                                  <a:srgbClr val="0070C0"/>
                                </a:solidFill>
                                <a:latin typeface="Cambria Math"/>
                              </a:rPr>
                              <m:t>𝟔</m:t>
                            </m:r>
                            <m:r>
                              <a:rPr lang="id-ID" sz="4200" b="1" i="1" spc="100">
                                <a:solidFill>
                                  <a:srgbClr val="0070C0"/>
                                </a:solidFill>
                                <a:latin typeface="Cambria Math"/>
                              </a:rPr>
                              <m:t>,</m:t>
                            </m:r>
                            <m:r>
                              <a:rPr lang="id-ID" sz="4200" b="1" i="1" spc="100">
                                <a:solidFill>
                                  <a:srgbClr val="0070C0"/>
                                </a:solidFill>
                                <a:latin typeface="Cambria Math"/>
                              </a:rPr>
                              <m:t>𝟐</m:t>
                            </m:r>
                            <m:r>
                              <a:rPr lang="id-ID" sz="4200" b="1" i="1" spc="100">
                                <a:solidFill>
                                  <a:srgbClr val="0070C0"/>
                                </a:solidFill>
                                <a:latin typeface="Cambria Math"/>
                              </a:rPr>
                              <m:t>.</m:t>
                            </m:r>
                            <m:sSup>
                              <m:sSupPr>
                                <m:ctrlPr>
                                  <a:rPr lang="id-ID" sz="4200" b="1" i="1" spc="100" dirty="0">
                                    <a:solidFill>
                                      <a:srgbClr val="0070C0"/>
                                    </a:solidFill>
                                    <a:latin typeface="Cambria Math" panose="02040503050406030204" pitchFamily="18" charset="0"/>
                                  </a:rPr>
                                </m:ctrlPr>
                              </m:sSupPr>
                              <m:e>
                                <m:r>
                                  <a:rPr lang="id-ID" sz="4200" b="1" i="1" spc="100" dirty="0">
                                    <a:solidFill>
                                      <a:srgbClr val="0070C0"/>
                                    </a:solidFill>
                                    <a:latin typeface="Cambria Math"/>
                                  </a:rPr>
                                  <m:t>𝟏𝟎</m:t>
                                </m:r>
                              </m:e>
                              <m:sup>
                                <m:r>
                                  <a:rPr lang="id-ID" sz="4200" b="1" i="1" spc="100" dirty="0">
                                    <a:solidFill>
                                      <a:srgbClr val="0070C0"/>
                                    </a:solidFill>
                                    <a:latin typeface="Cambria Math"/>
                                  </a:rPr>
                                  <m:t>−</m:t>
                                </m:r>
                                <m:r>
                                  <a:rPr lang="id-ID" sz="4200" b="1" i="1" spc="100" dirty="0">
                                    <a:solidFill>
                                      <a:srgbClr val="0070C0"/>
                                    </a:solidFill>
                                    <a:latin typeface="Cambria Math"/>
                                  </a:rPr>
                                  <m:t>𝟏𝟎</m:t>
                                </m:r>
                              </m:sup>
                            </m:sSup>
                          </m:den>
                        </m:f>
                        <m:r>
                          <m:rPr>
                            <m:nor/>
                          </m:rPr>
                          <a:rPr lang="id-ID" sz="4200" b="1" i="1" kern="0" spc="100" dirty="0">
                            <a:solidFill>
                              <a:srgbClr val="0070C0"/>
                            </a:solidFill>
                            <a:latin typeface="Cambria Math"/>
                          </a:rPr>
                          <m:t>  </m:t>
                        </m:r>
                        <m:r>
                          <a:rPr lang="id-ID" sz="4200" b="1" i="1" kern="0" spc="100">
                            <a:solidFill>
                              <a:srgbClr val="0070C0"/>
                            </a:solidFill>
                            <a:latin typeface="Cambria Math"/>
                          </a:rPr>
                          <m:t>.</m:t>
                        </m:r>
                        <m:r>
                          <a:rPr lang="id-ID" sz="4200" b="1" i="1" kern="0" spc="100" smtClean="0">
                            <a:solidFill>
                              <a:srgbClr val="0070C0"/>
                            </a:solidFill>
                            <a:latin typeface="Cambria Math"/>
                          </a:rPr>
                          <m:t>𝟎</m:t>
                        </m:r>
                        <m:r>
                          <a:rPr lang="id-ID" sz="4200" b="1" i="1" kern="0" spc="100" smtClean="0">
                            <a:solidFill>
                              <a:srgbClr val="0070C0"/>
                            </a:solidFill>
                            <a:latin typeface="Cambria Math"/>
                          </a:rPr>
                          <m:t>,</m:t>
                        </m:r>
                        <m:r>
                          <a:rPr lang="id-ID" sz="4200" b="1" i="1" kern="0" spc="100" smtClean="0">
                            <a:solidFill>
                              <a:srgbClr val="0070C0"/>
                            </a:solidFill>
                            <a:latin typeface="Cambria Math"/>
                          </a:rPr>
                          <m:t>𝟏</m:t>
                        </m:r>
                        <m:r>
                          <a:rPr lang="id-ID" sz="4200" b="1" i="1" kern="0" spc="100" smtClean="0">
                            <a:solidFill>
                              <a:srgbClr val="0070C0"/>
                            </a:solidFill>
                            <a:latin typeface="Cambria Math"/>
                          </a:rPr>
                          <m:t>𝑴</m:t>
                        </m:r>
                      </m:e>
                    </m:rad>
                    <m:r>
                      <a:rPr lang="id-ID" sz="4200" b="1" i="1" kern="0" spc="100">
                        <a:solidFill>
                          <a:srgbClr val="0070C0"/>
                        </a:solidFill>
                        <a:latin typeface="Cambria Math"/>
                      </a:rPr>
                      <m:t> </m:t>
                    </m:r>
                  </m:oMath>
                </a14:m>
                <a:endParaRPr lang="id-ID" sz="4200" b="1" kern="0" spc="100" dirty="0" smtClean="0">
                  <a:solidFill>
                    <a:srgbClr val="0070C0"/>
                  </a:solidFill>
                </a:endParaRPr>
              </a:p>
              <a:p>
                <a:pPr marL="0" indent="0">
                  <a:buNone/>
                </a:pPr>
                <a:r>
                  <a:rPr lang="id-ID" sz="4200" b="1" kern="0" spc="100" dirty="0">
                    <a:solidFill>
                      <a:srgbClr val="0070C0"/>
                    </a:solidFill>
                  </a:rPr>
                  <a:t>	</a:t>
                </a:r>
                <a14:m>
                  <m:oMath xmlns:m="http://schemas.openxmlformats.org/officeDocument/2006/math">
                    <m:r>
                      <a:rPr lang="id-ID" sz="4200" b="1" i="1" kern="0" spc="100" smtClean="0">
                        <a:solidFill>
                          <a:srgbClr val="0070C0"/>
                        </a:solidFill>
                        <a:latin typeface="Cambria Math"/>
                      </a:rPr>
                      <m:t>= </m:t>
                    </m:r>
                    <m:rad>
                      <m:radPr>
                        <m:degHide m:val="on"/>
                        <m:ctrlPr>
                          <a:rPr lang="id-ID" sz="4200" b="1" i="1" kern="0" spc="100">
                            <a:solidFill>
                              <a:srgbClr val="0070C0"/>
                            </a:solidFill>
                            <a:latin typeface="Cambria Math" panose="02040503050406030204" pitchFamily="18" charset="0"/>
                          </a:rPr>
                        </m:ctrlPr>
                      </m:radPr>
                      <m:deg/>
                      <m:e>
                        <m:r>
                          <a:rPr lang="id-ID" sz="4200" b="1" i="1" kern="0" spc="100" smtClean="0">
                            <a:solidFill>
                              <a:srgbClr val="0070C0"/>
                            </a:solidFill>
                            <a:latin typeface="Cambria Math"/>
                          </a:rPr>
                          <m:t>𝟎</m:t>
                        </m:r>
                        <m:r>
                          <a:rPr lang="id-ID" sz="4200" b="1" i="1" kern="0" spc="100" smtClean="0">
                            <a:solidFill>
                              <a:srgbClr val="0070C0"/>
                            </a:solidFill>
                            <a:latin typeface="Cambria Math"/>
                          </a:rPr>
                          <m:t>,</m:t>
                        </m:r>
                        <m:r>
                          <a:rPr lang="id-ID" sz="4200" b="1" i="1" kern="0" spc="100" smtClean="0">
                            <a:solidFill>
                              <a:srgbClr val="0070C0"/>
                            </a:solidFill>
                            <a:latin typeface="Cambria Math"/>
                          </a:rPr>
                          <m:t>𝟎𝟏𝟔</m:t>
                        </m:r>
                        <m:r>
                          <a:rPr lang="id-ID" sz="4200" b="1" i="1" kern="0" spc="100" smtClean="0">
                            <a:solidFill>
                              <a:srgbClr val="0070C0"/>
                            </a:solidFill>
                            <a:latin typeface="Cambria Math"/>
                          </a:rPr>
                          <m:t>.</m:t>
                        </m:r>
                        <m:sSup>
                          <m:sSupPr>
                            <m:ctrlPr>
                              <a:rPr lang="id-ID" sz="4200" b="1" i="1" kern="0" spc="100">
                                <a:solidFill>
                                  <a:srgbClr val="0070C0"/>
                                </a:solidFill>
                                <a:latin typeface="Cambria Math" panose="02040503050406030204" pitchFamily="18" charset="0"/>
                              </a:rPr>
                            </m:ctrlPr>
                          </m:sSupPr>
                          <m:e>
                            <m:r>
                              <a:rPr lang="id-ID" sz="4200" b="1" i="1" kern="0" spc="100">
                                <a:solidFill>
                                  <a:srgbClr val="0070C0"/>
                                </a:solidFill>
                                <a:latin typeface="Cambria Math"/>
                              </a:rPr>
                              <m:t>𝟏𝟎</m:t>
                            </m:r>
                          </m:e>
                          <m:sup>
                            <m:r>
                              <a:rPr lang="id-ID" sz="4200" b="1" i="1" kern="0" spc="100">
                                <a:solidFill>
                                  <a:srgbClr val="0070C0"/>
                                </a:solidFill>
                                <a:latin typeface="Cambria Math"/>
                              </a:rPr>
                              <m:t>−</m:t>
                            </m:r>
                            <m:r>
                              <a:rPr lang="id-ID" sz="4200" b="1" i="1" kern="0" spc="100">
                                <a:solidFill>
                                  <a:srgbClr val="0070C0"/>
                                </a:solidFill>
                                <a:latin typeface="Cambria Math"/>
                              </a:rPr>
                              <m:t>𝟏𝟒</m:t>
                            </m:r>
                          </m:sup>
                        </m:sSup>
                      </m:e>
                    </m:rad>
                  </m:oMath>
                </a14:m>
                <a:endParaRPr lang="id-ID" sz="4200" b="1" kern="0" spc="100" dirty="0" smtClean="0">
                  <a:solidFill>
                    <a:srgbClr val="0070C0"/>
                  </a:solidFill>
                </a:endParaRPr>
              </a:p>
              <a:p>
                <a:pPr marL="0" indent="0">
                  <a:buNone/>
                </a:pPr>
                <a:r>
                  <a:rPr lang="id-ID" sz="4200" b="1" kern="0" spc="100" dirty="0" smtClean="0">
                    <a:solidFill>
                      <a:srgbClr val="0070C0"/>
                    </a:solidFill>
                  </a:rPr>
                  <a:t>	</a:t>
                </a:r>
                <a14:m>
                  <m:oMath xmlns:m="http://schemas.openxmlformats.org/officeDocument/2006/math">
                    <m:r>
                      <a:rPr lang="id-ID" sz="4200" b="1" i="1" kern="0" spc="100">
                        <a:solidFill>
                          <a:srgbClr val="0070C0"/>
                        </a:solidFill>
                        <a:latin typeface="Cambria Math"/>
                      </a:rPr>
                      <m:t>= </m:t>
                    </m:r>
                    <m:rad>
                      <m:radPr>
                        <m:degHide m:val="on"/>
                        <m:ctrlPr>
                          <a:rPr lang="id-ID" sz="4200" b="1" i="1" kern="0" spc="100">
                            <a:solidFill>
                              <a:srgbClr val="0070C0"/>
                            </a:solidFill>
                            <a:latin typeface="Cambria Math" panose="02040503050406030204" pitchFamily="18" charset="0"/>
                          </a:rPr>
                        </m:ctrlPr>
                      </m:radPr>
                      <m:deg/>
                      <m:e>
                        <m:r>
                          <a:rPr lang="id-ID" sz="4200" b="1" i="1" kern="0" spc="100">
                            <a:solidFill>
                              <a:srgbClr val="0070C0"/>
                            </a:solidFill>
                            <a:latin typeface="Cambria Math"/>
                          </a:rPr>
                          <m:t>𝟎</m:t>
                        </m:r>
                        <m:r>
                          <a:rPr lang="id-ID" sz="4200" b="1" i="1" kern="0" spc="100" smtClean="0">
                            <a:solidFill>
                              <a:srgbClr val="0070C0"/>
                            </a:solidFill>
                            <a:latin typeface="Cambria Math"/>
                          </a:rPr>
                          <m:t>,</m:t>
                        </m:r>
                        <m:r>
                          <a:rPr lang="id-ID" sz="4200" b="1" i="1" kern="0" spc="100">
                            <a:solidFill>
                              <a:srgbClr val="0070C0"/>
                            </a:solidFill>
                            <a:latin typeface="Cambria Math"/>
                          </a:rPr>
                          <m:t>𝟏𝟔</m:t>
                        </m:r>
                        <m:r>
                          <a:rPr lang="id-ID" sz="4200" b="1" i="1" kern="0" spc="100">
                            <a:solidFill>
                              <a:srgbClr val="0070C0"/>
                            </a:solidFill>
                            <a:latin typeface="Cambria Math"/>
                          </a:rPr>
                          <m:t>.</m:t>
                        </m:r>
                        <m:sSup>
                          <m:sSupPr>
                            <m:ctrlPr>
                              <a:rPr lang="id-ID" sz="4200" b="1" i="1" kern="0" spc="100">
                                <a:solidFill>
                                  <a:srgbClr val="0070C0"/>
                                </a:solidFill>
                                <a:latin typeface="Cambria Math" panose="02040503050406030204" pitchFamily="18" charset="0"/>
                              </a:rPr>
                            </m:ctrlPr>
                          </m:sSupPr>
                          <m:e>
                            <m:r>
                              <a:rPr lang="id-ID" sz="4200" b="1" i="1" kern="0" spc="100">
                                <a:solidFill>
                                  <a:srgbClr val="0070C0"/>
                                </a:solidFill>
                                <a:latin typeface="Cambria Math"/>
                              </a:rPr>
                              <m:t>𝟏𝟎</m:t>
                            </m:r>
                          </m:e>
                          <m:sup>
                            <m:r>
                              <a:rPr lang="id-ID" sz="4200" b="1" i="1" kern="0" spc="100" smtClean="0">
                                <a:solidFill>
                                  <a:srgbClr val="0070C0"/>
                                </a:solidFill>
                                <a:latin typeface="Cambria Math"/>
                              </a:rPr>
                              <m:t>−</m:t>
                            </m:r>
                            <m:r>
                              <a:rPr lang="id-ID" sz="4200" b="1" i="1" kern="0" spc="100" smtClean="0">
                                <a:solidFill>
                                  <a:srgbClr val="0070C0"/>
                                </a:solidFill>
                                <a:latin typeface="Cambria Math"/>
                              </a:rPr>
                              <m:t>𝟓</m:t>
                            </m:r>
                          </m:sup>
                        </m:sSup>
                      </m:e>
                    </m:rad>
                    <m:r>
                      <a:rPr lang="id-ID" sz="4200" b="1" i="1" kern="0" spc="100" smtClean="0">
                        <a:solidFill>
                          <a:srgbClr val="0070C0"/>
                        </a:solidFill>
                        <a:latin typeface="Cambria Math"/>
                      </a:rPr>
                      <m:t>=</m:t>
                    </m:r>
                    <m:r>
                      <a:rPr lang="id-ID" sz="4200" b="1" i="1" kern="0" spc="100" smtClean="0">
                        <a:solidFill>
                          <a:srgbClr val="0070C0"/>
                        </a:solidFill>
                        <a:latin typeface="Cambria Math"/>
                      </a:rPr>
                      <m:t>𝟎</m:t>
                    </m:r>
                    <m:r>
                      <a:rPr lang="id-ID" sz="4200" b="1" i="1" kern="0" spc="100" smtClean="0">
                        <a:solidFill>
                          <a:srgbClr val="0070C0"/>
                        </a:solidFill>
                        <a:latin typeface="Cambria Math"/>
                      </a:rPr>
                      <m:t>,</m:t>
                    </m:r>
                    <m:r>
                      <a:rPr lang="id-ID" sz="4200" b="1" i="1" kern="0" spc="100" smtClean="0">
                        <a:solidFill>
                          <a:srgbClr val="0070C0"/>
                        </a:solidFill>
                        <a:latin typeface="Cambria Math"/>
                      </a:rPr>
                      <m:t>𝟒</m:t>
                    </m:r>
                    <m:r>
                      <a:rPr lang="id-ID" sz="4200" b="1" i="1" kern="0" spc="100" smtClean="0">
                        <a:solidFill>
                          <a:srgbClr val="0070C0"/>
                        </a:solidFill>
                        <a:latin typeface="Cambria Math"/>
                      </a:rPr>
                      <m:t>.</m:t>
                    </m:r>
                  </m:oMath>
                </a14:m>
                <a:r>
                  <a:rPr lang="id-ID" sz="4200" b="1" kern="0" spc="100" dirty="0">
                    <a:solidFill>
                      <a:srgbClr val="0070C0"/>
                    </a:solidFill>
                  </a:rPr>
                  <a:t> </a:t>
                </a:r>
                <a14:m>
                  <m:oMath xmlns:m="http://schemas.openxmlformats.org/officeDocument/2006/math">
                    <m:sSup>
                      <m:sSupPr>
                        <m:ctrlPr>
                          <a:rPr lang="id-ID" sz="4200" b="1" i="1" kern="0" spc="100">
                            <a:solidFill>
                              <a:srgbClr val="0070C0"/>
                            </a:solidFill>
                            <a:latin typeface="Cambria Math" panose="02040503050406030204" pitchFamily="18" charset="0"/>
                          </a:rPr>
                        </m:ctrlPr>
                      </m:sSupPr>
                      <m:e>
                        <m:r>
                          <a:rPr lang="id-ID" sz="4200" b="1" i="1" kern="0" spc="100">
                            <a:solidFill>
                              <a:srgbClr val="0070C0"/>
                            </a:solidFill>
                            <a:latin typeface="Cambria Math"/>
                          </a:rPr>
                          <m:t>𝟏𝟎</m:t>
                        </m:r>
                      </m:e>
                      <m:sup>
                        <m:r>
                          <a:rPr lang="id-ID" sz="4200" b="1" i="1" kern="0" spc="100">
                            <a:solidFill>
                              <a:srgbClr val="0070C0"/>
                            </a:solidFill>
                            <a:latin typeface="Cambria Math"/>
                          </a:rPr>
                          <m:t>−</m:t>
                        </m:r>
                        <m:f>
                          <m:fPr>
                            <m:ctrlPr>
                              <a:rPr lang="id-ID" sz="4200" b="1" i="1" kern="0" spc="100" smtClean="0">
                                <a:solidFill>
                                  <a:srgbClr val="0070C0"/>
                                </a:solidFill>
                                <a:latin typeface="Cambria Math" panose="02040503050406030204" pitchFamily="18" charset="0"/>
                              </a:rPr>
                            </m:ctrlPr>
                          </m:fPr>
                          <m:num>
                            <m:r>
                              <a:rPr lang="id-ID" sz="4200" b="1" i="1" kern="0" spc="100" smtClean="0">
                                <a:solidFill>
                                  <a:srgbClr val="0070C0"/>
                                </a:solidFill>
                                <a:latin typeface="Cambria Math"/>
                              </a:rPr>
                              <m:t>𝟓</m:t>
                            </m:r>
                          </m:num>
                          <m:den>
                            <m:r>
                              <a:rPr lang="id-ID" sz="4200" b="1" i="1" kern="0" spc="100" smtClean="0">
                                <a:solidFill>
                                  <a:srgbClr val="0070C0"/>
                                </a:solidFill>
                                <a:latin typeface="Cambria Math"/>
                              </a:rPr>
                              <m:t>𝟐</m:t>
                            </m:r>
                          </m:den>
                        </m:f>
                      </m:sup>
                    </m:sSup>
                    <m:r>
                      <a:rPr lang="id-ID" sz="4200" b="1" i="1" kern="0" spc="100" smtClean="0">
                        <a:solidFill>
                          <a:srgbClr val="0070C0"/>
                        </a:solidFill>
                        <a:latin typeface="Cambria Math"/>
                      </a:rPr>
                      <m:t> =</m:t>
                    </m:r>
                    <m:r>
                      <a:rPr lang="id-ID" sz="4200" b="1" i="1" kern="0" spc="100" smtClean="0">
                        <a:solidFill>
                          <a:srgbClr val="0070C0"/>
                        </a:solidFill>
                        <a:latin typeface="Cambria Math"/>
                      </a:rPr>
                      <m:t>𝟒</m:t>
                    </m:r>
                    <m:r>
                      <a:rPr lang="id-ID" sz="4200" b="1" i="1" kern="0" spc="100" smtClean="0">
                        <a:solidFill>
                          <a:srgbClr val="0070C0"/>
                        </a:solidFill>
                        <a:latin typeface="Cambria Math"/>
                      </a:rPr>
                      <m:t>.</m:t>
                    </m:r>
                  </m:oMath>
                </a14:m>
                <a:r>
                  <a:rPr lang="id-ID" sz="4200" b="1" kern="0" spc="100" dirty="0">
                    <a:solidFill>
                      <a:srgbClr val="0070C0"/>
                    </a:solidFill>
                  </a:rPr>
                  <a:t> </a:t>
                </a:r>
                <a14:m>
                  <m:oMath xmlns:m="http://schemas.openxmlformats.org/officeDocument/2006/math">
                    <m:sSup>
                      <m:sSupPr>
                        <m:ctrlPr>
                          <a:rPr lang="id-ID" sz="4200" b="1" i="1" kern="0" spc="100">
                            <a:solidFill>
                              <a:srgbClr val="0070C0"/>
                            </a:solidFill>
                            <a:latin typeface="Cambria Math" panose="02040503050406030204" pitchFamily="18" charset="0"/>
                          </a:rPr>
                        </m:ctrlPr>
                      </m:sSupPr>
                      <m:e>
                        <m:r>
                          <a:rPr lang="id-ID" sz="4200" b="1" i="1" kern="0" spc="100">
                            <a:solidFill>
                              <a:srgbClr val="0070C0"/>
                            </a:solidFill>
                            <a:latin typeface="Cambria Math"/>
                          </a:rPr>
                          <m:t>𝟏𝟎</m:t>
                        </m:r>
                      </m:e>
                      <m:sup>
                        <m:r>
                          <a:rPr lang="id-ID" sz="4200" b="1" i="1" kern="0" spc="100">
                            <a:solidFill>
                              <a:srgbClr val="0070C0"/>
                            </a:solidFill>
                            <a:latin typeface="Cambria Math"/>
                          </a:rPr>
                          <m:t>−</m:t>
                        </m:r>
                        <m:f>
                          <m:fPr>
                            <m:ctrlPr>
                              <a:rPr lang="id-ID" sz="4200" b="1" i="1" kern="0" spc="100">
                                <a:solidFill>
                                  <a:srgbClr val="0070C0"/>
                                </a:solidFill>
                                <a:latin typeface="Cambria Math" panose="02040503050406030204" pitchFamily="18" charset="0"/>
                              </a:rPr>
                            </m:ctrlPr>
                          </m:fPr>
                          <m:num>
                            <m:r>
                              <a:rPr lang="id-ID" sz="4200" b="1" i="1" kern="0" spc="100" smtClean="0">
                                <a:solidFill>
                                  <a:srgbClr val="0070C0"/>
                                </a:solidFill>
                                <a:latin typeface="Cambria Math"/>
                              </a:rPr>
                              <m:t>𝟕</m:t>
                            </m:r>
                          </m:num>
                          <m:den>
                            <m:r>
                              <a:rPr lang="id-ID" sz="4200" b="1" i="1" kern="0" spc="100">
                                <a:solidFill>
                                  <a:srgbClr val="0070C0"/>
                                </a:solidFill>
                                <a:latin typeface="Cambria Math"/>
                              </a:rPr>
                              <m:t>𝟐</m:t>
                            </m:r>
                          </m:den>
                        </m:f>
                      </m:sup>
                    </m:sSup>
                  </m:oMath>
                </a14:m>
                <a:endParaRPr lang="id-ID" sz="4000" b="1" kern="0" spc="100" dirty="0" smtClean="0">
                  <a:solidFill>
                    <a:srgbClr val="0070C0"/>
                  </a:solidFill>
                </a:endParaRPr>
              </a:p>
              <a:p>
                <a:pPr marL="0" indent="0">
                  <a:buNone/>
                </a:pPr>
                <a:endParaRPr lang="id-ID" kern="0" spc="100" dirty="0">
                  <a:solidFill>
                    <a:srgbClr val="FF0000"/>
                  </a:solidFill>
                </a:endParaRPr>
              </a:p>
              <a:p>
                <a:pPr marL="0" indent="0">
                  <a:buNone/>
                </a:pPr>
                <a:endParaRPr lang="id-ID" kern="0" spc="100" dirty="0">
                  <a:solidFill>
                    <a:srgbClr val="FF0000"/>
                  </a:solidFill>
                </a:endParaRPr>
              </a:p>
              <a:p>
                <a:pPr marL="0" lvl="0" indent="0">
                  <a:buNone/>
                </a:pPr>
                <a:endParaRPr lang="id-ID" sz="2600" b="1" kern="0" spc="100" dirty="0" smtClean="0">
                  <a:solidFill>
                    <a:srgbClr val="0070C0"/>
                  </a:solidFill>
                </a:endParaRPr>
              </a:p>
              <a:p>
                <a:pPr marL="0" lvl="0" indent="0">
                  <a:buNone/>
                </a:pPr>
                <a:endParaRPr lang="id-ID" sz="2600" b="1" kern="0" spc="100" dirty="0" smtClean="0">
                  <a:solidFill>
                    <a:srgbClr val="0070C0"/>
                  </a:solidFill>
                </a:endParaRPr>
              </a:p>
              <a:p>
                <a:pPr marL="0" lvl="0" indent="0">
                  <a:buNone/>
                </a:pPr>
                <a:endParaRPr lang="id-ID" sz="2600" b="1" kern="0" spc="100" dirty="0">
                  <a:solidFill>
                    <a:srgbClr val="0070C0"/>
                  </a:solidFill>
                </a:endParaRPr>
              </a:p>
              <a:p>
                <a:pPr marL="0" lvl="0" indent="0">
                  <a:buNone/>
                </a:pPr>
                <a:endParaRPr lang="id-ID" sz="2200" i="1" kern="0" spc="100" dirty="0" smtClean="0">
                  <a:solidFill>
                    <a:srgbClr val="0070C0"/>
                  </a:solidFill>
                  <a:latin typeface="Cambria Math"/>
                </a:endParaRPr>
              </a:p>
              <a:p>
                <a:pPr marL="0" lvl="0" indent="0">
                  <a:buNone/>
                </a:pPr>
                <a:endParaRPr lang="id-ID" sz="2200" b="1" i="1" kern="0" dirty="0">
                  <a:solidFill>
                    <a:srgbClr val="0070C0"/>
                  </a:solidFill>
                  <a:latin typeface="Cambria Math"/>
                </a:endParaRPr>
              </a:p>
              <a:p>
                <a:pPr marL="0" indent="0">
                  <a:buNone/>
                </a:pPr>
                <a:endParaRPr lang="id-ID" dirty="0" smtClean="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67544" y="1916832"/>
                <a:ext cx="4038600" cy="4525963"/>
              </a:xfrm>
              <a:blipFill rotWithShape="1">
                <a:blip r:embed="rId3"/>
                <a:stretch>
                  <a:fillRect l="-601" t="-1071"/>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half" idx="2"/>
              </p:nvPr>
            </p:nvSpPr>
            <p:spPr>
              <a:xfrm>
                <a:off x="4606888" y="1916832"/>
                <a:ext cx="4038600" cy="4525963"/>
              </a:xfrm>
            </p:spPr>
            <p:style>
              <a:lnRef idx="2">
                <a:schemeClr val="dk1"/>
              </a:lnRef>
              <a:fillRef idx="1">
                <a:schemeClr val="lt1"/>
              </a:fillRef>
              <a:effectRef idx="0">
                <a:schemeClr val="dk1"/>
              </a:effectRef>
              <a:fontRef idx="minor">
                <a:schemeClr val="dk1"/>
              </a:fontRef>
            </p:style>
            <p:txBody>
              <a:bodyPr>
                <a:normAutofit fontScale="47500" lnSpcReduction="20000"/>
              </a:bodyPr>
              <a:lstStyle/>
              <a:p>
                <a:pPr marL="571500" indent="-571500">
                  <a:buFont typeface="+mj-lt"/>
                  <a:buAutoNum type="romanUcPeriod" startAt="3"/>
                </a:pPr>
                <a:r>
                  <a:rPr lang="id-ID" sz="4000" kern="0" spc="100" dirty="0"/>
                  <a:t>Tulis rumus </a:t>
                </a:r>
                <a:r>
                  <a:rPr lang="id-ID" sz="4000" kern="0" spc="100" dirty="0">
                    <a:solidFill>
                      <a:srgbClr val="00B050"/>
                    </a:solidFill>
                  </a:rPr>
                  <a:t>pOH</a:t>
                </a:r>
                <a:r>
                  <a:rPr lang="id-ID" sz="4000" kern="0" spc="100" dirty="0"/>
                  <a:t> &amp; subtitusikan konsentrasi ion </a:t>
                </a:r>
                <a14:m>
                  <m:oMath xmlns:m="http://schemas.openxmlformats.org/officeDocument/2006/math">
                    <m:r>
                      <a:rPr lang="id-ID" sz="4000" i="1" spc="100" dirty="0">
                        <a:latin typeface="Cambria Math"/>
                      </a:rPr>
                      <m:t>𝑂</m:t>
                    </m:r>
                    <m:sSup>
                      <m:sSupPr>
                        <m:ctrlPr>
                          <a:rPr lang="id-ID" sz="4000" i="1" spc="100">
                            <a:latin typeface="Cambria Math" panose="02040503050406030204" pitchFamily="18" charset="0"/>
                          </a:rPr>
                        </m:ctrlPr>
                      </m:sSupPr>
                      <m:e>
                        <m:r>
                          <a:rPr lang="id-ID" sz="4000" i="1" spc="100">
                            <a:latin typeface="Cambria Math"/>
                          </a:rPr>
                          <m:t>𝐻</m:t>
                        </m:r>
                      </m:e>
                      <m:sup>
                        <m:r>
                          <a:rPr lang="id-ID" sz="4000" i="1" spc="100">
                            <a:latin typeface="Cambria Math"/>
                          </a:rPr>
                          <m:t>−</m:t>
                        </m:r>
                      </m:sup>
                    </m:sSup>
                  </m:oMath>
                </a14:m>
                <a:r>
                  <a:rPr lang="id-ID" sz="4000" kern="0" spc="100" dirty="0"/>
                  <a:t> ke dalam rumus pOH</a:t>
                </a:r>
              </a:p>
              <a:p>
                <a:pPr marL="0" indent="0">
                  <a:buNone/>
                </a:pPr>
                <a:r>
                  <a:rPr lang="id-ID" sz="4000" kern="0" spc="100" dirty="0">
                    <a:solidFill>
                      <a:srgbClr val="00B050"/>
                    </a:solidFill>
                  </a:rPr>
                  <a:t>pOH 	= - log</a:t>
                </a:r>
                <a14:m>
                  <m:oMath xmlns:m="http://schemas.openxmlformats.org/officeDocument/2006/math">
                    <m:d>
                      <m:dPr>
                        <m:begChr m:val="["/>
                        <m:endChr m:val="]"/>
                        <m:ctrlPr>
                          <a:rPr lang="id-ID" sz="4000" b="1" i="1" kern="0" spc="100" dirty="0">
                            <a:solidFill>
                              <a:srgbClr val="0070C0"/>
                            </a:solidFill>
                            <a:latin typeface="Cambria Math" panose="02040503050406030204" pitchFamily="18" charset="0"/>
                          </a:rPr>
                        </m:ctrlPr>
                      </m:dPr>
                      <m:e>
                        <m:sSup>
                          <m:sSupPr>
                            <m:ctrlPr>
                              <a:rPr lang="id-ID" sz="4000" b="1" i="1" kern="0" spc="100">
                                <a:solidFill>
                                  <a:srgbClr val="0070C0"/>
                                </a:solidFill>
                                <a:latin typeface="Cambria Math" panose="02040503050406030204" pitchFamily="18" charset="0"/>
                              </a:rPr>
                            </m:ctrlPr>
                          </m:sSupPr>
                          <m:e>
                            <m:r>
                              <a:rPr lang="id-ID" sz="4000" b="1" i="1" kern="0" spc="100">
                                <a:solidFill>
                                  <a:srgbClr val="0070C0"/>
                                </a:solidFill>
                                <a:latin typeface="Cambria Math"/>
                              </a:rPr>
                              <m:t>𝑶𝑯</m:t>
                            </m:r>
                          </m:e>
                          <m:sup>
                            <m:r>
                              <a:rPr lang="id-ID" sz="4000" b="1" i="1" kern="0" spc="100">
                                <a:solidFill>
                                  <a:srgbClr val="0070C0"/>
                                </a:solidFill>
                                <a:latin typeface="Cambria Math"/>
                              </a:rPr>
                              <m:t>−</m:t>
                            </m:r>
                          </m:sup>
                        </m:sSup>
                      </m:e>
                    </m:d>
                  </m:oMath>
                </a14:m>
                <a:endParaRPr lang="id-ID" sz="4000" kern="0" spc="100" dirty="0"/>
              </a:p>
              <a:p>
                <a:pPr marL="0" indent="0">
                  <a:buNone/>
                </a:pPr>
                <a:r>
                  <a:rPr lang="id-ID" sz="4000" kern="0" spc="100" dirty="0"/>
                  <a:t>	</a:t>
                </a:r>
                <a:r>
                  <a:rPr lang="id-ID" sz="4000" kern="0" spc="100" dirty="0">
                    <a:solidFill>
                      <a:srgbClr val="00B050"/>
                    </a:solidFill>
                  </a:rPr>
                  <a:t>= - log</a:t>
                </a:r>
                <a:r>
                  <a:rPr lang="id-ID" sz="4000" kern="0" spc="100" dirty="0"/>
                  <a:t>(</a:t>
                </a:r>
                <a14:m>
                  <m:oMath xmlns:m="http://schemas.openxmlformats.org/officeDocument/2006/math">
                    <m:r>
                      <a:rPr lang="id-ID" sz="4000" b="1" i="1" kern="0" spc="100">
                        <a:solidFill>
                          <a:srgbClr val="0070C0"/>
                        </a:solidFill>
                        <a:latin typeface="Cambria Math"/>
                      </a:rPr>
                      <m:t>𝟒</m:t>
                    </m:r>
                    <m:r>
                      <a:rPr lang="id-ID" sz="4000" b="1" i="1" kern="0" spc="100">
                        <a:solidFill>
                          <a:srgbClr val="0070C0"/>
                        </a:solidFill>
                        <a:latin typeface="Cambria Math"/>
                      </a:rPr>
                      <m:t>.</m:t>
                    </m:r>
                  </m:oMath>
                </a14:m>
                <a:r>
                  <a:rPr lang="id-ID" sz="4000" b="1" kern="0" spc="100" dirty="0">
                    <a:solidFill>
                      <a:srgbClr val="0070C0"/>
                    </a:solidFill>
                  </a:rPr>
                  <a:t> </a:t>
                </a:r>
                <a14:m>
                  <m:oMath xmlns:m="http://schemas.openxmlformats.org/officeDocument/2006/math">
                    <m:sSup>
                      <m:sSupPr>
                        <m:ctrlPr>
                          <a:rPr lang="id-ID" sz="4000" b="1" i="1" kern="0" spc="100">
                            <a:solidFill>
                              <a:srgbClr val="0070C0"/>
                            </a:solidFill>
                            <a:latin typeface="Cambria Math" panose="02040503050406030204" pitchFamily="18" charset="0"/>
                          </a:rPr>
                        </m:ctrlPr>
                      </m:sSupPr>
                      <m:e>
                        <m:r>
                          <a:rPr lang="id-ID" sz="4000" b="1" i="1" kern="0" spc="100">
                            <a:solidFill>
                              <a:srgbClr val="0070C0"/>
                            </a:solidFill>
                            <a:latin typeface="Cambria Math"/>
                          </a:rPr>
                          <m:t>𝟏𝟎</m:t>
                        </m:r>
                      </m:e>
                      <m:sup>
                        <m:r>
                          <a:rPr lang="id-ID" sz="4000" b="1" i="1" kern="0" spc="100">
                            <a:solidFill>
                              <a:srgbClr val="0070C0"/>
                            </a:solidFill>
                            <a:latin typeface="Cambria Math"/>
                          </a:rPr>
                          <m:t>−</m:t>
                        </m:r>
                        <m:f>
                          <m:fPr>
                            <m:ctrlPr>
                              <a:rPr lang="id-ID" sz="4000" b="1" i="1" kern="0" spc="100">
                                <a:solidFill>
                                  <a:srgbClr val="0070C0"/>
                                </a:solidFill>
                                <a:latin typeface="Cambria Math" panose="02040503050406030204" pitchFamily="18" charset="0"/>
                              </a:rPr>
                            </m:ctrlPr>
                          </m:fPr>
                          <m:num>
                            <m:r>
                              <a:rPr lang="id-ID" sz="4000" b="1" i="1" kern="0" spc="100">
                                <a:solidFill>
                                  <a:srgbClr val="0070C0"/>
                                </a:solidFill>
                                <a:latin typeface="Cambria Math"/>
                              </a:rPr>
                              <m:t>𝟕</m:t>
                            </m:r>
                          </m:num>
                          <m:den>
                            <m:r>
                              <a:rPr lang="id-ID" sz="4000" b="1" i="1" kern="0" spc="100">
                                <a:solidFill>
                                  <a:srgbClr val="0070C0"/>
                                </a:solidFill>
                                <a:latin typeface="Cambria Math"/>
                              </a:rPr>
                              <m:t>𝟐</m:t>
                            </m:r>
                          </m:den>
                        </m:f>
                      </m:sup>
                    </m:sSup>
                  </m:oMath>
                </a14:m>
                <a:r>
                  <a:rPr lang="id-ID" sz="4000" kern="0" spc="100" dirty="0"/>
                  <a:t>)</a:t>
                </a:r>
              </a:p>
              <a:p>
                <a:pPr marL="0" indent="0">
                  <a:buNone/>
                </a:pPr>
                <a:r>
                  <a:rPr lang="id-ID" sz="4000" kern="0" spc="100" dirty="0"/>
                  <a:t>	</a:t>
                </a:r>
                <a:r>
                  <a:rPr lang="id-ID" sz="4000" kern="0" spc="100" dirty="0">
                    <a:solidFill>
                      <a:srgbClr val="00B050"/>
                    </a:solidFill>
                  </a:rPr>
                  <a:t>=</a:t>
                </a:r>
                <a:r>
                  <a:rPr lang="id-ID" sz="4000" kern="0" spc="100" dirty="0"/>
                  <a:t> </a:t>
                </a:r>
                <a14:m>
                  <m:oMath xmlns:m="http://schemas.openxmlformats.org/officeDocument/2006/math">
                    <m:f>
                      <m:fPr>
                        <m:ctrlPr>
                          <a:rPr lang="id-ID" sz="4000" b="1" i="1" kern="0" spc="100">
                            <a:solidFill>
                              <a:srgbClr val="0070C0"/>
                            </a:solidFill>
                            <a:latin typeface="Cambria Math" panose="02040503050406030204" pitchFamily="18" charset="0"/>
                          </a:rPr>
                        </m:ctrlPr>
                      </m:fPr>
                      <m:num>
                        <m:r>
                          <a:rPr lang="id-ID" sz="4000" b="1" i="1" kern="0" spc="100">
                            <a:solidFill>
                              <a:srgbClr val="0070C0"/>
                            </a:solidFill>
                            <a:latin typeface="Cambria Math"/>
                          </a:rPr>
                          <m:t>𝟕</m:t>
                        </m:r>
                      </m:num>
                      <m:den>
                        <m:r>
                          <a:rPr lang="id-ID" sz="4000" b="1" i="1" kern="0" spc="100">
                            <a:solidFill>
                              <a:srgbClr val="0070C0"/>
                            </a:solidFill>
                            <a:latin typeface="Cambria Math"/>
                          </a:rPr>
                          <m:t>𝟐</m:t>
                        </m:r>
                      </m:den>
                    </m:f>
                  </m:oMath>
                </a14:m>
                <a:r>
                  <a:rPr lang="id-ID" sz="4000" kern="0" spc="100" dirty="0"/>
                  <a:t> </a:t>
                </a:r>
                <a:r>
                  <a:rPr lang="id-ID" sz="4000" kern="0" spc="100" dirty="0">
                    <a:solidFill>
                      <a:srgbClr val="00B050"/>
                    </a:solidFill>
                  </a:rPr>
                  <a:t>- log</a:t>
                </a:r>
                <a:r>
                  <a:rPr lang="id-ID" sz="4000" kern="0" spc="100" dirty="0">
                    <a:solidFill>
                      <a:srgbClr val="0070C0"/>
                    </a:solidFill>
                  </a:rPr>
                  <a:t>4</a:t>
                </a:r>
              </a:p>
              <a:p>
                <a:pPr marL="0" indent="0">
                  <a:buNone/>
                </a:pPr>
                <a:r>
                  <a:rPr lang="id-ID" sz="4000" kern="0" spc="100" dirty="0"/>
                  <a:t>	</a:t>
                </a:r>
                <a:r>
                  <a:rPr lang="id-ID" sz="4000" kern="0" spc="100" dirty="0">
                    <a:solidFill>
                      <a:srgbClr val="00B050"/>
                    </a:solidFill>
                  </a:rPr>
                  <a:t>=3,5 - log4</a:t>
                </a:r>
              </a:p>
              <a:p>
                <a:pPr marL="571500" indent="-571500">
                  <a:buFont typeface="+mj-lt"/>
                  <a:buAutoNum type="romanUcPeriod" startAt="4"/>
                </a:pPr>
                <a:r>
                  <a:rPr lang="id-ID" sz="4000" kern="0" spc="100" dirty="0"/>
                  <a:t>Tulis rumus </a:t>
                </a:r>
                <a:r>
                  <a:rPr lang="id-ID" sz="4000" kern="0" spc="100" dirty="0">
                    <a:solidFill>
                      <a:srgbClr val="FF0000"/>
                    </a:solidFill>
                  </a:rPr>
                  <a:t>pH</a:t>
                </a:r>
                <a:r>
                  <a:rPr lang="id-ID" sz="4000" kern="0" spc="100" dirty="0"/>
                  <a:t> &amp; subtitusikan </a:t>
                </a:r>
                <a:r>
                  <a:rPr lang="id-ID" sz="4000" kern="0" spc="100" dirty="0">
                    <a:solidFill>
                      <a:srgbClr val="00B050"/>
                    </a:solidFill>
                  </a:rPr>
                  <a:t>pOH </a:t>
                </a:r>
                <a:r>
                  <a:rPr lang="id-ID" sz="4000" kern="0" spc="100" dirty="0"/>
                  <a:t>ke dalam rumus pH</a:t>
                </a:r>
              </a:p>
              <a:p>
                <a:pPr marL="0" indent="0">
                  <a:buNone/>
                </a:pPr>
                <a:r>
                  <a:rPr lang="id-ID" sz="4000" kern="0" spc="100" dirty="0">
                    <a:solidFill>
                      <a:srgbClr val="FF0000"/>
                    </a:solidFill>
                  </a:rPr>
                  <a:t>pH	=14 -pOH</a:t>
                </a:r>
              </a:p>
              <a:p>
                <a:pPr marL="0" indent="0">
                  <a:buNone/>
                </a:pPr>
                <a:r>
                  <a:rPr lang="id-ID" sz="4000" kern="0" spc="100" dirty="0">
                    <a:solidFill>
                      <a:srgbClr val="FF0000"/>
                    </a:solidFill>
                  </a:rPr>
                  <a:t>	=14 -(</a:t>
                </a:r>
                <a:r>
                  <a:rPr lang="id-ID" sz="4000" kern="0" spc="100" dirty="0">
                    <a:solidFill>
                      <a:srgbClr val="00B050"/>
                    </a:solidFill>
                  </a:rPr>
                  <a:t>3,5 - log4</a:t>
                </a:r>
                <a:r>
                  <a:rPr lang="id-ID" sz="4000" kern="0" spc="100" dirty="0">
                    <a:solidFill>
                      <a:srgbClr val="FF0000"/>
                    </a:solidFill>
                  </a:rPr>
                  <a:t>)</a:t>
                </a:r>
              </a:p>
              <a:p>
                <a:pPr marL="0" indent="0">
                  <a:buNone/>
                </a:pPr>
                <a:r>
                  <a:rPr lang="id-ID" sz="4000" kern="0" spc="100" dirty="0">
                    <a:solidFill>
                      <a:srgbClr val="FF0000"/>
                    </a:solidFill>
                  </a:rPr>
                  <a:t>	=14 - </a:t>
                </a:r>
                <a:r>
                  <a:rPr lang="id-ID" sz="4000" kern="0" spc="100" dirty="0">
                    <a:solidFill>
                      <a:srgbClr val="00B050"/>
                    </a:solidFill>
                  </a:rPr>
                  <a:t>3,5 - log4</a:t>
                </a:r>
              </a:p>
              <a:p>
                <a:pPr marL="0" indent="0">
                  <a:buNone/>
                </a:pPr>
                <a:r>
                  <a:rPr lang="id-ID" sz="4000" kern="0" spc="100" dirty="0">
                    <a:solidFill>
                      <a:srgbClr val="0070C0"/>
                    </a:solidFill>
                  </a:rPr>
                  <a:t>	</a:t>
                </a:r>
                <a:r>
                  <a:rPr lang="id-ID" sz="4000" kern="0" spc="100" dirty="0">
                    <a:solidFill>
                      <a:srgbClr val="FF0000"/>
                    </a:solidFill>
                  </a:rPr>
                  <a:t>=10,5 + log4</a:t>
                </a:r>
              </a:p>
              <a:p>
                <a:endParaRPr lang="id-ID"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xfrm>
                <a:off x="4606888" y="1916832"/>
                <a:ext cx="4038600" cy="4525963"/>
              </a:xfrm>
              <a:blipFill rotWithShape="1">
                <a:blip r:embed="rId4"/>
                <a:stretch>
                  <a:fillRect l="-1201" t="-1606"/>
                </a:stretch>
              </a:blipFill>
            </p:spPr>
            <p:txBody>
              <a:bodyPr/>
              <a:lstStyle/>
              <a:p>
                <a:r>
                  <a:rPr lang="id-ID">
                    <a:noFill/>
                  </a:rPr>
                  <a:t> </a:t>
                </a:r>
              </a:p>
            </p:txBody>
          </p:sp>
        </mc:Fallback>
      </mc:AlternateContent>
      <p:sp>
        <p:nvSpPr>
          <p:cNvPr id="4"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6" name="TextBox 5"/>
          <p:cNvSpPr txBox="1"/>
          <p:nvPr/>
        </p:nvSpPr>
        <p:spPr>
          <a:xfrm>
            <a:off x="8584231" y="6479554"/>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(16)</a:t>
            </a:r>
          </a:p>
        </p:txBody>
      </p:sp>
      <p:sp>
        <p:nvSpPr>
          <p:cNvPr id="7" name="Oval 6"/>
          <p:cNvSpPr/>
          <p:nvPr/>
        </p:nvSpPr>
        <p:spPr>
          <a:xfrm>
            <a:off x="0" y="6425952"/>
            <a:ext cx="432048" cy="4320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d-ID" dirty="0" smtClean="0"/>
              <a:t>2</a:t>
            </a:r>
            <a:endParaRPr lang="id-ID" dirty="0"/>
          </a:p>
        </p:txBody>
      </p:sp>
      <p:sp>
        <p:nvSpPr>
          <p:cNvPr id="8" name="Oval 7"/>
          <p:cNvSpPr/>
          <p:nvPr/>
        </p:nvSpPr>
        <p:spPr>
          <a:xfrm>
            <a:off x="216024" y="1423120"/>
            <a:ext cx="504056" cy="5040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d-ID" b="1" dirty="0" smtClean="0"/>
              <a:t>2</a:t>
            </a:r>
            <a:endParaRPr lang="id-ID" b="1" dirty="0"/>
          </a:p>
        </p:txBody>
      </p:sp>
      <p:sp>
        <p:nvSpPr>
          <p:cNvPr id="9" name="Rectangle 8"/>
          <p:cNvSpPr/>
          <p:nvPr/>
        </p:nvSpPr>
        <p:spPr>
          <a:xfrm>
            <a:off x="36004" y="4530896"/>
            <a:ext cx="360040" cy="187220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d-ID" dirty="0" smtClean="0"/>
              <a:t>CONTOH</a:t>
            </a:r>
            <a:endParaRPr lang="id-ID" dirty="0"/>
          </a:p>
        </p:txBody>
      </p:sp>
    </p:spTree>
    <p:extLst>
      <p:ext uri="{BB962C8B-B14F-4D97-AF65-F5344CB8AC3E}">
        <p14:creationId xmlns:p14="http://schemas.microsoft.com/office/powerpoint/2010/main" val="392414321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 calcmode="lin" valueType="num">
                                      <p:cBhvr additive="base">
                                        <p:cTn id="5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anim calcmode="lin" valueType="num">
                                      <p:cBhvr additive="base">
                                        <p:cTn id="5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 calcmode="lin" valueType="num">
                                      <p:cBhvr additive="base">
                                        <p:cTn id="5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 calcmode="lin" valueType="num">
                                      <p:cBhvr additive="base">
                                        <p:cTn id="6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 calcmode="lin" valueType="num">
                                      <p:cBhvr additive="base">
                                        <p:cTn id="6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5" end="5"/>
                                            </p:txEl>
                                          </p:spTgt>
                                        </p:tgtEl>
                                        <p:attrNameLst>
                                          <p:attrName>style.visibility</p:attrName>
                                        </p:attrNameLst>
                                      </p:cBhvr>
                                      <p:to>
                                        <p:strVal val="visible"/>
                                      </p:to>
                                    </p:set>
                                    <p:anim calcmode="lin" valueType="num">
                                      <p:cBhvr additive="base">
                                        <p:cTn id="7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
                                            <p:txEl>
                                              <p:pRg st="6" end="6"/>
                                            </p:txEl>
                                          </p:spTgt>
                                        </p:tgtEl>
                                        <p:attrNameLst>
                                          <p:attrName>style.visibility</p:attrName>
                                        </p:attrNameLst>
                                      </p:cBhvr>
                                      <p:to>
                                        <p:strVal val="visible"/>
                                      </p:to>
                                    </p:set>
                                    <p:anim calcmode="lin" valueType="num">
                                      <p:cBhvr additive="base">
                                        <p:cTn id="7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
                                            <p:txEl>
                                              <p:pRg st="7" end="7"/>
                                            </p:txEl>
                                          </p:spTgt>
                                        </p:tgtEl>
                                        <p:attrNameLst>
                                          <p:attrName>style.visibility</p:attrName>
                                        </p:attrNameLst>
                                      </p:cBhvr>
                                      <p:to>
                                        <p:strVal val="visible"/>
                                      </p:to>
                                    </p:set>
                                    <p:anim calcmode="lin" valueType="num">
                                      <p:cBhvr additive="base">
                                        <p:cTn id="8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5">
                                            <p:txEl>
                                              <p:pRg st="8" end="8"/>
                                            </p:txEl>
                                          </p:spTgt>
                                        </p:tgtEl>
                                        <p:attrNameLst>
                                          <p:attrName>style.visibility</p:attrName>
                                        </p:attrNameLst>
                                      </p:cBhvr>
                                      <p:to>
                                        <p:strVal val="visible"/>
                                      </p:to>
                                    </p:set>
                                    <p:anim calcmode="lin" valueType="num">
                                      <p:cBhvr additive="base">
                                        <p:cTn id="8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5">
                                            <p:txEl>
                                              <p:pRg st="9" end="9"/>
                                            </p:txEl>
                                          </p:spTgt>
                                        </p:tgtEl>
                                        <p:attrNameLst>
                                          <p:attrName>style.visibility</p:attrName>
                                        </p:attrNameLst>
                                      </p:cBhvr>
                                      <p:to>
                                        <p:strVal val="visible"/>
                                      </p:to>
                                    </p:set>
                                    <p:anim calcmode="lin" valueType="num">
                                      <p:cBhvr additive="base">
                                        <p:cTn id="8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544" y="2204864"/>
                <a:ext cx="8229600" cy="4104456"/>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514350" indent="-514350">
                  <a:buFont typeface="+mj-lt"/>
                  <a:buAutoNum type="arabicPeriod" startAt="3"/>
                </a:pPr>
                <a:r>
                  <a:rPr lang="id-ID" dirty="0" smtClean="0"/>
                  <a:t>Garam dari asam kuat dan basa lemah </a:t>
                </a:r>
              </a:p>
              <a:p>
                <a:pPr>
                  <a:buFont typeface="Wingdings" pitchFamily="2" charset="2"/>
                  <a:buChar char="Ø"/>
                </a:pPr>
                <a:r>
                  <a:rPr lang="id-ID" dirty="0" smtClean="0"/>
                  <a:t>Analogi dengan rumus hidrolisis garam dari asam lemah dan basa kuat, maka tetapan hidrolisis dari asam kuat dan basa lemah dapat dirumuskan sebagai berikut.</a:t>
                </a:r>
              </a:p>
              <a:p>
                <a:pPr marL="0" indent="0">
                  <a:buNone/>
                </a:pPr>
                <a:endParaRPr lang="id-ID" dirty="0"/>
              </a:p>
              <a:p>
                <a:pPr marL="0" indent="0">
                  <a:buNone/>
                </a:pPr>
                <a:endParaRPr lang="id-ID" dirty="0" smtClean="0"/>
              </a:p>
              <a:p>
                <a:pPr marL="0" indent="0">
                  <a:buNone/>
                </a:pPr>
                <a:endParaRPr lang="id-ID" dirty="0" smtClean="0"/>
              </a:p>
              <a:p>
                <a:pPr marL="0" indent="0">
                  <a:buNone/>
                </a:pPr>
                <a:r>
                  <a:rPr lang="id-ID" dirty="0" smtClean="0"/>
                  <a:t>Dengan </a:t>
                </a:r>
                <a14:m>
                  <m:oMath xmlns:m="http://schemas.openxmlformats.org/officeDocument/2006/math">
                    <m:sSub>
                      <m:sSubPr>
                        <m:ctrlPr>
                          <a:rPr lang="id-ID" i="1">
                            <a:latin typeface="Cambria Math" panose="02040503050406030204" pitchFamily="18" charset="0"/>
                            <a:ea typeface="Calibri"/>
                            <a:cs typeface="Times New Roman"/>
                          </a:rPr>
                        </m:ctrlPr>
                      </m:sSubPr>
                      <m:e>
                        <m:r>
                          <a:rPr lang="id-ID" i="1">
                            <a:latin typeface="Cambria Math"/>
                            <a:ea typeface="Calibri"/>
                            <a:cs typeface="Times New Roman"/>
                          </a:rPr>
                          <m:t>𝐾</m:t>
                        </m:r>
                      </m:e>
                      <m:sub>
                        <m:r>
                          <a:rPr lang="id-ID" i="1">
                            <a:latin typeface="Cambria Math"/>
                            <a:ea typeface="Calibri"/>
                            <a:cs typeface="Times New Roman"/>
                          </a:rPr>
                          <m:t>𝑏</m:t>
                        </m:r>
                      </m:sub>
                    </m:sSub>
                  </m:oMath>
                </a14:m>
                <a:r>
                  <a:rPr lang="id-ID" dirty="0" smtClean="0"/>
                  <a:t> 	= tetapan ionisasi basa lemah</a:t>
                </a:r>
              </a:p>
              <a:p>
                <a:pPr marL="0" indent="0">
                  <a:buNone/>
                </a:pPr>
                <a:r>
                  <a:rPr lang="id-ID" dirty="0"/>
                  <a:t>	 </a:t>
                </a:r>
                <a:r>
                  <a:rPr lang="id-ID" dirty="0" smtClean="0"/>
                  <a:t>  M	= molaritas kation(komponen garam yang 			mengalami hidrolisis)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544" y="2204864"/>
                <a:ext cx="8229600" cy="4104456"/>
              </a:xfrm>
              <a:blipFill rotWithShape="1">
                <a:blip r:embed="rId2"/>
                <a:stretch>
                  <a:fillRect l="-1182" t="-2806"/>
                </a:stretch>
              </a:blipFill>
            </p:spPr>
            <p:txBody>
              <a:bodyPr/>
              <a:lstStyle/>
              <a:p>
                <a:r>
                  <a:rPr lang="id-ID">
                    <a:noFill/>
                  </a:rPr>
                  <a:t> </a:t>
                </a:r>
              </a:p>
            </p:txBody>
          </p:sp>
        </mc:Fallback>
      </mc:AlternateContent>
      <p:sp>
        <p:nvSpPr>
          <p:cNvPr id="4" name="Title 3"/>
          <p:cNvSpPr>
            <a:spLocks noGrp="1"/>
          </p:cNvSpPr>
          <p:nvPr>
            <p:ph type="title"/>
          </p:nvPr>
        </p:nvSpPr>
        <p:spPr/>
        <p:txBody>
          <a:bodyPr/>
          <a:lstStyle/>
          <a:p>
            <a:endParaRPr lang="id-ID"/>
          </a:p>
        </p:txBody>
      </p:sp>
      <p:sp>
        <p:nvSpPr>
          <p:cNvPr id="5"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6" name="Title 1"/>
          <p:cNvSpPr txBox="1">
            <a:spLocks/>
          </p:cNvSpPr>
          <p:nvPr/>
        </p:nvSpPr>
        <p:spPr>
          <a:xfrm>
            <a:off x="467544" y="764704"/>
            <a:ext cx="8229600" cy="1143000"/>
          </a:xfrm>
          <a:prstGeom prst="rect">
            <a:avLst/>
          </a:prstGeom>
          <a:solidFill>
            <a:srgbClr val="00B0F0"/>
          </a:solidFill>
          <a:ln w="9525" cap="flat" cmpd="sng" algn="ctr">
            <a:solidFill>
              <a:srgbClr val="00B0F0"/>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solidFill>
                  <a:schemeClr val="tx1"/>
                </a:solidFill>
              </a:rPr>
              <a:t>B. Perhitungan Tetapan Hidrolisis dan pH Larutan Garam</a:t>
            </a:r>
            <a:endParaRPr lang="id-ID" dirty="0">
              <a:solidFill>
                <a:schemeClr val="tx1"/>
              </a:solidFill>
            </a:endParaRPr>
          </a:p>
        </p:txBody>
      </p:sp>
      <mc:AlternateContent xmlns:mc="http://schemas.openxmlformats.org/markup-compatibility/2006" xmlns:a14="http://schemas.microsoft.com/office/drawing/2010/main">
        <mc:Choice Requires="a14">
          <p:sp>
            <p:nvSpPr>
              <p:cNvPr id="7" name="Text Box 9"/>
              <p:cNvSpPr txBox="1"/>
              <p:nvPr/>
            </p:nvSpPr>
            <p:spPr>
              <a:xfrm>
                <a:off x="1115616" y="3573016"/>
                <a:ext cx="1584176" cy="1021809"/>
              </a:xfrm>
              <a:prstGeom prst="rect">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id-ID" sz="2000" i="1">
                              <a:effectLst/>
                              <a:latin typeface="Cambria Math" panose="02040503050406030204" pitchFamily="18" charset="0"/>
                              <a:ea typeface="Calibri"/>
                              <a:cs typeface="Times New Roman"/>
                            </a:rPr>
                          </m:ctrlPr>
                        </m:sSubPr>
                        <m:e>
                          <m:r>
                            <a:rPr lang="id-ID" sz="2000" i="1">
                              <a:effectLst/>
                              <a:latin typeface="Cambria Math"/>
                              <a:ea typeface="Calibri"/>
                              <a:cs typeface="Times New Roman"/>
                            </a:rPr>
                            <m:t>𝐾</m:t>
                          </m:r>
                        </m:e>
                        <m:sub>
                          <m:r>
                            <a:rPr lang="id-ID" sz="2000" i="1">
                              <a:effectLst/>
                              <a:latin typeface="Cambria Math"/>
                              <a:ea typeface="Calibri"/>
                              <a:cs typeface="Times New Roman"/>
                            </a:rPr>
                            <m:t>h</m:t>
                          </m:r>
                        </m:sub>
                      </m:sSub>
                      <m:r>
                        <a:rPr lang="id-ID" sz="2000" i="1">
                          <a:effectLst/>
                          <a:latin typeface="Cambria Math"/>
                          <a:ea typeface="Calibri"/>
                          <a:cs typeface="Times New Roman"/>
                        </a:rPr>
                        <m:t>=</m:t>
                      </m:r>
                      <m:f>
                        <m:fPr>
                          <m:ctrlPr>
                            <a:rPr lang="id-ID" sz="2000" i="1">
                              <a:effectLst/>
                              <a:latin typeface="Cambria Math" panose="02040503050406030204" pitchFamily="18" charset="0"/>
                              <a:ea typeface="Calibri"/>
                              <a:cs typeface="Times New Roman"/>
                            </a:rPr>
                          </m:ctrlPr>
                        </m:fPr>
                        <m:num>
                          <m:sSub>
                            <m:sSubPr>
                              <m:ctrlPr>
                                <a:rPr lang="id-ID" sz="2000" i="1">
                                  <a:effectLst/>
                                  <a:latin typeface="Cambria Math" panose="02040503050406030204" pitchFamily="18" charset="0"/>
                                  <a:ea typeface="Calibri"/>
                                  <a:cs typeface="Times New Roman"/>
                                </a:rPr>
                              </m:ctrlPr>
                            </m:sSubPr>
                            <m:e>
                              <m:r>
                                <a:rPr lang="id-ID" sz="2000" i="1">
                                  <a:effectLst/>
                                  <a:latin typeface="Cambria Math"/>
                                  <a:ea typeface="Calibri"/>
                                  <a:cs typeface="Times New Roman"/>
                                </a:rPr>
                                <m:t>𝐾</m:t>
                              </m:r>
                            </m:e>
                            <m:sub>
                              <m:r>
                                <a:rPr lang="id-ID" sz="2000" i="1">
                                  <a:effectLst/>
                                  <a:latin typeface="Cambria Math"/>
                                  <a:ea typeface="Calibri"/>
                                  <a:cs typeface="Times New Roman"/>
                                </a:rPr>
                                <m:t>𝑤</m:t>
                              </m:r>
                            </m:sub>
                          </m:sSub>
                        </m:num>
                        <m:den>
                          <m:sSub>
                            <m:sSubPr>
                              <m:ctrlPr>
                                <a:rPr lang="id-ID" sz="2000" i="1">
                                  <a:effectLst/>
                                  <a:latin typeface="Cambria Math" panose="02040503050406030204" pitchFamily="18" charset="0"/>
                                  <a:ea typeface="Calibri"/>
                                  <a:cs typeface="Times New Roman"/>
                                </a:rPr>
                              </m:ctrlPr>
                            </m:sSubPr>
                            <m:e>
                              <m:r>
                                <a:rPr lang="id-ID" sz="2000" i="1">
                                  <a:effectLst/>
                                  <a:latin typeface="Cambria Math"/>
                                  <a:ea typeface="Calibri"/>
                                  <a:cs typeface="Times New Roman"/>
                                </a:rPr>
                                <m:t>𝐾</m:t>
                              </m:r>
                            </m:e>
                            <m:sub>
                              <m:r>
                                <a:rPr lang="id-ID" sz="2000" i="1">
                                  <a:effectLst/>
                                  <a:latin typeface="Cambria Math"/>
                                  <a:ea typeface="Calibri"/>
                                  <a:cs typeface="Times New Roman"/>
                                </a:rPr>
                                <m:t>𝑏</m:t>
                              </m:r>
                            </m:sub>
                          </m:sSub>
                        </m:den>
                      </m:f>
                    </m:oMath>
                  </m:oMathPara>
                </a14:m>
                <a:endParaRPr lang="id-ID" sz="2000" dirty="0">
                  <a:effectLst/>
                  <a:ea typeface="Calibri"/>
                  <a:cs typeface="Times New Roman"/>
                </a:endParaRPr>
              </a:p>
            </p:txBody>
          </p:sp>
        </mc:Choice>
        <mc:Fallback xmlns="">
          <p:sp>
            <p:nvSpPr>
              <p:cNvPr id="7" name="Text Box 9"/>
              <p:cNvSpPr txBox="1">
                <a:spLocks noRot="1" noChangeAspect="1" noMove="1" noResize="1" noEditPoints="1" noAdjustHandles="1" noChangeArrowheads="1" noChangeShapeType="1" noTextEdit="1"/>
              </p:cNvSpPr>
              <p:nvPr/>
            </p:nvSpPr>
            <p:spPr>
              <a:xfrm>
                <a:off x="1115616" y="3573016"/>
                <a:ext cx="1584176" cy="1021809"/>
              </a:xfrm>
              <a:prstGeom prst="rect">
                <a:avLst/>
              </a:prstGeom>
              <a:blipFill rotWithShape="1">
                <a:blip r:embed="rId3"/>
                <a:stretch>
                  <a:fillRect/>
                </a:stretch>
              </a:blipFill>
              <a:ln/>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8" name="Text Box 13"/>
              <p:cNvSpPr txBox="1"/>
              <p:nvPr/>
            </p:nvSpPr>
            <p:spPr>
              <a:xfrm>
                <a:off x="3150726" y="3726676"/>
                <a:ext cx="2863236" cy="714487"/>
              </a:xfrm>
              <a:prstGeom prst="rect">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id-ID" dirty="0" smtClean="0">
                    <a:effectLst/>
                    <a:ea typeface="Times New Roman"/>
                    <a:cs typeface="Times New Roman"/>
                  </a:rPr>
                  <a:t>[</a:t>
                </a:r>
                <a14:m>
                  <m:oMath xmlns:m="http://schemas.openxmlformats.org/officeDocument/2006/math">
                    <m:sSup>
                      <m:sSupPr>
                        <m:ctrlPr>
                          <a:rPr lang="id-ID" i="1">
                            <a:effectLst/>
                            <a:latin typeface="Cambria Math" panose="02040503050406030204" pitchFamily="18" charset="0"/>
                            <a:ea typeface="Times New Roman"/>
                            <a:cs typeface="Times New Roman"/>
                          </a:rPr>
                        </m:ctrlPr>
                      </m:sSupPr>
                      <m:e>
                        <m:r>
                          <a:rPr lang="id-ID" i="1">
                            <a:effectLst/>
                            <a:latin typeface="Cambria Math"/>
                            <a:ea typeface="Times New Roman"/>
                            <a:cs typeface="Times New Roman"/>
                          </a:rPr>
                          <m:t>𝐻</m:t>
                        </m:r>
                      </m:e>
                      <m:sup>
                        <m:r>
                          <a:rPr lang="id-ID" i="1">
                            <a:effectLst/>
                            <a:latin typeface="Cambria Math"/>
                            <a:ea typeface="Times New Roman"/>
                            <a:cs typeface="Times New Roman"/>
                          </a:rPr>
                          <m:t>+</m:t>
                        </m:r>
                      </m:sup>
                    </m:sSup>
                    <m:r>
                      <a:rPr lang="id-ID" i="1">
                        <a:effectLst/>
                        <a:latin typeface="Cambria Math"/>
                        <a:ea typeface="Times New Roman"/>
                        <a:cs typeface="Times New Roman"/>
                      </a:rPr>
                      <m:t>]= </m:t>
                    </m:r>
                    <m:rad>
                      <m:radPr>
                        <m:degHide m:val="on"/>
                        <m:ctrlPr>
                          <a:rPr lang="id-ID" i="1">
                            <a:effectLst/>
                            <a:latin typeface="Cambria Math" panose="02040503050406030204" pitchFamily="18" charset="0"/>
                            <a:ea typeface="Times New Roman"/>
                            <a:cs typeface="Times New Roman"/>
                          </a:rPr>
                        </m:ctrlPr>
                      </m:radPr>
                      <m:deg/>
                      <m:e>
                        <m:f>
                          <m:fPr>
                            <m:ctrlPr>
                              <a:rPr lang="id-ID" i="1">
                                <a:effectLst/>
                                <a:latin typeface="Cambria Math" panose="02040503050406030204" pitchFamily="18" charset="0"/>
                                <a:ea typeface="Calibri"/>
                                <a:cs typeface="Times New Roman"/>
                              </a:rPr>
                            </m:ctrlPr>
                          </m:fPr>
                          <m:num>
                            <m:sSub>
                              <m:sSubPr>
                                <m:ctrlPr>
                                  <a:rPr lang="id-ID" i="1">
                                    <a:effectLst/>
                                    <a:latin typeface="Cambria Math" panose="02040503050406030204" pitchFamily="18" charset="0"/>
                                    <a:ea typeface="Calibri"/>
                                    <a:cs typeface="Times New Roman"/>
                                  </a:rPr>
                                </m:ctrlPr>
                              </m:sSubPr>
                              <m:e>
                                <m:r>
                                  <a:rPr lang="id-ID" i="1">
                                    <a:effectLst/>
                                    <a:latin typeface="Cambria Math"/>
                                    <a:ea typeface="Calibri"/>
                                    <a:cs typeface="Times New Roman"/>
                                  </a:rPr>
                                  <m:t>𝐾</m:t>
                                </m:r>
                              </m:e>
                              <m:sub>
                                <m:r>
                                  <a:rPr lang="id-ID" i="1">
                                    <a:effectLst/>
                                    <a:latin typeface="Cambria Math"/>
                                    <a:ea typeface="Calibri"/>
                                    <a:cs typeface="Times New Roman"/>
                                  </a:rPr>
                                  <m:t>𝑤</m:t>
                                </m:r>
                              </m:sub>
                            </m:sSub>
                          </m:num>
                          <m:den>
                            <m:sSub>
                              <m:sSubPr>
                                <m:ctrlPr>
                                  <a:rPr lang="id-ID" i="1">
                                    <a:effectLst/>
                                    <a:latin typeface="Cambria Math" panose="02040503050406030204" pitchFamily="18" charset="0"/>
                                    <a:ea typeface="Calibri"/>
                                    <a:cs typeface="Times New Roman"/>
                                  </a:rPr>
                                </m:ctrlPr>
                              </m:sSubPr>
                              <m:e>
                                <m:r>
                                  <a:rPr lang="id-ID" i="1">
                                    <a:effectLst/>
                                    <a:latin typeface="Cambria Math"/>
                                    <a:ea typeface="Calibri"/>
                                    <a:cs typeface="Times New Roman"/>
                                  </a:rPr>
                                  <m:t>𝐾</m:t>
                                </m:r>
                              </m:e>
                              <m:sub>
                                <m:r>
                                  <a:rPr lang="id-ID" i="1">
                                    <a:effectLst/>
                                    <a:latin typeface="Cambria Math"/>
                                    <a:ea typeface="Calibri"/>
                                    <a:cs typeface="Times New Roman"/>
                                  </a:rPr>
                                  <m:t>𝑏</m:t>
                                </m:r>
                              </m:sub>
                            </m:sSub>
                          </m:den>
                        </m:f>
                        <m:r>
                          <a:rPr lang="id-ID" b="0" i="1" smtClean="0">
                            <a:effectLst/>
                            <a:latin typeface="Cambria Math"/>
                            <a:ea typeface="Calibri"/>
                            <a:cs typeface="Times New Roman"/>
                          </a:rPr>
                          <m:t>.</m:t>
                        </m:r>
                        <m:r>
                          <a:rPr lang="id-ID" b="0" i="1" smtClean="0">
                            <a:effectLst/>
                            <a:latin typeface="Cambria Math"/>
                            <a:ea typeface="Calibri"/>
                            <a:cs typeface="Times New Roman"/>
                          </a:rPr>
                          <m:t>𝑀</m:t>
                        </m:r>
                      </m:e>
                    </m:rad>
                  </m:oMath>
                </a14:m>
                <a:endParaRPr lang="id-ID" dirty="0">
                  <a:effectLst/>
                  <a:ea typeface="Calibri"/>
                  <a:cs typeface="Times New Roman"/>
                </a:endParaRPr>
              </a:p>
            </p:txBody>
          </p:sp>
        </mc:Choice>
        <mc:Fallback xmlns="">
          <p:sp>
            <p:nvSpPr>
              <p:cNvPr id="8" name="Text Box 13"/>
              <p:cNvSpPr txBox="1">
                <a:spLocks noRot="1" noChangeAspect="1" noMove="1" noResize="1" noEditPoints="1" noAdjustHandles="1" noChangeArrowheads="1" noChangeShapeType="1" noTextEdit="1"/>
              </p:cNvSpPr>
              <p:nvPr/>
            </p:nvSpPr>
            <p:spPr>
              <a:xfrm>
                <a:off x="3150726" y="3726676"/>
                <a:ext cx="2863236" cy="714487"/>
              </a:xfrm>
              <a:prstGeom prst="rect">
                <a:avLst/>
              </a:prstGeom>
              <a:blipFill rotWithShape="1">
                <a:blip r:embed="rId4"/>
                <a:stretch>
                  <a:fillRect/>
                </a:stretch>
              </a:blipFill>
              <a:ln/>
            </p:spPr>
            <p:txBody>
              <a:bodyPr/>
              <a:lstStyle/>
              <a:p>
                <a:r>
                  <a:rPr lang="id-ID">
                    <a:noFill/>
                  </a:rPr>
                  <a:t> </a:t>
                </a:r>
              </a:p>
            </p:txBody>
          </p:sp>
        </mc:Fallback>
      </mc:AlternateContent>
      <p:sp>
        <p:nvSpPr>
          <p:cNvPr id="9" name="Oval 8"/>
          <p:cNvSpPr/>
          <p:nvPr/>
        </p:nvSpPr>
        <p:spPr>
          <a:xfrm>
            <a:off x="412053" y="2085161"/>
            <a:ext cx="504056" cy="5040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d-ID" b="1" dirty="0"/>
              <a:t>3</a:t>
            </a:r>
          </a:p>
        </p:txBody>
      </p:sp>
      <p:sp>
        <p:nvSpPr>
          <p:cNvPr id="10" name="TextBox 9"/>
          <p:cNvSpPr txBox="1"/>
          <p:nvPr/>
        </p:nvSpPr>
        <p:spPr>
          <a:xfrm>
            <a:off x="8584231" y="6488668"/>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(12)</a:t>
            </a:r>
            <a:endParaRPr lang="id-ID" dirty="0"/>
          </a:p>
        </p:txBody>
      </p:sp>
    </p:spTree>
    <p:extLst>
      <p:ext uri="{BB962C8B-B14F-4D97-AF65-F5344CB8AC3E}">
        <p14:creationId xmlns:p14="http://schemas.microsoft.com/office/powerpoint/2010/main" val="21851081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id-ID"/>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92088" y="1616448"/>
                <a:ext cx="4038600" cy="5257800"/>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id-ID" sz="2400" dirty="0" smtClean="0"/>
                  <a:t>Tentukan pH larutan garam (NH</a:t>
                </a:r>
                <a:r>
                  <a:rPr lang="id-ID" sz="2400" baseline="-25000" dirty="0" smtClean="0"/>
                  <a:t>4</a:t>
                </a:r>
                <a:r>
                  <a:rPr lang="id-ID" sz="2400" dirty="0" smtClean="0"/>
                  <a:t>)</a:t>
                </a:r>
                <a:r>
                  <a:rPr lang="id-ID" sz="2400" baseline="-25000" dirty="0" smtClean="0"/>
                  <a:t>2</a:t>
                </a:r>
                <a:r>
                  <a:rPr lang="id-ID" sz="2400" dirty="0" smtClean="0"/>
                  <a:t>SO</a:t>
                </a:r>
                <a:r>
                  <a:rPr lang="id-ID" sz="2400" baseline="-25000" dirty="0" smtClean="0"/>
                  <a:t>4 </a:t>
                </a:r>
                <a:r>
                  <a:rPr lang="id-ID" sz="2400" dirty="0"/>
                  <a:t> </a:t>
                </a:r>
                <a:r>
                  <a:rPr lang="id-ID" sz="2400" dirty="0" smtClean="0"/>
                  <a:t>0,1M dengan K</a:t>
                </a:r>
                <a:r>
                  <a:rPr lang="id-ID" sz="2400" baseline="-25000" dirty="0" smtClean="0"/>
                  <a:t>b</a:t>
                </a:r>
                <a:r>
                  <a:rPr lang="id-ID" sz="2400" dirty="0" smtClean="0"/>
                  <a:t> NH</a:t>
                </a:r>
                <a:r>
                  <a:rPr lang="id-ID" sz="2400" baseline="-25000" dirty="0" smtClean="0"/>
                  <a:t>3</a:t>
                </a:r>
                <a:r>
                  <a:rPr lang="id-ID" sz="2400" dirty="0" smtClean="0"/>
                  <a:t> = </a:t>
                </a:r>
                <a:r>
                  <a:rPr lang="id-ID" sz="2400" b="1" i="1" dirty="0" smtClean="0">
                    <a:solidFill>
                      <a:srgbClr val="00B0F0"/>
                    </a:solidFill>
                  </a:rPr>
                  <a:t>1,8.</a:t>
                </a:r>
                <a14:m>
                  <m:oMath xmlns:m="http://schemas.openxmlformats.org/officeDocument/2006/math">
                    <m:sSup>
                      <m:sSupPr>
                        <m:ctrlPr>
                          <a:rPr lang="id-ID" sz="2400" b="1" i="1" smtClean="0">
                            <a:solidFill>
                              <a:srgbClr val="00B0F0"/>
                            </a:solidFill>
                            <a:latin typeface="Cambria Math" panose="02040503050406030204" pitchFamily="18" charset="0"/>
                          </a:rPr>
                        </m:ctrlPr>
                      </m:sSupPr>
                      <m:e>
                        <m:r>
                          <a:rPr lang="id-ID" sz="2400" b="1" i="1" smtClean="0">
                            <a:solidFill>
                              <a:srgbClr val="00B0F0"/>
                            </a:solidFill>
                            <a:latin typeface="Cambria Math"/>
                          </a:rPr>
                          <m:t>𝟏𝟎</m:t>
                        </m:r>
                      </m:e>
                      <m:sup>
                        <m:r>
                          <a:rPr lang="id-ID" sz="2400" b="1" i="1" smtClean="0">
                            <a:solidFill>
                              <a:srgbClr val="00B0F0"/>
                            </a:solidFill>
                            <a:latin typeface="Cambria Math"/>
                          </a:rPr>
                          <m:t>−</m:t>
                        </m:r>
                        <m:r>
                          <a:rPr lang="id-ID" sz="2400" b="1" i="1" smtClean="0">
                            <a:solidFill>
                              <a:srgbClr val="00B0F0"/>
                            </a:solidFill>
                            <a:latin typeface="Cambria Math"/>
                          </a:rPr>
                          <m:t>𝟓</m:t>
                        </m:r>
                      </m:sup>
                    </m:sSup>
                  </m:oMath>
                </a14:m>
                <a:r>
                  <a:rPr lang="id-ID" sz="2400" dirty="0" smtClean="0"/>
                  <a:t>!</a:t>
                </a:r>
              </a:p>
              <a:p>
                <a:pPr marL="0" indent="0">
                  <a:buNone/>
                </a:pPr>
                <a:r>
                  <a:rPr lang="id-ID" sz="2400" dirty="0" smtClean="0"/>
                  <a:t>Pembahasan:</a:t>
                </a:r>
              </a:p>
              <a:p>
                <a:pPr marL="571500" indent="-571500">
                  <a:buFont typeface="+mj-lt"/>
                  <a:buAutoNum type="romanUcPeriod"/>
                </a:pPr>
                <a:r>
                  <a:rPr lang="id-ID" sz="2000" dirty="0">
                    <a:solidFill>
                      <a:prstClr val="black"/>
                    </a:solidFill>
                  </a:rPr>
                  <a:t>(</a:t>
                </a:r>
                <a:r>
                  <a:rPr lang="id-ID" sz="2000" dirty="0" smtClean="0">
                    <a:solidFill>
                      <a:prstClr val="black"/>
                    </a:solidFill>
                  </a:rPr>
                  <a:t>NH</a:t>
                </a:r>
                <a:r>
                  <a:rPr lang="id-ID" sz="2000" baseline="-25000" dirty="0" smtClean="0">
                    <a:solidFill>
                      <a:prstClr val="black"/>
                    </a:solidFill>
                  </a:rPr>
                  <a:t>4</a:t>
                </a:r>
                <a:r>
                  <a:rPr lang="id-ID" sz="2000" dirty="0" smtClean="0">
                    <a:solidFill>
                      <a:prstClr val="black"/>
                    </a:solidFill>
                  </a:rPr>
                  <a:t>)</a:t>
                </a:r>
                <a:r>
                  <a:rPr lang="id-ID" sz="2000" baseline="-25000" dirty="0" smtClean="0">
                    <a:solidFill>
                      <a:prstClr val="black"/>
                    </a:solidFill>
                  </a:rPr>
                  <a:t>2</a:t>
                </a:r>
                <a:r>
                  <a:rPr lang="id-ID" sz="2000" dirty="0" smtClean="0">
                    <a:solidFill>
                      <a:prstClr val="black"/>
                    </a:solidFill>
                  </a:rPr>
                  <a:t>SO</a:t>
                </a:r>
                <a:r>
                  <a:rPr lang="id-ID" sz="2000" baseline="-25000" dirty="0" smtClean="0">
                    <a:solidFill>
                      <a:prstClr val="black"/>
                    </a:solidFill>
                  </a:rPr>
                  <a:t>4 (aq)  </a:t>
                </a:r>
                <a:r>
                  <a:rPr lang="id-ID" sz="2000" dirty="0">
                    <a:solidFill>
                      <a:prstClr val="black"/>
                    </a:solidFill>
                  </a:rPr>
                  <a:t> </a:t>
                </a:r>
                <a14:m>
                  <m:oMath xmlns:m="http://schemas.openxmlformats.org/officeDocument/2006/math">
                    <m:r>
                      <a:rPr lang="id-ID" sz="2000" i="1" smtClean="0">
                        <a:solidFill>
                          <a:prstClr val="black"/>
                        </a:solidFill>
                        <a:latin typeface="Cambria Math"/>
                        <a:ea typeface="Cambria Math"/>
                      </a:rPr>
                      <m:t>→</m:t>
                    </m:r>
                    <m:r>
                      <a:rPr lang="id-ID" sz="2000" b="1" i="1" smtClean="0">
                        <a:solidFill>
                          <a:srgbClr val="CDC800"/>
                        </a:solidFill>
                        <a:latin typeface="Cambria Math"/>
                        <a:ea typeface="Cambria Math"/>
                      </a:rPr>
                      <m:t>𝟐</m:t>
                    </m:r>
                    <m:r>
                      <a:rPr lang="id-ID" sz="2000" b="0" i="1" smtClean="0">
                        <a:solidFill>
                          <a:srgbClr val="B7BA2C"/>
                        </a:solidFill>
                        <a:latin typeface="Cambria Math"/>
                        <a:ea typeface="Cambria Math"/>
                      </a:rPr>
                      <m:t> </m:t>
                    </m:r>
                    <m:r>
                      <a:rPr lang="id-ID" sz="2000" b="0" i="1" smtClean="0">
                        <a:solidFill>
                          <a:prstClr val="black"/>
                        </a:solidFill>
                        <a:latin typeface="Cambria Math"/>
                        <a:ea typeface="Cambria Math"/>
                      </a:rPr>
                      <m:t>𝑁𝐻</m:t>
                    </m:r>
                    <m:r>
                      <a:rPr lang="id-ID" sz="2000" b="0" i="1" baseline="-25000" smtClean="0">
                        <a:solidFill>
                          <a:prstClr val="black"/>
                        </a:solidFill>
                        <a:latin typeface="Cambria Math"/>
                        <a:ea typeface="Cambria Math"/>
                      </a:rPr>
                      <m:t>4</m:t>
                    </m:r>
                  </m:oMath>
                </a14:m>
                <a:r>
                  <a:rPr lang="id-ID" sz="2000" baseline="30000" dirty="0" smtClean="0"/>
                  <a:t>+</a:t>
                </a:r>
                <a:r>
                  <a:rPr lang="id-ID" sz="2000" baseline="-25000" dirty="0" smtClean="0"/>
                  <a:t>(aq)  </a:t>
                </a:r>
                <a:r>
                  <a:rPr lang="id-ID" sz="2000" dirty="0" smtClean="0"/>
                  <a:t>+ SO</a:t>
                </a:r>
                <a:r>
                  <a:rPr lang="id-ID" sz="2000" baseline="-25000" dirty="0" smtClean="0"/>
                  <a:t>4</a:t>
                </a:r>
                <a:r>
                  <a:rPr lang="id-ID" sz="2000" baseline="30000" dirty="0" smtClean="0"/>
                  <a:t>2-</a:t>
                </a:r>
                <a:r>
                  <a:rPr lang="id-ID" sz="2000" baseline="-25000" dirty="0" smtClean="0"/>
                  <a:t>(aq)</a:t>
                </a:r>
              </a:p>
              <a:p>
                <a:pPr marL="0" indent="0">
                  <a:buNone/>
                </a:pPr>
                <a:r>
                  <a:rPr lang="id-ID" sz="2000" dirty="0" smtClean="0"/>
                  <a:t>	0,1M	</a:t>
                </a:r>
                <a:r>
                  <a:rPr lang="id-ID" sz="2000" b="1" dirty="0" smtClean="0">
                    <a:solidFill>
                      <a:srgbClr val="FF0000"/>
                    </a:solidFill>
                  </a:rPr>
                  <a:t>0,1M</a:t>
                </a:r>
                <a:r>
                  <a:rPr lang="id-ID" sz="2000" dirty="0" smtClean="0"/>
                  <a:t>	 0,1M</a:t>
                </a:r>
              </a:p>
              <a:p>
                <a:pPr marL="571500" indent="-571500">
                  <a:buFont typeface="+mj-lt"/>
                  <a:buAutoNum type="romanUcPeriod" startAt="2"/>
                </a:pPr>
                <a:r>
                  <a:rPr lang="id-ID" sz="2000" dirty="0" smtClean="0"/>
                  <a:t>Yang mengalami hidrolisis adalah ion NH</a:t>
                </a:r>
                <a:r>
                  <a:rPr lang="id-ID" sz="2000" baseline="-25000" dirty="0" smtClean="0"/>
                  <a:t>4</a:t>
                </a:r>
                <a:r>
                  <a:rPr lang="id-ID" sz="2000" baseline="30000" dirty="0" smtClean="0"/>
                  <a:t>+ </a:t>
                </a:r>
                <a:r>
                  <a:rPr lang="id-ID" sz="2000" dirty="0" smtClean="0"/>
                  <a:t>yang memiliki konsentrasi 2 kali konsentrasi garam = </a:t>
                </a:r>
                <a:r>
                  <a:rPr lang="id-ID" sz="2000" b="1" dirty="0" smtClean="0">
                    <a:solidFill>
                      <a:srgbClr val="C0BC00"/>
                    </a:solidFill>
                  </a:rPr>
                  <a:t>2</a:t>
                </a:r>
                <a:r>
                  <a:rPr lang="id-ID" sz="2000" dirty="0" smtClean="0"/>
                  <a:t>. </a:t>
                </a:r>
                <a:r>
                  <a:rPr lang="id-ID" sz="2000" b="1" dirty="0" smtClean="0">
                    <a:solidFill>
                      <a:srgbClr val="FF0000"/>
                    </a:solidFill>
                  </a:rPr>
                  <a:t>0,1M</a:t>
                </a:r>
                <a:r>
                  <a:rPr lang="id-ID" sz="2000" dirty="0" smtClean="0"/>
                  <a:t> = </a:t>
                </a:r>
                <a:r>
                  <a:rPr lang="id-ID" sz="2000" b="1" dirty="0" smtClean="0">
                    <a:solidFill>
                      <a:schemeClr val="accent6">
                        <a:lumMod val="50000"/>
                      </a:schemeClr>
                    </a:solidFill>
                  </a:rPr>
                  <a:t>0,2</a:t>
                </a:r>
                <a:r>
                  <a:rPr lang="id-ID" sz="2000" dirty="0" smtClean="0"/>
                  <a:t>M</a:t>
                </a:r>
              </a:p>
              <a:p>
                <a:pPr marL="0" indent="0">
                  <a:buNone/>
                </a:pPr>
                <a:r>
                  <a:rPr lang="id-ID" sz="2000" b="0" dirty="0" smtClean="0"/>
                  <a:t>	</a:t>
                </a:r>
                <a14:m>
                  <m:oMath xmlns:m="http://schemas.openxmlformats.org/officeDocument/2006/math">
                    <m:r>
                      <a:rPr lang="id-ID" sz="3200" b="0" i="1" smtClean="0">
                        <a:latin typeface="Cambria Math"/>
                      </a:rPr>
                      <m:t>[</m:t>
                    </m:r>
                    <m:r>
                      <a:rPr lang="id-ID" sz="3200" b="0" i="1" smtClean="0">
                        <a:latin typeface="Cambria Math"/>
                      </a:rPr>
                      <m:t>𝐻</m:t>
                    </m:r>
                    <m:r>
                      <a:rPr lang="id-ID" sz="3200" b="0" i="1" baseline="30000" smtClean="0">
                        <a:latin typeface="Cambria Math"/>
                      </a:rPr>
                      <m:t>+</m:t>
                    </m:r>
                    <m:r>
                      <a:rPr lang="id-ID" sz="3200" b="0" i="1" smtClean="0">
                        <a:latin typeface="Cambria Math"/>
                      </a:rPr>
                      <m:t>]=</m:t>
                    </m:r>
                    <m:rad>
                      <m:radPr>
                        <m:degHide m:val="on"/>
                        <m:ctrlPr>
                          <a:rPr lang="id-ID" sz="3200" i="1" smtClean="0">
                            <a:latin typeface="Cambria Math" panose="02040503050406030204" pitchFamily="18" charset="0"/>
                          </a:rPr>
                        </m:ctrlPr>
                      </m:radPr>
                      <m:deg/>
                      <m:e>
                        <m:f>
                          <m:fPr>
                            <m:ctrlPr>
                              <a:rPr lang="id-ID" sz="3200" i="1">
                                <a:latin typeface="Cambria Math" panose="02040503050406030204" pitchFamily="18" charset="0"/>
                              </a:rPr>
                            </m:ctrlPr>
                          </m:fPr>
                          <m:num>
                            <m:r>
                              <a:rPr lang="id-ID" sz="3200" i="1">
                                <a:latin typeface="Cambria Math"/>
                              </a:rPr>
                              <m:t>𝑘</m:t>
                            </m:r>
                            <m:r>
                              <a:rPr lang="id-ID" sz="3200" i="1" baseline="-25000">
                                <a:latin typeface="Cambria Math"/>
                              </a:rPr>
                              <m:t>𝑤</m:t>
                            </m:r>
                          </m:num>
                          <m:den>
                            <m:r>
                              <a:rPr lang="id-ID" sz="3200" i="1">
                                <a:latin typeface="Cambria Math"/>
                              </a:rPr>
                              <m:t>𝑘</m:t>
                            </m:r>
                            <m:r>
                              <a:rPr lang="id-ID" sz="3200" b="0" i="1" baseline="-25000" smtClean="0">
                                <a:latin typeface="Cambria Math"/>
                              </a:rPr>
                              <m:t>𝑏</m:t>
                            </m:r>
                          </m:den>
                        </m:f>
                        <m:r>
                          <a:rPr lang="id-ID" sz="3200" b="0" i="1" baseline="-25000" smtClean="0">
                            <a:latin typeface="Cambria Math"/>
                          </a:rPr>
                          <m:t>.</m:t>
                        </m:r>
                        <m:r>
                          <a:rPr lang="id-ID" sz="3200" b="0" i="1" baseline="-25000" smtClean="0">
                            <a:latin typeface="Cambria Math"/>
                          </a:rPr>
                          <m:t>𝑀</m:t>
                        </m:r>
                      </m:e>
                    </m:rad>
                  </m:oMath>
                </a14:m>
                <a:endParaRPr lang="id-ID" sz="2400" dirty="0" smtClean="0"/>
              </a:p>
              <a:p>
                <a:pPr marL="0" indent="0">
                  <a:buNone/>
                </a:pPr>
                <a:r>
                  <a:rPr lang="id-ID" sz="2400" dirty="0" smtClean="0"/>
                  <a:t>			</a:t>
                </a:r>
                <a:r>
                  <a:rPr lang="id-ID" sz="2000" dirty="0" smtClean="0"/>
                  <a:t>							</a:t>
                </a:r>
                <a:endParaRPr lang="id-ID" sz="800" baseline="300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92088" y="1616448"/>
                <a:ext cx="4038600" cy="5257800"/>
              </a:xfrm>
              <a:blipFill rotWithShape="1">
                <a:blip r:embed="rId2"/>
                <a:stretch>
                  <a:fillRect l="-2102" t="-692"/>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7" name="Content Placeholder 6"/>
              <p:cNvSpPr>
                <a:spLocks noGrp="1"/>
              </p:cNvSpPr>
              <p:nvPr>
                <p:ph sz="half" idx="2"/>
              </p:nvPr>
            </p:nvSpPr>
            <p:spPr>
              <a:xfrm>
                <a:off x="4648200" y="1600200"/>
                <a:ext cx="4038600" cy="4997151"/>
              </a:xfrm>
            </p:spPr>
            <p:style>
              <a:lnRef idx="2">
                <a:schemeClr val="dk1"/>
              </a:lnRef>
              <a:fillRef idx="1">
                <a:schemeClr val="lt1"/>
              </a:fillRef>
              <a:effectRef idx="0">
                <a:schemeClr val="dk1"/>
              </a:effectRef>
              <a:fontRef idx="minor">
                <a:schemeClr val="dk1"/>
              </a:fontRef>
            </p:style>
            <p:txBody>
              <a:bodyPr/>
              <a:lstStyle/>
              <a:p>
                <a:pPr marL="0" indent="0">
                  <a:buNone/>
                </a:pPr>
                <a14:m>
                  <m:oMathPara xmlns:m="http://schemas.openxmlformats.org/officeDocument/2006/math">
                    <m:oMathParaPr>
                      <m:jc m:val="centerGroup"/>
                    </m:oMathParaPr>
                    <m:oMath xmlns:m="http://schemas.openxmlformats.org/officeDocument/2006/math">
                      <m:r>
                        <a:rPr lang="id-ID" sz="3200">
                          <a:latin typeface="Cambria Math"/>
                        </a:rPr>
                        <m:t>=</m:t>
                      </m:r>
                      <m:rad>
                        <m:radPr>
                          <m:degHide m:val="on"/>
                          <m:ctrlPr>
                            <a:rPr lang="id-ID" sz="3200" i="1">
                              <a:latin typeface="Cambria Math" panose="02040503050406030204" pitchFamily="18" charset="0"/>
                            </a:rPr>
                          </m:ctrlPr>
                        </m:radPr>
                        <m:deg/>
                        <m:e>
                          <m:f>
                            <m:fPr>
                              <m:ctrlPr>
                                <a:rPr lang="id-ID" sz="3200" i="1">
                                  <a:latin typeface="Cambria Math" panose="02040503050406030204" pitchFamily="18" charset="0"/>
                                </a:rPr>
                              </m:ctrlPr>
                            </m:fPr>
                            <m:num>
                              <m:sSup>
                                <m:sSupPr>
                                  <m:ctrlPr>
                                    <a:rPr lang="id-ID" sz="3200" b="1" i="1" smtClean="0">
                                      <a:solidFill>
                                        <a:schemeClr val="accent2">
                                          <a:lumMod val="75000"/>
                                        </a:schemeClr>
                                      </a:solidFill>
                                      <a:latin typeface="Cambria Math" panose="02040503050406030204" pitchFamily="18" charset="0"/>
                                    </a:rPr>
                                  </m:ctrlPr>
                                </m:sSupPr>
                                <m:e>
                                  <m:r>
                                    <a:rPr lang="id-ID" sz="3200" b="1" i="1">
                                      <a:solidFill>
                                        <a:schemeClr val="accent2">
                                          <a:lumMod val="75000"/>
                                        </a:schemeClr>
                                      </a:solidFill>
                                      <a:latin typeface="Cambria Math"/>
                                    </a:rPr>
                                    <m:t>𝟏𝟎</m:t>
                                  </m:r>
                                </m:e>
                                <m:sup>
                                  <m:r>
                                    <a:rPr lang="id-ID" sz="3200" b="1" i="1">
                                      <a:solidFill>
                                        <a:schemeClr val="accent2">
                                          <a:lumMod val="75000"/>
                                        </a:schemeClr>
                                      </a:solidFill>
                                      <a:latin typeface="Cambria Math"/>
                                    </a:rPr>
                                    <m:t>−</m:t>
                                  </m:r>
                                  <m:r>
                                    <a:rPr lang="id-ID" sz="3200" b="1" i="1">
                                      <a:solidFill>
                                        <a:schemeClr val="accent2">
                                          <a:lumMod val="75000"/>
                                        </a:schemeClr>
                                      </a:solidFill>
                                      <a:latin typeface="Cambria Math"/>
                                    </a:rPr>
                                    <m:t>𝟏𝟒</m:t>
                                  </m:r>
                                </m:sup>
                              </m:sSup>
                            </m:num>
                            <m:den>
                              <m:sSup>
                                <m:sSupPr>
                                  <m:ctrlPr>
                                    <a:rPr lang="id-ID" sz="3200" b="1" i="1">
                                      <a:solidFill>
                                        <a:srgbClr val="00B0F0"/>
                                      </a:solidFill>
                                      <a:latin typeface="Cambria Math" panose="02040503050406030204" pitchFamily="18" charset="0"/>
                                    </a:rPr>
                                  </m:ctrlPr>
                                </m:sSupPr>
                                <m:e>
                                  <m:r>
                                    <a:rPr lang="id-ID" sz="3200" b="1" i="1">
                                      <a:solidFill>
                                        <a:srgbClr val="00B0F0"/>
                                      </a:solidFill>
                                      <a:latin typeface="Cambria Math"/>
                                    </a:rPr>
                                    <m:t>𝟏</m:t>
                                  </m:r>
                                  <m:r>
                                    <a:rPr lang="id-ID" sz="3200" b="1" i="1">
                                      <a:solidFill>
                                        <a:srgbClr val="00B0F0"/>
                                      </a:solidFill>
                                      <a:latin typeface="Cambria Math"/>
                                    </a:rPr>
                                    <m:t>,</m:t>
                                  </m:r>
                                  <m:r>
                                    <a:rPr lang="id-ID" sz="3200" b="1" i="1">
                                      <a:solidFill>
                                        <a:srgbClr val="00B0F0"/>
                                      </a:solidFill>
                                      <a:latin typeface="Cambria Math"/>
                                    </a:rPr>
                                    <m:t>𝟖</m:t>
                                  </m:r>
                                  <m:r>
                                    <a:rPr lang="id-ID" sz="3200" b="1" i="1">
                                      <a:solidFill>
                                        <a:srgbClr val="00B0F0"/>
                                      </a:solidFill>
                                      <a:latin typeface="Cambria Math"/>
                                    </a:rPr>
                                    <m:t>.</m:t>
                                  </m:r>
                                  <m:r>
                                    <a:rPr lang="id-ID" sz="3200" b="1" i="1">
                                      <a:solidFill>
                                        <a:srgbClr val="00B0F0"/>
                                      </a:solidFill>
                                      <a:latin typeface="Cambria Math"/>
                                    </a:rPr>
                                    <m:t>𝟏𝟎</m:t>
                                  </m:r>
                                </m:e>
                                <m:sup>
                                  <m:r>
                                    <a:rPr lang="id-ID" sz="3200" b="1" i="1">
                                      <a:solidFill>
                                        <a:srgbClr val="00B0F0"/>
                                      </a:solidFill>
                                      <a:latin typeface="Cambria Math"/>
                                    </a:rPr>
                                    <m:t>−</m:t>
                                  </m:r>
                                  <m:r>
                                    <a:rPr lang="id-ID" sz="3200" b="1" i="1">
                                      <a:solidFill>
                                        <a:srgbClr val="00B0F0"/>
                                      </a:solidFill>
                                      <a:latin typeface="Cambria Math"/>
                                    </a:rPr>
                                    <m:t>𝟓</m:t>
                                  </m:r>
                                </m:sup>
                              </m:sSup>
                            </m:den>
                          </m:f>
                          <m:r>
                            <a:rPr lang="id-ID" sz="3200" baseline="-25000">
                              <a:latin typeface="Cambria Math"/>
                            </a:rPr>
                            <m:t>.</m:t>
                          </m:r>
                          <m:r>
                            <a:rPr lang="id-ID" sz="3200" b="1" i="1" baseline="-25000">
                              <a:solidFill>
                                <a:srgbClr val="FFC000"/>
                              </a:solidFill>
                              <a:latin typeface="Cambria Math"/>
                            </a:rPr>
                            <m:t>𝟎</m:t>
                          </m:r>
                          <m:r>
                            <a:rPr lang="id-ID" sz="3200" b="1" baseline="-25000">
                              <a:solidFill>
                                <a:srgbClr val="FFC000"/>
                              </a:solidFill>
                              <a:latin typeface="Cambria Math"/>
                            </a:rPr>
                            <m:t>,</m:t>
                          </m:r>
                          <m:r>
                            <a:rPr lang="id-ID" sz="3200" b="1" i="1" baseline="-25000">
                              <a:solidFill>
                                <a:srgbClr val="FFC000"/>
                              </a:solidFill>
                              <a:latin typeface="Cambria Math"/>
                            </a:rPr>
                            <m:t>𝟐</m:t>
                          </m:r>
                          <m:r>
                            <a:rPr lang="id-ID" sz="3200" i="1" baseline="-25000">
                              <a:latin typeface="Cambria Math"/>
                            </a:rPr>
                            <m:t>𝑀</m:t>
                          </m:r>
                        </m:e>
                      </m:rad>
                    </m:oMath>
                  </m:oMathPara>
                </a14:m>
                <a:endParaRPr lang="id-ID" baseline="-25000" dirty="0" smtClean="0"/>
              </a:p>
              <a:p>
                <a:pPr marL="0" indent="0">
                  <a:buNone/>
                </a:pPr>
                <a:r>
                  <a:rPr lang="id-ID" dirty="0" smtClean="0"/>
                  <a:t>	</a:t>
                </a:r>
                <a14:m>
                  <m:oMath xmlns:m="http://schemas.openxmlformats.org/officeDocument/2006/math">
                    <m:r>
                      <a:rPr lang="id-ID">
                        <a:latin typeface="Cambria Math"/>
                      </a:rPr>
                      <m:t>=</m:t>
                    </m:r>
                    <m:rad>
                      <m:radPr>
                        <m:degHide m:val="on"/>
                        <m:ctrlPr>
                          <a:rPr lang="id-ID" i="1">
                            <a:latin typeface="Cambria Math" panose="02040503050406030204" pitchFamily="18" charset="0"/>
                          </a:rPr>
                        </m:ctrlPr>
                      </m:radPr>
                      <m:deg/>
                      <m:e>
                        <m:sSup>
                          <m:sSupPr>
                            <m:ctrlPr>
                              <a:rPr lang="id-ID" b="1" i="1" smtClean="0">
                                <a:solidFill>
                                  <a:schemeClr val="accent2">
                                    <a:lumMod val="75000"/>
                                  </a:schemeClr>
                                </a:solidFill>
                                <a:latin typeface="Cambria Math" panose="02040503050406030204" pitchFamily="18" charset="0"/>
                              </a:rPr>
                            </m:ctrlPr>
                          </m:sSupPr>
                          <m:e>
                            <m:r>
                              <a:rPr lang="id-ID" b="1" i="1">
                                <a:solidFill>
                                  <a:schemeClr val="accent2">
                                    <a:lumMod val="75000"/>
                                  </a:schemeClr>
                                </a:solidFill>
                                <a:latin typeface="Cambria Math"/>
                              </a:rPr>
                              <m:t>𝟎</m:t>
                            </m:r>
                            <m:r>
                              <a:rPr lang="id-ID" b="1" i="1">
                                <a:solidFill>
                                  <a:schemeClr val="accent2">
                                    <a:lumMod val="75000"/>
                                  </a:schemeClr>
                                </a:solidFill>
                                <a:latin typeface="Cambria Math"/>
                              </a:rPr>
                              <m:t>,</m:t>
                            </m:r>
                            <m:r>
                              <a:rPr lang="id-ID" b="1" i="1">
                                <a:solidFill>
                                  <a:schemeClr val="accent2">
                                    <a:lumMod val="75000"/>
                                  </a:schemeClr>
                                </a:solidFill>
                                <a:latin typeface="Cambria Math"/>
                              </a:rPr>
                              <m:t>𝟏</m:t>
                            </m:r>
                            <m:r>
                              <a:rPr lang="id-ID" b="1" i="1">
                                <a:solidFill>
                                  <a:schemeClr val="accent2">
                                    <a:lumMod val="75000"/>
                                  </a:schemeClr>
                                </a:solidFill>
                                <a:latin typeface="Cambria Math"/>
                              </a:rPr>
                              <m:t>.</m:t>
                            </m:r>
                            <m:r>
                              <a:rPr lang="id-ID" b="1" i="1">
                                <a:solidFill>
                                  <a:schemeClr val="accent2">
                                    <a:lumMod val="75000"/>
                                  </a:schemeClr>
                                </a:solidFill>
                                <a:latin typeface="Cambria Math"/>
                              </a:rPr>
                              <m:t>𝟏𝟎</m:t>
                            </m:r>
                          </m:e>
                          <m:sup>
                            <m:r>
                              <a:rPr lang="id-ID" b="1" i="1">
                                <a:solidFill>
                                  <a:schemeClr val="accent2">
                                    <a:lumMod val="75000"/>
                                  </a:schemeClr>
                                </a:solidFill>
                                <a:latin typeface="Cambria Math"/>
                              </a:rPr>
                              <m:t>−</m:t>
                            </m:r>
                            <m:r>
                              <a:rPr lang="id-ID" b="1" i="1">
                                <a:solidFill>
                                  <a:schemeClr val="accent2">
                                    <a:lumMod val="75000"/>
                                  </a:schemeClr>
                                </a:solidFill>
                                <a:latin typeface="Cambria Math"/>
                              </a:rPr>
                              <m:t>𝟗</m:t>
                            </m:r>
                          </m:sup>
                        </m:sSup>
                      </m:e>
                    </m:rad>
                  </m:oMath>
                </a14:m>
                <a:endParaRPr lang="id-ID" baseline="-25000" dirty="0"/>
              </a:p>
              <a:p>
                <a:pPr marL="0" indent="0">
                  <a:buNone/>
                </a:pPr>
                <a14:m>
                  <m:oMath xmlns:m="http://schemas.openxmlformats.org/officeDocument/2006/math">
                    <m:r>
                      <a:rPr lang="id-ID">
                        <a:latin typeface="Cambria Math"/>
                      </a:rPr>
                      <m:t>=</m:t>
                    </m:r>
                    <m:rad>
                      <m:radPr>
                        <m:degHide m:val="on"/>
                        <m:ctrlPr>
                          <a:rPr lang="id-ID" i="1">
                            <a:latin typeface="Cambria Math" panose="02040503050406030204" pitchFamily="18" charset="0"/>
                          </a:rPr>
                        </m:ctrlPr>
                      </m:radPr>
                      <m:deg/>
                      <m:e>
                        <m:sSup>
                          <m:sSupPr>
                            <m:ctrlPr>
                              <a:rPr lang="id-ID" b="1" i="1" smtClean="0">
                                <a:solidFill>
                                  <a:schemeClr val="accent2">
                                    <a:lumMod val="75000"/>
                                  </a:schemeClr>
                                </a:solidFill>
                                <a:latin typeface="Cambria Math" panose="02040503050406030204" pitchFamily="18" charset="0"/>
                              </a:rPr>
                            </m:ctrlPr>
                          </m:sSupPr>
                          <m:e>
                            <m:r>
                              <a:rPr lang="id-ID" b="1" i="1">
                                <a:solidFill>
                                  <a:schemeClr val="accent2">
                                    <a:lumMod val="75000"/>
                                  </a:schemeClr>
                                </a:solidFill>
                                <a:latin typeface="Cambria Math"/>
                              </a:rPr>
                              <m:t>𝟏</m:t>
                            </m:r>
                            <m:r>
                              <a:rPr lang="id-ID" b="1" i="1">
                                <a:solidFill>
                                  <a:schemeClr val="accent2">
                                    <a:lumMod val="75000"/>
                                  </a:schemeClr>
                                </a:solidFill>
                                <a:latin typeface="Cambria Math"/>
                              </a:rPr>
                              <m:t>.</m:t>
                            </m:r>
                            <m:r>
                              <a:rPr lang="id-ID" b="1" i="1">
                                <a:solidFill>
                                  <a:schemeClr val="accent2">
                                    <a:lumMod val="75000"/>
                                  </a:schemeClr>
                                </a:solidFill>
                                <a:latin typeface="Cambria Math"/>
                              </a:rPr>
                              <m:t>𝟏𝟎</m:t>
                            </m:r>
                          </m:e>
                          <m:sup>
                            <m:r>
                              <a:rPr lang="id-ID" b="1" i="1">
                                <a:solidFill>
                                  <a:schemeClr val="accent2">
                                    <a:lumMod val="75000"/>
                                  </a:schemeClr>
                                </a:solidFill>
                                <a:latin typeface="Cambria Math"/>
                              </a:rPr>
                              <m:t>−</m:t>
                            </m:r>
                            <m:r>
                              <a:rPr lang="id-ID" b="1" i="1">
                                <a:solidFill>
                                  <a:schemeClr val="accent2">
                                    <a:lumMod val="75000"/>
                                  </a:schemeClr>
                                </a:solidFill>
                                <a:latin typeface="Cambria Math"/>
                              </a:rPr>
                              <m:t>𝟏𝟎</m:t>
                            </m:r>
                          </m:sup>
                        </m:sSup>
                      </m:e>
                    </m:rad>
                  </m:oMath>
                </a14:m>
                <a:r>
                  <a:rPr lang="id-ID" dirty="0"/>
                  <a:t> = </a:t>
                </a:r>
                <a14:m>
                  <m:oMath xmlns:m="http://schemas.openxmlformats.org/officeDocument/2006/math">
                    <m:sSup>
                      <m:sSupPr>
                        <m:ctrlPr>
                          <a:rPr lang="id-ID" b="1" i="1" smtClean="0">
                            <a:solidFill>
                              <a:schemeClr val="accent2">
                                <a:lumMod val="75000"/>
                              </a:schemeClr>
                            </a:solidFill>
                            <a:latin typeface="Cambria Math" panose="02040503050406030204" pitchFamily="18" charset="0"/>
                          </a:rPr>
                        </m:ctrlPr>
                      </m:sSupPr>
                      <m:e>
                        <m:r>
                          <a:rPr lang="id-ID" b="1" i="1">
                            <a:solidFill>
                              <a:schemeClr val="accent2">
                                <a:lumMod val="75000"/>
                              </a:schemeClr>
                            </a:solidFill>
                            <a:latin typeface="Cambria Math"/>
                          </a:rPr>
                          <m:t>𝟏</m:t>
                        </m:r>
                        <m:r>
                          <a:rPr lang="id-ID" b="1" i="1">
                            <a:solidFill>
                              <a:schemeClr val="accent2">
                                <a:lumMod val="75000"/>
                              </a:schemeClr>
                            </a:solidFill>
                            <a:latin typeface="Cambria Math"/>
                          </a:rPr>
                          <m:t>.</m:t>
                        </m:r>
                        <m:r>
                          <a:rPr lang="id-ID" b="1" i="1">
                            <a:solidFill>
                              <a:schemeClr val="accent2">
                                <a:lumMod val="75000"/>
                              </a:schemeClr>
                            </a:solidFill>
                            <a:latin typeface="Cambria Math"/>
                          </a:rPr>
                          <m:t>𝟏𝟎</m:t>
                        </m:r>
                      </m:e>
                      <m:sup>
                        <m:r>
                          <a:rPr lang="id-ID" b="1" i="1">
                            <a:solidFill>
                              <a:schemeClr val="accent2">
                                <a:lumMod val="75000"/>
                              </a:schemeClr>
                            </a:solidFill>
                            <a:latin typeface="Cambria Math"/>
                          </a:rPr>
                          <m:t>−</m:t>
                        </m:r>
                        <m:r>
                          <a:rPr lang="id-ID" b="1" i="1">
                            <a:solidFill>
                              <a:schemeClr val="accent2">
                                <a:lumMod val="75000"/>
                              </a:schemeClr>
                            </a:solidFill>
                            <a:latin typeface="Cambria Math"/>
                          </a:rPr>
                          <m:t>𝟓</m:t>
                        </m:r>
                      </m:sup>
                    </m:sSup>
                  </m:oMath>
                </a14:m>
                <a:endParaRPr lang="id-ID" b="1" dirty="0" smtClean="0"/>
              </a:p>
              <a:p>
                <a:pPr marL="571500" indent="-571500">
                  <a:buFont typeface="+mj-lt"/>
                  <a:buAutoNum type="romanUcPeriod" startAt="3"/>
                </a:pPr>
                <a:r>
                  <a:rPr lang="id-ID" dirty="0" smtClean="0"/>
                  <a:t>pH 	=  -log[H</a:t>
                </a:r>
                <a:r>
                  <a:rPr lang="id-ID" baseline="30000" dirty="0" smtClean="0"/>
                  <a:t>+</a:t>
                </a:r>
                <a:r>
                  <a:rPr lang="id-ID" dirty="0" smtClean="0"/>
                  <a:t>]</a:t>
                </a:r>
              </a:p>
              <a:p>
                <a:pPr marL="0" indent="0">
                  <a:buNone/>
                </a:pPr>
                <a:r>
                  <a:rPr lang="id-ID" dirty="0"/>
                  <a:t>	= -log(</a:t>
                </a:r>
                <a14:m>
                  <m:oMath xmlns:m="http://schemas.openxmlformats.org/officeDocument/2006/math">
                    <m:sSup>
                      <m:sSupPr>
                        <m:ctrlPr>
                          <a:rPr lang="id-ID" b="1" i="1" smtClean="0">
                            <a:solidFill>
                              <a:schemeClr val="accent2">
                                <a:lumMod val="75000"/>
                              </a:schemeClr>
                            </a:solidFill>
                            <a:latin typeface="Cambria Math" panose="02040503050406030204" pitchFamily="18" charset="0"/>
                          </a:rPr>
                        </m:ctrlPr>
                      </m:sSupPr>
                      <m:e>
                        <m:r>
                          <a:rPr lang="id-ID" b="1" i="1">
                            <a:solidFill>
                              <a:schemeClr val="accent2">
                                <a:lumMod val="75000"/>
                              </a:schemeClr>
                            </a:solidFill>
                            <a:latin typeface="Cambria Math"/>
                          </a:rPr>
                          <m:t>𝟏</m:t>
                        </m:r>
                        <m:r>
                          <a:rPr lang="id-ID" b="1" i="1">
                            <a:solidFill>
                              <a:schemeClr val="accent2">
                                <a:lumMod val="75000"/>
                              </a:schemeClr>
                            </a:solidFill>
                            <a:latin typeface="Cambria Math"/>
                          </a:rPr>
                          <m:t>.</m:t>
                        </m:r>
                        <m:r>
                          <a:rPr lang="id-ID" b="1" i="1">
                            <a:solidFill>
                              <a:schemeClr val="accent2">
                                <a:lumMod val="75000"/>
                              </a:schemeClr>
                            </a:solidFill>
                            <a:latin typeface="Cambria Math"/>
                          </a:rPr>
                          <m:t>𝟏𝟎</m:t>
                        </m:r>
                      </m:e>
                      <m:sup>
                        <m:r>
                          <a:rPr lang="id-ID" b="1" i="1">
                            <a:solidFill>
                              <a:schemeClr val="accent2">
                                <a:lumMod val="75000"/>
                              </a:schemeClr>
                            </a:solidFill>
                            <a:latin typeface="Cambria Math"/>
                          </a:rPr>
                          <m:t>−</m:t>
                        </m:r>
                        <m:r>
                          <a:rPr lang="id-ID" b="1" i="1">
                            <a:solidFill>
                              <a:schemeClr val="accent2">
                                <a:lumMod val="75000"/>
                              </a:schemeClr>
                            </a:solidFill>
                            <a:latin typeface="Cambria Math"/>
                          </a:rPr>
                          <m:t>𝟓</m:t>
                        </m:r>
                      </m:sup>
                    </m:sSup>
                  </m:oMath>
                </a14:m>
                <a:r>
                  <a:rPr lang="id-ID" dirty="0"/>
                  <a:t>)</a:t>
                </a:r>
              </a:p>
              <a:p>
                <a:pPr marL="0" indent="0">
                  <a:buNone/>
                </a:pPr>
                <a:r>
                  <a:rPr lang="id-ID" dirty="0"/>
                  <a:t>	= </a:t>
                </a:r>
                <a:r>
                  <a:rPr lang="id-ID" dirty="0">
                    <a:solidFill>
                      <a:schemeClr val="accent2">
                        <a:lumMod val="75000"/>
                      </a:schemeClr>
                    </a:solidFill>
                  </a:rPr>
                  <a:t>5</a:t>
                </a:r>
              </a:p>
              <a:p>
                <a:pPr marL="0" indent="0">
                  <a:buNone/>
                </a:pPr>
                <a:endParaRPr lang="id-ID" dirty="0"/>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xfrm>
                <a:off x="4648200" y="1600200"/>
                <a:ext cx="4038600" cy="4997151"/>
              </a:xfrm>
              <a:blipFill rotWithShape="1">
                <a:blip r:embed="rId3"/>
                <a:stretch>
                  <a:fillRect l="-2853"/>
                </a:stretch>
              </a:blipFill>
            </p:spPr>
            <p:txBody>
              <a:bodyPr/>
              <a:lstStyle/>
              <a:p>
                <a:r>
                  <a:rPr lang="id-ID">
                    <a:noFill/>
                  </a:rPr>
                  <a:t> </a:t>
                </a:r>
              </a:p>
            </p:txBody>
          </p:sp>
        </mc:Fallback>
      </mc:AlternateContent>
      <p:sp>
        <p:nvSpPr>
          <p:cNvPr id="4" name="Title 1"/>
          <p:cNvSpPr txBox="1">
            <a:spLocks/>
          </p:cNvSpPr>
          <p:nvPr/>
        </p:nvSpPr>
        <p:spPr>
          <a:xfrm>
            <a:off x="492088" y="491937"/>
            <a:ext cx="8229600" cy="1027584"/>
          </a:xfrm>
          <a:prstGeom prst="rect">
            <a:avLst/>
          </a:prstGeom>
          <a:solidFill>
            <a:srgbClr val="00B0F0"/>
          </a:solidFill>
          <a:ln w="9525" cap="flat" cmpd="sng" algn="ctr">
            <a:solidFill>
              <a:srgbClr val="00B0F0"/>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pPr>
            <a:r>
              <a:rPr lang="id-ID" sz="2800" dirty="0" smtClean="0">
                <a:solidFill>
                  <a:schemeClr val="tx1"/>
                </a:solidFill>
              </a:rPr>
              <a:t>Contoh Soal </a:t>
            </a:r>
            <a:r>
              <a:rPr lang="id-ID" sz="2800" dirty="0">
                <a:solidFill>
                  <a:schemeClr val="tx1"/>
                </a:solidFill>
              </a:rPr>
              <a:t>Garam dari asam kuat dan basa lemah </a:t>
            </a:r>
            <a:endParaRPr lang="id-ID" sz="2800" kern="0" dirty="0">
              <a:solidFill>
                <a:schemeClr val="tx1"/>
              </a:solidFill>
            </a:endParaRPr>
          </a:p>
          <a:p>
            <a:endParaRPr lang="id-ID" dirty="0">
              <a:solidFill>
                <a:schemeClr val="tx1"/>
              </a:solidFill>
            </a:endParaRPr>
          </a:p>
        </p:txBody>
      </p:sp>
      <p:sp>
        <p:nvSpPr>
          <p:cNvPr id="5"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8" name="Oval 7"/>
          <p:cNvSpPr/>
          <p:nvPr/>
        </p:nvSpPr>
        <p:spPr>
          <a:xfrm>
            <a:off x="0" y="6425952"/>
            <a:ext cx="432048" cy="4320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d-ID" dirty="0" smtClean="0"/>
              <a:t>3</a:t>
            </a:r>
            <a:endParaRPr lang="id-ID" dirty="0"/>
          </a:p>
        </p:txBody>
      </p:sp>
      <p:sp>
        <p:nvSpPr>
          <p:cNvPr id="9" name="Oval 8"/>
          <p:cNvSpPr/>
          <p:nvPr/>
        </p:nvSpPr>
        <p:spPr>
          <a:xfrm>
            <a:off x="216024" y="1145707"/>
            <a:ext cx="504056" cy="5040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d-ID" b="1" dirty="0"/>
              <a:t>3</a:t>
            </a:r>
          </a:p>
        </p:txBody>
      </p:sp>
      <p:sp>
        <p:nvSpPr>
          <p:cNvPr id="10" name="Rectangle 9"/>
          <p:cNvSpPr/>
          <p:nvPr/>
        </p:nvSpPr>
        <p:spPr>
          <a:xfrm>
            <a:off x="36004" y="4530896"/>
            <a:ext cx="360040" cy="187220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d-ID" dirty="0" smtClean="0"/>
              <a:t>CONTOH</a:t>
            </a:r>
            <a:endParaRPr lang="id-ID" dirty="0"/>
          </a:p>
        </p:txBody>
      </p:sp>
      <p:sp>
        <p:nvSpPr>
          <p:cNvPr id="11" name="TextBox 10"/>
          <p:cNvSpPr txBox="1"/>
          <p:nvPr/>
        </p:nvSpPr>
        <p:spPr>
          <a:xfrm>
            <a:off x="8584231" y="6447748"/>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(12)</a:t>
            </a:r>
            <a:endParaRPr lang="id-ID" dirty="0"/>
          </a:p>
        </p:txBody>
      </p:sp>
    </p:spTree>
    <p:extLst>
      <p:ext uri="{BB962C8B-B14F-4D97-AF65-F5344CB8AC3E}">
        <p14:creationId xmlns:p14="http://schemas.microsoft.com/office/powerpoint/2010/main" val="422550605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additive="base">
                                        <p:cTn id="3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 calcmode="lin" valueType="num">
                                      <p:cBhvr additive="base">
                                        <p:cTn id="4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 calcmode="lin" valueType="num">
                                      <p:cBhvr additive="base">
                                        <p:cTn id="4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 calcmode="lin" valueType="num">
                                      <p:cBhvr additive="base">
                                        <p:cTn id="4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id-ID" dirty="0"/>
          </a:p>
        </p:txBody>
      </p:sp>
      <p:sp>
        <p:nvSpPr>
          <p:cNvPr id="3" name="Content Placeholder 2"/>
          <p:cNvSpPr>
            <a:spLocks noGrp="1"/>
          </p:cNvSpPr>
          <p:nvPr>
            <p:ph idx="1"/>
          </p:nvPr>
        </p:nvSpPr>
        <p:spPr>
          <a:xfrm>
            <a:off x="518015" y="1916832"/>
            <a:ext cx="8229600" cy="4525963"/>
          </a:xfrm>
          <a:ln>
            <a:solidFill>
              <a:schemeClr val="tx1">
                <a:lumMod val="95000"/>
                <a:lumOff val="5000"/>
              </a:schemeClr>
            </a:solidFill>
          </a:ln>
        </p:spPr>
        <p:style>
          <a:lnRef idx="2">
            <a:schemeClr val="dk1"/>
          </a:lnRef>
          <a:fillRef idx="1">
            <a:schemeClr val="lt1"/>
          </a:fillRef>
          <a:effectRef idx="0">
            <a:schemeClr val="dk1"/>
          </a:effectRef>
          <a:fontRef idx="minor">
            <a:schemeClr val="dk1"/>
          </a:fontRef>
        </p:style>
        <p:txBody>
          <a:bodyPr/>
          <a:lstStyle/>
          <a:p>
            <a:pPr marL="514350" indent="-514350">
              <a:buFont typeface="+mj-lt"/>
              <a:buAutoNum type="arabicPeriod" startAt="4"/>
            </a:pPr>
            <a:r>
              <a:rPr lang="id-ID" dirty="0" smtClean="0"/>
              <a:t>Garam dari Asam Lemah dan Basa Lemah</a:t>
            </a:r>
          </a:p>
          <a:p>
            <a:r>
              <a:rPr lang="id-ID" dirty="0" smtClean="0"/>
              <a:t>Garam yang terbentuk dari asam dan basa lemah akan mengalami hidrolisis total (hidrolisis sempurna). Karena ada pengaruh dari asam dan basa lemah, maka pH larutan garam ditentukan oleh kedua tetapan ionisasi (k</a:t>
            </a:r>
            <a:r>
              <a:rPr lang="id-ID" baseline="-25000" dirty="0" smtClean="0"/>
              <a:t>a</a:t>
            </a:r>
            <a:r>
              <a:rPr lang="id-ID" dirty="0" smtClean="0"/>
              <a:t> dan k</a:t>
            </a:r>
            <a:r>
              <a:rPr lang="id-ID" baseline="-25000" dirty="0" smtClean="0"/>
              <a:t>b</a:t>
            </a:r>
            <a:r>
              <a:rPr lang="id-ID" dirty="0" smtClean="0"/>
              <a:t>)</a:t>
            </a:r>
          </a:p>
        </p:txBody>
      </p:sp>
      <p:sp>
        <p:nvSpPr>
          <p:cNvPr id="4"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5" name="Title 1"/>
          <p:cNvSpPr txBox="1">
            <a:spLocks/>
          </p:cNvSpPr>
          <p:nvPr/>
        </p:nvSpPr>
        <p:spPr>
          <a:xfrm>
            <a:off x="492088" y="620688"/>
            <a:ext cx="8229600" cy="1143000"/>
          </a:xfrm>
          <a:prstGeom prst="rect">
            <a:avLst/>
          </a:prstGeom>
          <a:solidFill>
            <a:srgbClr val="00B0F0"/>
          </a:solidFill>
          <a:ln w="9525" cap="flat" cmpd="sng" algn="ctr">
            <a:solidFill>
              <a:srgbClr val="00B0F0"/>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solidFill>
                  <a:schemeClr val="tx1"/>
                </a:solidFill>
              </a:rPr>
              <a:t>B. Perhitungan Tetapan Hidrolisis dan pH Larutan Garam</a:t>
            </a:r>
            <a:endParaRPr lang="id-ID" dirty="0">
              <a:solidFill>
                <a:schemeClr val="tx1"/>
              </a:solidFill>
            </a:endParaRPr>
          </a:p>
        </p:txBody>
      </p:sp>
      <mc:AlternateContent xmlns:mc="http://schemas.openxmlformats.org/markup-compatibility/2006" xmlns:a14="http://schemas.microsoft.com/office/drawing/2010/main">
        <mc:Choice Requires="a14">
          <p:sp>
            <p:nvSpPr>
              <p:cNvPr id="9" name="TextBox 8"/>
              <p:cNvSpPr txBox="1"/>
              <p:nvPr/>
            </p:nvSpPr>
            <p:spPr>
              <a:xfrm>
                <a:off x="2958910" y="5085183"/>
                <a:ext cx="4966296" cy="1183529"/>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id-ID" sz="2400" i="1">
                              <a:latin typeface="Cambria Math" panose="02040503050406030204" pitchFamily="18" charset="0"/>
                            </a:rPr>
                          </m:ctrlPr>
                        </m:dPr>
                        <m:e>
                          <m:r>
                            <a:rPr lang="id-ID" sz="2400" i="1">
                              <a:latin typeface="Cambria Math"/>
                            </a:rPr>
                            <m:t>𝐻</m:t>
                          </m:r>
                          <m:r>
                            <a:rPr lang="id-ID" sz="2400" i="1" baseline="30000">
                              <a:latin typeface="Cambria Math"/>
                            </a:rPr>
                            <m:t>+</m:t>
                          </m:r>
                        </m:e>
                      </m:d>
                      <m:r>
                        <a:rPr lang="id-ID" sz="2400" i="1">
                          <a:latin typeface="Cambria Math"/>
                        </a:rPr>
                        <m:t>=</m:t>
                      </m:r>
                      <m:rad>
                        <m:radPr>
                          <m:degHide m:val="on"/>
                          <m:ctrlPr>
                            <a:rPr lang="id-ID" sz="2400" i="1">
                              <a:latin typeface="Cambria Math" panose="02040503050406030204" pitchFamily="18" charset="0"/>
                            </a:rPr>
                          </m:ctrlPr>
                        </m:radPr>
                        <m:deg/>
                        <m:e>
                          <m:f>
                            <m:fPr>
                              <m:ctrlPr>
                                <a:rPr lang="id-ID" sz="2400" i="1">
                                  <a:latin typeface="Cambria Math" panose="02040503050406030204" pitchFamily="18" charset="0"/>
                                </a:rPr>
                              </m:ctrlPr>
                            </m:fPr>
                            <m:num>
                              <m:r>
                                <a:rPr lang="id-ID" sz="2400" i="1">
                                  <a:latin typeface="Cambria Math"/>
                                </a:rPr>
                                <m:t>𝐾</m:t>
                              </m:r>
                              <m:r>
                                <a:rPr lang="id-ID" sz="2400" i="1" baseline="-25000">
                                  <a:latin typeface="Cambria Math"/>
                                </a:rPr>
                                <m:t>𝑤</m:t>
                              </m:r>
                              <m:r>
                                <a:rPr lang="id-ID" sz="2400" i="1">
                                  <a:latin typeface="Cambria Math"/>
                                </a:rPr>
                                <m:t> .  </m:t>
                              </m:r>
                              <m:r>
                                <a:rPr lang="id-ID" sz="2400" i="1">
                                  <a:latin typeface="Cambria Math"/>
                                </a:rPr>
                                <m:t>𝐾𝑎</m:t>
                              </m:r>
                            </m:num>
                            <m:den>
                              <m:r>
                                <a:rPr lang="id-ID" sz="2400" i="1">
                                  <a:latin typeface="Cambria Math"/>
                                </a:rPr>
                                <m:t>𝐾</m:t>
                              </m:r>
                              <m:r>
                                <a:rPr lang="id-ID" sz="2400" i="1" baseline="-25000">
                                  <a:latin typeface="Cambria Math"/>
                                </a:rPr>
                                <m:t>𝑏</m:t>
                              </m:r>
                            </m:den>
                          </m:f>
                        </m:e>
                      </m:rad>
                      <m:r>
                        <a:rPr lang="id-ID" sz="2400" i="1">
                          <a:latin typeface="Cambria Math"/>
                        </a:rPr>
                        <m:t> </m:t>
                      </m:r>
                      <m:r>
                        <a:rPr lang="id-ID" sz="2400" i="1">
                          <a:latin typeface="Cambria Math"/>
                          <a:ea typeface="Cambria Math"/>
                        </a:rPr>
                        <m:t>⟹</m:t>
                      </m:r>
                      <m:r>
                        <a:rPr lang="id-ID" sz="2400" i="1">
                          <a:latin typeface="Cambria Math"/>
                          <a:ea typeface="Cambria Math"/>
                        </a:rPr>
                        <m:t>𝑘h</m:t>
                      </m:r>
                      <m:r>
                        <a:rPr lang="id-ID" sz="2400" i="1">
                          <a:latin typeface="Cambria Math"/>
                          <a:ea typeface="Cambria Math"/>
                        </a:rPr>
                        <m:t>= </m:t>
                      </m:r>
                      <m:f>
                        <m:fPr>
                          <m:ctrlPr>
                            <a:rPr lang="id-ID" sz="2400" i="1">
                              <a:latin typeface="Cambria Math" panose="02040503050406030204" pitchFamily="18" charset="0"/>
                              <a:ea typeface="Cambria Math"/>
                            </a:rPr>
                          </m:ctrlPr>
                        </m:fPr>
                        <m:num>
                          <m:r>
                            <a:rPr lang="id-ID" sz="2400" i="1">
                              <a:latin typeface="Cambria Math"/>
                              <a:ea typeface="Cambria Math"/>
                            </a:rPr>
                            <m:t>𝑘</m:t>
                          </m:r>
                          <m:r>
                            <a:rPr lang="id-ID" sz="2400" i="1" baseline="-25000">
                              <a:latin typeface="Cambria Math"/>
                              <a:ea typeface="Cambria Math"/>
                            </a:rPr>
                            <m:t>𝑤</m:t>
                          </m:r>
                        </m:num>
                        <m:den>
                          <m:r>
                            <a:rPr lang="id-ID" sz="2400" i="1">
                              <a:latin typeface="Cambria Math"/>
                              <a:ea typeface="Cambria Math"/>
                            </a:rPr>
                            <m:t>𝐾</m:t>
                          </m:r>
                          <m:r>
                            <a:rPr lang="id-ID" sz="2400" i="1" baseline="-25000">
                              <a:latin typeface="Cambria Math"/>
                              <a:ea typeface="Cambria Math"/>
                            </a:rPr>
                            <m:t>𝑎</m:t>
                          </m:r>
                          <m:r>
                            <a:rPr lang="id-ID" sz="2400" i="1">
                              <a:latin typeface="Cambria Math"/>
                              <a:ea typeface="Cambria Math"/>
                            </a:rPr>
                            <m:t> .  </m:t>
                          </m:r>
                          <m:r>
                            <a:rPr lang="id-ID" sz="2400" i="1">
                              <a:latin typeface="Cambria Math"/>
                              <a:ea typeface="Cambria Math"/>
                            </a:rPr>
                            <m:t>𝐾𝑏</m:t>
                          </m:r>
                        </m:den>
                      </m:f>
                    </m:oMath>
                  </m:oMathPara>
                </a14:m>
                <a:endParaRPr lang="id-ID"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2958910" y="5085183"/>
                <a:ext cx="4966296" cy="1183529"/>
              </a:xfrm>
              <a:prstGeom prst="rect">
                <a:avLst/>
              </a:prstGeom>
              <a:blipFill rotWithShape="1">
                <a:blip r:embed="rId2"/>
                <a:stretch>
                  <a:fillRect/>
                </a:stretch>
              </a:blipFill>
            </p:spPr>
            <p:txBody>
              <a:bodyPr/>
              <a:lstStyle/>
              <a:p>
                <a:r>
                  <a:rPr lang="id-ID">
                    <a:noFill/>
                  </a:rPr>
                  <a:t> </a:t>
                </a:r>
              </a:p>
            </p:txBody>
          </p:sp>
        </mc:Fallback>
      </mc:AlternateContent>
      <p:sp>
        <p:nvSpPr>
          <p:cNvPr id="8" name="Oval 7"/>
          <p:cNvSpPr/>
          <p:nvPr/>
        </p:nvSpPr>
        <p:spPr>
          <a:xfrm>
            <a:off x="451913" y="1833133"/>
            <a:ext cx="504056" cy="5040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d-ID" b="1" dirty="0" smtClean="0"/>
              <a:t>4</a:t>
            </a:r>
            <a:endParaRPr lang="id-ID" b="1" dirty="0"/>
          </a:p>
        </p:txBody>
      </p:sp>
      <p:sp>
        <p:nvSpPr>
          <p:cNvPr id="10" name="TextBox 9"/>
          <p:cNvSpPr txBox="1"/>
          <p:nvPr/>
        </p:nvSpPr>
        <p:spPr>
          <a:xfrm>
            <a:off x="8584231" y="6488668"/>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(19)</a:t>
            </a:r>
            <a:endParaRPr lang="id-ID" dirty="0"/>
          </a:p>
        </p:txBody>
      </p:sp>
    </p:spTree>
    <p:extLst>
      <p:ext uri="{BB962C8B-B14F-4D97-AF65-F5344CB8AC3E}">
        <p14:creationId xmlns:p14="http://schemas.microsoft.com/office/powerpoint/2010/main" val="3186517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0" y="1636643"/>
            <a:ext cx="504056" cy="50405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d-ID" b="1" dirty="0" smtClean="0"/>
              <a:t>4</a:t>
            </a:r>
            <a:endParaRPr lang="id-ID" b="1" dirty="0"/>
          </a:p>
        </p:txBody>
      </p:sp>
      <p:sp>
        <p:nvSpPr>
          <p:cNvPr id="6" name="Title 5"/>
          <p:cNvSpPr>
            <a:spLocks noGrp="1"/>
          </p:cNvSpPr>
          <p:nvPr>
            <p:ph type="title"/>
          </p:nvPr>
        </p:nvSpPr>
        <p:spPr/>
        <p:txBody>
          <a:bodyPr/>
          <a:lstStyle/>
          <a:p>
            <a:endParaRPr lang="id-ID"/>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492088" y="1844824"/>
                <a:ext cx="4038600" cy="4525963"/>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buNone/>
                </a:pPr>
                <a:r>
                  <a:rPr lang="id-ID" dirty="0" smtClean="0"/>
                  <a:t>Perkirakan pH larutan </a:t>
                </a:r>
                <a:r>
                  <a:rPr lang="id-ID" dirty="0" smtClean="0">
                    <a:solidFill>
                      <a:srgbClr val="00B0F0"/>
                    </a:solidFill>
                  </a:rPr>
                  <a:t>NH</a:t>
                </a:r>
                <a:r>
                  <a:rPr lang="id-ID" baseline="-25000" dirty="0" smtClean="0">
                    <a:solidFill>
                      <a:srgbClr val="00B0F0"/>
                    </a:solidFill>
                  </a:rPr>
                  <a:t>4</a:t>
                </a:r>
                <a:r>
                  <a:rPr lang="id-ID" dirty="0" smtClean="0">
                    <a:solidFill>
                      <a:srgbClr val="00B0F0"/>
                    </a:solidFill>
                  </a:rPr>
                  <a:t>CN</a:t>
                </a:r>
                <a:r>
                  <a:rPr lang="id-ID" dirty="0" smtClean="0"/>
                  <a:t> bila </a:t>
                </a:r>
                <a:r>
                  <a:rPr lang="id-ID" dirty="0" smtClean="0">
                    <a:solidFill>
                      <a:srgbClr val="FF0000"/>
                    </a:solidFill>
                  </a:rPr>
                  <a:t>k</a:t>
                </a:r>
                <a:r>
                  <a:rPr lang="id-ID" baseline="-25000" dirty="0" smtClean="0">
                    <a:solidFill>
                      <a:srgbClr val="FF0000"/>
                    </a:solidFill>
                  </a:rPr>
                  <a:t>a</a:t>
                </a:r>
                <a:r>
                  <a:rPr lang="id-ID" dirty="0" smtClean="0">
                    <a:solidFill>
                      <a:srgbClr val="FF0000"/>
                    </a:solidFill>
                  </a:rPr>
                  <a:t> HCN = </a:t>
                </a:r>
              </a:p>
              <a:p>
                <a:pPr marL="0" indent="0">
                  <a:buNone/>
                </a:pPr>
                <a:r>
                  <a:rPr lang="id-ID" dirty="0" smtClean="0">
                    <a:solidFill>
                      <a:srgbClr val="FF0000"/>
                    </a:solidFill>
                  </a:rPr>
                  <a:t>6,2 x 10</a:t>
                </a:r>
                <a:r>
                  <a:rPr lang="id-ID" baseline="30000" dirty="0" smtClean="0">
                    <a:solidFill>
                      <a:srgbClr val="FF0000"/>
                    </a:solidFill>
                  </a:rPr>
                  <a:t>-10</a:t>
                </a:r>
                <a:r>
                  <a:rPr lang="id-ID" baseline="30000" dirty="0" smtClean="0"/>
                  <a:t> </a:t>
                </a:r>
                <a:r>
                  <a:rPr lang="id-ID" dirty="0" smtClean="0"/>
                  <a:t>dan </a:t>
                </a:r>
                <a:r>
                  <a:rPr lang="id-ID" dirty="0" smtClean="0">
                    <a:solidFill>
                      <a:srgbClr val="92D050"/>
                    </a:solidFill>
                  </a:rPr>
                  <a:t>k</a:t>
                </a:r>
                <a:r>
                  <a:rPr lang="id-ID" baseline="-25000" dirty="0" smtClean="0">
                    <a:solidFill>
                      <a:srgbClr val="92D050"/>
                    </a:solidFill>
                  </a:rPr>
                  <a:t>b </a:t>
                </a:r>
                <a:r>
                  <a:rPr lang="id-ID" dirty="0" smtClean="0">
                    <a:solidFill>
                      <a:srgbClr val="92D050"/>
                    </a:solidFill>
                  </a:rPr>
                  <a:t>NH</a:t>
                </a:r>
                <a:r>
                  <a:rPr lang="id-ID" baseline="-25000" dirty="0" smtClean="0">
                    <a:solidFill>
                      <a:srgbClr val="92D050"/>
                    </a:solidFill>
                  </a:rPr>
                  <a:t>3</a:t>
                </a:r>
                <a:r>
                  <a:rPr lang="id-ID" dirty="0" smtClean="0">
                    <a:solidFill>
                      <a:srgbClr val="92D050"/>
                    </a:solidFill>
                  </a:rPr>
                  <a:t> =</a:t>
                </a:r>
              </a:p>
              <a:p>
                <a:pPr marL="0" indent="0">
                  <a:buNone/>
                </a:pPr>
                <a:r>
                  <a:rPr lang="id-ID" dirty="0" smtClean="0">
                    <a:solidFill>
                      <a:srgbClr val="92D050"/>
                    </a:solidFill>
                  </a:rPr>
                  <a:t>1,8 x 10</a:t>
                </a:r>
                <a:r>
                  <a:rPr lang="id-ID" baseline="30000" dirty="0" smtClean="0">
                    <a:solidFill>
                      <a:srgbClr val="92D050"/>
                    </a:solidFill>
                  </a:rPr>
                  <a:t>-5 </a:t>
                </a:r>
                <a:r>
                  <a:rPr lang="id-ID" dirty="0" smtClean="0"/>
                  <a:t>! </a:t>
                </a:r>
              </a:p>
              <a:p>
                <a:pPr marL="571500" indent="-571500">
                  <a:buFont typeface="+mj-lt"/>
                  <a:buAutoNum type="romanUcPeriod"/>
                </a:pPr>
                <a:r>
                  <a:rPr lang="id-ID" dirty="0" smtClean="0"/>
                  <a:t>Tulis dulu persamaan reaksinya</a:t>
                </a:r>
              </a:p>
              <a:p>
                <a:pPr marL="0" indent="0">
                  <a:buNone/>
                </a:pPr>
                <a:r>
                  <a:rPr lang="id-ID" dirty="0" smtClean="0">
                    <a:solidFill>
                      <a:srgbClr val="00B0F0"/>
                    </a:solidFill>
                  </a:rPr>
                  <a:t>NH</a:t>
                </a:r>
                <a:r>
                  <a:rPr lang="id-ID" baseline="-25000" dirty="0" smtClean="0">
                    <a:solidFill>
                      <a:srgbClr val="00B0F0"/>
                    </a:solidFill>
                  </a:rPr>
                  <a:t>4</a:t>
                </a:r>
                <a:r>
                  <a:rPr lang="id-ID" dirty="0" smtClean="0">
                    <a:solidFill>
                      <a:srgbClr val="00B0F0"/>
                    </a:solidFill>
                  </a:rPr>
                  <a:t>CN </a:t>
                </a:r>
                <a14:m>
                  <m:oMath xmlns:m="http://schemas.openxmlformats.org/officeDocument/2006/math">
                    <m:r>
                      <a:rPr lang="id-ID" i="1" smtClean="0">
                        <a:solidFill>
                          <a:schemeClr val="tx1"/>
                        </a:solidFill>
                        <a:latin typeface="Cambria Math"/>
                        <a:ea typeface="Cambria Math"/>
                      </a:rPr>
                      <m:t>→</m:t>
                    </m:r>
                  </m:oMath>
                </a14:m>
                <a:r>
                  <a:rPr lang="id-ID" dirty="0" smtClean="0">
                    <a:solidFill>
                      <a:schemeClr val="tx1"/>
                    </a:solidFill>
                  </a:rPr>
                  <a:t> NH</a:t>
                </a:r>
                <a:r>
                  <a:rPr lang="id-ID" baseline="-25000" dirty="0" smtClean="0">
                    <a:solidFill>
                      <a:schemeClr val="tx1"/>
                    </a:solidFill>
                  </a:rPr>
                  <a:t>4</a:t>
                </a:r>
                <a:r>
                  <a:rPr lang="id-ID" baseline="30000" dirty="0" smtClean="0">
                    <a:solidFill>
                      <a:schemeClr val="tx1"/>
                    </a:solidFill>
                  </a:rPr>
                  <a:t>+ </a:t>
                </a:r>
                <a:r>
                  <a:rPr lang="id-ID" dirty="0" smtClean="0">
                    <a:solidFill>
                      <a:schemeClr val="tx1"/>
                    </a:solidFill>
                  </a:rPr>
                  <a:t>+ CN</a:t>
                </a:r>
                <a:r>
                  <a:rPr lang="id-ID" baseline="30000" dirty="0" smtClean="0">
                    <a:solidFill>
                      <a:schemeClr val="tx1"/>
                    </a:solidFill>
                  </a:rPr>
                  <a:t>-</a:t>
                </a:r>
              </a:p>
              <a:p>
                <a:pPr marL="571500" indent="-571500">
                  <a:buFont typeface="+mj-lt"/>
                  <a:buAutoNum type="romanUcPeriod" startAt="2"/>
                </a:pPr>
                <a:r>
                  <a:rPr lang="id-ID" dirty="0" smtClean="0"/>
                  <a:t>Pembentukannya</a:t>
                </a:r>
              </a:p>
              <a:p>
                <a:pPr marL="0" indent="0">
                  <a:buNone/>
                </a:pPr>
                <a:r>
                  <a:rPr lang="id-ID" dirty="0" smtClean="0">
                    <a:solidFill>
                      <a:srgbClr val="00B0F0"/>
                    </a:solidFill>
                  </a:rPr>
                  <a:t>NH</a:t>
                </a:r>
                <a:r>
                  <a:rPr lang="id-ID" baseline="-25000" dirty="0" smtClean="0">
                    <a:solidFill>
                      <a:srgbClr val="00B0F0"/>
                    </a:solidFill>
                  </a:rPr>
                  <a:t>4</a:t>
                </a:r>
                <a:r>
                  <a:rPr lang="id-ID" dirty="0" smtClean="0">
                    <a:solidFill>
                      <a:srgbClr val="00B0F0"/>
                    </a:solidFill>
                  </a:rPr>
                  <a:t>CN </a:t>
                </a:r>
                <a:r>
                  <a:rPr lang="id-ID" dirty="0" smtClean="0">
                    <a:solidFill>
                      <a:schemeClr val="tx1"/>
                    </a:solidFill>
                  </a:rPr>
                  <a:t>terbentuk dari asam lemah </a:t>
                </a:r>
                <a:r>
                  <a:rPr lang="id-ID" dirty="0" smtClean="0">
                    <a:solidFill>
                      <a:srgbClr val="FF0000"/>
                    </a:solidFill>
                  </a:rPr>
                  <a:t>HCN </a:t>
                </a:r>
                <a:r>
                  <a:rPr lang="id-ID" dirty="0" smtClean="0">
                    <a:solidFill>
                      <a:schemeClr val="tx1"/>
                    </a:solidFill>
                  </a:rPr>
                  <a:t>dan basa lemah </a:t>
                </a:r>
                <a:r>
                  <a:rPr lang="id-ID" dirty="0" smtClean="0">
                    <a:solidFill>
                      <a:srgbClr val="92D050"/>
                    </a:solidFill>
                  </a:rPr>
                  <a:t>NH</a:t>
                </a:r>
                <a:r>
                  <a:rPr lang="id-ID" baseline="-25000" dirty="0" smtClean="0">
                    <a:solidFill>
                      <a:srgbClr val="92D050"/>
                    </a:solidFill>
                  </a:rPr>
                  <a:t>3 </a:t>
                </a:r>
                <a:r>
                  <a:rPr lang="id-ID" dirty="0" smtClean="0">
                    <a:solidFill>
                      <a:schemeClr val="tx1"/>
                    </a:solidFill>
                  </a:rPr>
                  <a:t>sehingga pH ditentukan oleh k</a:t>
                </a:r>
                <a:r>
                  <a:rPr lang="id-ID" baseline="-25000" dirty="0" smtClean="0">
                    <a:solidFill>
                      <a:schemeClr val="tx1"/>
                    </a:solidFill>
                  </a:rPr>
                  <a:t>a</a:t>
                </a:r>
                <a:r>
                  <a:rPr lang="id-ID" dirty="0" smtClean="0">
                    <a:solidFill>
                      <a:schemeClr val="tx1"/>
                    </a:solidFill>
                  </a:rPr>
                  <a:t> dan k</a:t>
                </a:r>
                <a:r>
                  <a:rPr lang="id-ID" baseline="-25000" dirty="0" smtClean="0">
                    <a:solidFill>
                      <a:schemeClr val="tx1"/>
                    </a:solidFill>
                  </a:rPr>
                  <a:t>b </a:t>
                </a:r>
                <a:r>
                  <a:rPr lang="id-ID" dirty="0" smtClean="0">
                    <a:solidFill>
                      <a:schemeClr val="tx1"/>
                    </a:solidFill>
                  </a:rPr>
                  <a:t>.</a:t>
                </a:r>
                <a:endParaRPr lang="id-ID" dirty="0">
                  <a:solidFill>
                    <a:schemeClr val="tx1"/>
                  </a:solidFill>
                </a:endParaRPr>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492088" y="1844824"/>
                <a:ext cx="4038600" cy="4525963"/>
              </a:xfrm>
              <a:blipFill rotWithShape="1">
                <a:blip r:embed="rId3"/>
                <a:stretch>
                  <a:fillRect l="-1351" t="-1609"/>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8" name="Content Placeholder 7"/>
              <p:cNvSpPr>
                <a:spLocks noGrp="1"/>
              </p:cNvSpPr>
              <p:nvPr>
                <p:ph sz="half" idx="2"/>
              </p:nvPr>
            </p:nvSpPr>
            <p:spPr>
              <a:xfrm>
                <a:off x="4676412" y="1844824"/>
                <a:ext cx="4038600" cy="4525963"/>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571500" indent="-571500">
                  <a:buFont typeface="+mj-lt"/>
                  <a:buAutoNum type="romanUcPeriod" startAt="3"/>
                </a:pPr>
                <a:r>
                  <a:rPr lang="id-ID" dirty="0" smtClean="0"/>
                  <a:t>Masukkan rumus konsentrasi H</a:t>
                </a:r>
                <a:r>
                  <a:rPr lang="id-ID" baseline="30000" dirty="0" smtClean="0"/>
                  <a:t>+ </a:t>
                </a:r>
                <a:r>
                  <a:rPr lang="id-ID" dirty="0" smtClean="0"/>
                  <a:t>.</a:t>
                </a:r>
              </a:p>
              <a:p>
                <a:pPr marL="571500" indent="-571500">
                  <a:buFont typeface="+mj-lt"/>
                  <a:buAutoNum type="romanUcPeriod" startAt="3"/>
                </a:pPr>
                <a:endParaRPr lang="id-ID" dirty="0"/>
              </a:p>
              <a:p>
                <a:pPr marL="571500" indent="-571500">
                  <a:buFont typeface="+mj-lt"/>
                  <a:buAutoNum type="romanUcPeriod" startAt="3"/>
                </a:pPr>
                <a:endParaRPr lang="id-ID" dirty="0" smtClean="0"/>
              </a:p>
              <a:p>
                <a:pPr marL="571500" indent="-571500">
                  <a:buFont typeface="+mj-lt"/>
                  <a:buAutoNum type="romanUcPeriod" startAt="3"/>
                </a:pPr>
                <a:endParaRPr lang="id-ID" dirty="0"/>
              </a:p>
              <a:p>
                <a:pPr marL="0" indent="0">
                  <a:buNone/>
                </a:pPr>
                <a:r>
                  <a:rPr lang="id-ID" dirty="0" smtClean="0"/>
                  <a:t>=</a:t>
                </a:r>
                <a14:m>
                  <m:oMath xmlns:m="http://schemas.openxmlformats.org/officeDocument/2006/math">
                    <m:rad>
                      <m:radPr>
                        <m:degHide m:val="on"/>
                        <m:ctrlPr>
                          <a:rPr lang="id-ID" i="1" smtClean="0">
                            <a:latin typeface="Cambria Math" panose="02040503050406030204" pitchFamily="18" charset="0"/>
                          </a:rPr>
                        </m:ctrlPr>
                      </m:radPr>
                      <m:deg/>
                      <m:e>
                        <m:f>
                          <m:fPr>
                            <m:ctrlPr>
                              <a:rPr lang="id-ID" i="1" smtClean="0">
                                <a:latin typeface="Cambria Math" panose="02040503050406030204" pitchFamily="18" charset="0"/>
                              </a:rPr>
                            </m:ctrlPr>
                          </m:fPr>
                          <m:num>
                            <m:sSup>
                              <m:sSupPr>
                                <m:ctrlPr>
                                  <a:rPr lang="id-ID" i="1" smtClean="0">
                                    <a:latin typeface="Cambria Math" panose="02040503050406030204" pitchFamily="18" charset="0"/>
                                  </a:rPr>
                                </m:ctrlPr>
                              </m:sSupPr>
                              <m:e>
                                <m:r>
                                  <a:rPr lang="id-ID" b="0" i="1" smtClean="0">
                                    <a:latin typeface="Cambria Math"/>
                                  </a:rPr>
                                  <m:t>10</m:t>
                                </m:r>
                              </m:e>
                              <m:sup>
                                <m:r>
                                  <a:rPr lang="id-ID" b="0" i="1" smtClean="0">
                                    <a:latin typeface="Cambria Math"/>
                                  </a:rPr>
                                  <m:t>−14</m:t>
                                </m:r>
                              </m:sup>
                            </m:sSup>
                          </m:num>
                          <m:den>
                            <m:r>
                              <a:rPr lang="id-ID" b="0" i="1" smtClean="0">
                                <a:solidFill>
                                  <a:srgbClr val="92D050"/>
                                </a:solidFill>
                                <a:latin typeface="Cambria Math"/>
                              </a:rPr>
                              <m:t>1,8 . </m:t>
                            </m:r>
                            <m:sSup>
                              <m:sSupPr>
                                <m:ctrlPr>
                                  <a:rPr lang="id-ID" b="0" i="1" smtClean="0">
                                    <a:solidFill>
                                      <a:srgbClr val="92D050"/>
                                    </a:solidFill>
                                    <a:latin typeface="Cambria Math" panose="02040503050406030204" pitchFamily="18" charset="0"/>
                                  </a:rPr>
                                </m:ctrlPr>
                              </m:sSupPr>
                              <m:e>
                                <m:r>
                                  <a:rPr lang="id-ID" b="0" i="1" smtClean="0">
                                    <a:solidFill>
                                      <a:srgbClr val="92D050"/>
                                    </a:solidFill>
                                    <a:latin typeface="Cambria Math"/>
                                  </a:rPr>
                                  <m:t>10</m:t>
                                </m:r>
                              </m:e>
                              <m:sup>
                                <m:r>
                                  <a:rPr lang="id-ID" b="0" i="1" smtClean="0">
                                    <a:solidFill>
                                      <a:srgbClr val="92D050"/>
                                    </a:solidFill>
                                    <a:latin typeface="Cambria Math"/>
                                  </a:rPr>
                                  <m:t>−5</m:t>
                                </m:r>
                              </m:sup>
                            </m:sSup>
                          </m:den>
                        </m:f>
                        <m:r>
                          <a:rPr lang="id-ID" b="0" i="1" smtClean="0">
                            <a:latin typeface="Cambria Math"/>
                          </a:rPr>
                          <m:t> . </m:t>
                        </m:r>
                        <m:r>
                          <a:rPr lang="id-ID" b="0" i="1" smtClean="0">
                            <a:solidFill>
                              <a:srgbClr val="FF0000"/>
                            </a:solidFill>
                            <a:latin typeface="Cambria Math"/>
                          </a:rPr>
                          <m:t>6,2 . </m:t>
                        </m:r>
                        <m:sSup>
                          <m:sSupPr>
                            <m:ctrlPr>
                              <a:rPr lang="id-ID" b="0" i="1" smtClean="0">
                                <a:solidFill>
                                  <a:srgbClr val="FF0000"/>
                                </a:solidFill>
                                <a:latin typeface="Cambria Math" panose="02040503050406030204" pitchFamily="18" charset="0"/>
                              </a:rPr>
                            </m:ctrlPr>
                          </m:sSupPr>
                          <m:e>
                            <m:r>
                              <a:rPr lang="id-ID" b="0" i="1" smtClean="0">
                                <a:solidFill>
                                  <a:srgbClr val="FF0000"/>
                                </a:solidFill>
                                <a:latin typeface="Cambria Math"/>
                              </a:rPr>
                              <m:t>10</m:t>
                            </m:r>
                          </m:e>
                          <m:sup>
                            <m:r>
                              <a:rPr lang="id-ID" b="0" i="1" smtClean="0">
                                <a:solidFill>
                                  <a:srgbClr val="FF0000"/>
                                </a:solidFill>
                                <a:latin typeface="Cambria Math"/>
                              </a:rPr>
                              <m:t>−10</m:t>
                            </m:r>
                          </m:sup>
                        </m:sSup>
                      </m:e>
                    </m:rad>
                  </m:oMath>
                </a14:m>
                <a:endParaRPr lang="id-ID" dirty="0" smtClean="0"/>
              </a:p>
              <a:p>
                <a:pPr marL="0" indent="0">
                  <a:buNone/>
                </a:pPr>
                <a:r>
                  <a:rPr lang="id-ID" dirty="0"/>
                  <a:t>=</a:t>
                </a:r>
                <a14:m>
                  <m:oMath xmlns:m="http://schemas.openxmlformats.org/officeDocument/2006/math">
                    <m:rad>
                      <m:radPr>
                        <m:degHide m:val="on"/>
                        <m:ctrlPr>
                          <a:rPr lang="id-ID" i="1">
                            <a:latin typeface="Cambria Math" panose="02040503050406030204" pitchFamily="18" charset="0"/>
                          </a:rPr>
                        </m:ctrlPr>
                      </m:radPr>
                      <m:deg/>
                      <m:e>
                        <m:r>
                          <a:rPr lang="id-ID" b="0" i="1" smtClean="0">
                            <a:latin typeface="Cambria Math"/>
                          </a:rPr>
                          <m:t>3,44</m:t>
                        </m:r>
                        <m:r>
                          <a:rPr lang="id-ID" i="1">
                            <a:latin typeface="Cambria Math"/>
                          </a:rPr>
                          <m:t> . </m:t>
                        </m:r>
                        <m:sSup>
                          <m:sSupPr>
                            <m:ctrlPr>
                              <a:rPr lang="id-ID" i="1">
                                <a:latin typeface="Cambria Math" panose="02040503050406030204" pitchFamily="18" charset="0"/>
                              </a:rPr>
                            </m:ctrlPr>
                          </m:sSupPr>
                          <m:e>
                            <m:r>
                              <a:rPr lang="id-ID" i="1">
                                <a:latin typeface="Cambria Math"/>
                              </a:rPr>
                              <m:t>10</m:t>
                            </m:r>
                          </m:e>
                          <m:sup>
                            <m:r>
                              <a:rPr lang="id-ID" i="1">
                                <a:latin typeface="Cambria Math"/>
                              </a:rPr>
                              <m:t>−1</m:t>
                            </m:r>
                            <m:r>
                              <a:rPr lang="id-ID" b="0" i="1" smtClean="0">
                                <a:latin typeface="Cambria Math"/>
                              </a:rPr>
                              <m:t>9</m:t>
                            </m:r>
                          </m:sup>
                        </m:sSup>
                      </m:e>
                    </m:rad>
                  </m:oMath>
                </a14:m>
                <a:endParaRPr lang="id-ID" dirty="0" smtClean="0"/>
              </a:p>
              <a:p>
                <a:pPr marL="0" indent="0">
                  <a:buNone/>
                </a:pPr>
                <a:r>
                  <a:rPr lang="id-ID" dirty="0"/>
                  <a:t>=</a:t>
                </a:r>
                <a14:m>
                  <m:oMath xmlns:m="http://schemas.openxmlformats.org/officeDocument/2006/math">
                    <m:rad>
                      <m:radPr>
                        <m:degHide m:val="on"/>
                        <m:ctrlPr>
                          <a:rPr lang="id-ID" i="1">
                            <a:latin typeface="Cambria Math" panose="02040503050406030204" pitchFamily="18" charset="0"/>
                          </a:rPr>
                        </m:ctrlPr>
                      </m:radPr>
                      <m:deg/>
                      <m:e>
                        <m:r>
                          <a:rPr lang="id-ID" b="0" i="1" smtClean="0">
                            <a:latin typeface="Cambria Math"/>
                          </a:rPr>
                          <m:t>34</m:t>
                        </m:r>
                        <m:r>
                          <a:rPr lang="id-ID" i="1">
                            <a:latin typeface="Cambria Math"/>
                          </a:rPr>
                          <m:t>,</m:t>
                        </m:r>
                        <m:r>
                          <a:rPr lang="id-ID" b="0" i="1" smtClean="0">
                            <a:latin typeface="Cambria Math"/>
                          </a:rPr>
                          <m:t>4</m:t>
                        </m:r>
                        <m:r>
                          <a:rPr lang="id-ID" i="1">
                            <a:latin typeface="Cambria Math"/>
                          </a:rPr>
                          <m:t> . </m:t>
                        </m:r>
                        <m:sSup>
                          <m:sSupPr>
                            <m:ctrlPr>
                              <a:rPr lang="id-ID" i="1">
                                <a:latin typeface="Cambria Math" panose="02040503050406030204" pitchFamily="18" charset="0"/>
                              </a:rPr>
                            </m:ctrlPr>
                          </m:sSupPr>
                          <m:e>
                            <m:r>
                              <a:rPr lang="id-ID" i="1">
                                <a:latin typeface="Cambria Math"/>
                              </a:rPr>
                              <m:t>10</m:t>
                            </m:r>
                          </m:e>
                          <m:sup>
                            <m:r>
                              <a:rPr lang="id-ID" i="1">
                                <a:latin typeface="Cambria Math"/>
                              </a:rPr>
                              <m:t>−</m:t>
                            </m:r>
                            <m:r>
                              <a:rPr lang="id-ID" b="0" i="1" smtClean="0">
                                <a:latin typeface="Cambria Math"/>
                              </a:rPr>
                              <m:t>20</m:t>
                            </m:r>
                          </m:sup>
                        </m:sSup>
                      </m:e>
                    </m:rad>
                  </m:oMath>
                </a14:m>
                <a:endParaRPr lang="id-ID" dirty="0" smtClean="0"/>
              </a:p>
              <a:p>
                <a:pPr marL="0" indent="0">
                  <a:buNone/>
                </a:pPr>
                <a:r>
                  <a:rPr lang="id-ID" dirty="0"/>
                  <a:t>=</a:t>
                </a:r>
                <a14:m>
                  <m:oMath xmlns:m="http://schemas.openxmlformats.org/officeDocument/2006/math">
                    <m:r>
                      <a:rPr lang="id-ID" b="0" i="1" smtClean="0">
                        <a:latin typeface="Cambria Math"/>
                      </a:rPr>
                      <m:t>5,9</m:t>
                    </m:r>
                    <m:r>
                      <a:rPr lang="id-ID" i="1">
                        <a:latin typeface="Cambria Math"/>
                      </a:rPr>
                      <m:t> . </m:t>
                    </m:r>
                    <m:sSup>
                      <m:sSupPr>
                        <m:ctrlPr>
                          <a:rPr lang="id-ID" i="1">
                            <a:latin typeface="Cambria Math" panose="02040503050406030204" pitchFamily="18" charset="0"/>
                          </a:rPr>
                        </m:ctrlPr>
                      </m:sSupPr>
                      <m:e>
                        <m:r>
                          <a:rPr lang="id-ID" i="1">
                            <a:latin typeface="Cambria Math"/>
                          </a:rPr>
                          <m:t>10</m:t>
                        </m:r>
                      </m:e>
                      <m:sup>
                        <m:r>
                          <a:rPr lang="id-ID" i="1">
                            <a:latin typeface="Cambria Math"/>
                          </a:rPr>
                          <m:t>−</m:t>
                        </m:r>
                        <m:r>
                          <a:rPr lang="id-ID" b="0" i="1" smtClean="0">
                            <a:latin typeface="Cambria Math"/>
                          </a:rPr>
                          <m:t>10</m:t>
                        </m:r>
                      </m:sup>
                    </m:sSup>
                  </m:oMath>
                </a14:m>
                <a:endParaRPr lang="id-ID" dirty="0" smtClean="0"/>
              </a:p>
              <a:p>
                <a:pPr marL="571500" indent="-571500">
                  <a:buFont typeface="+mj-lt"/>
                  <a:buAutoNum type="romanUcPeriod" startAt="4"/>
                </a:pPr>
                <a:r>
                  <a:rPr lang="id-ID" dirty="0" smtClean="0"/>
                  <a:t>Tuliskan rumus pH dan masukkan hasil dari </a:t>
                </a:r>
                <a:r>
                  <a:rPr lang="id-ID" dirty="0"/>
                  <a:t>konsentrasi H</a:t>
                </a:r>
                <a:r>
                  <a:rPr lang="id-ID" baseline="30000" dirty="0" smtClean="0"/>
                  <a:t>+</a:t>
                </a:r>
              </a:p>
              <a:p>
                <a:pPr marL="0" indent="0">
                  <a:buNone/>
                </a:pPr>
                <a:r>
                  <a:rPr lang="id-ID" dirty="0" smtClean="0"/>
                  <a:t> </a:t>
                </a:r>
                <a:endParaRPr lang="id-ID" dirty="0"/>
              </a:p>
              <a:p>
                <a:pPr marL="0" indent="0">
                  <a:buNone/>
                </a:pPr>
                <a:endParaRPr lang="id-ID" dirty="0"/>
              </a:p>
              <a:p>
                <a:pPr marL="0" indent="0">
                  <a:buNone/>
                </a:pPr>
                <a:endParaRPr lang="id-ID" dirty="0" smtClean="0"/>
              </a:p>
              <a:p>
                <a:pPr marL="0" indent="0">
                  <a:buNone/>
                </a:pPr>
                <a:endParaRPr lang="id-ID" dirty="0"/>
              </a:p>
            </p:txBody>
          </p:sp>
        </mc:Choice>
        <mc:Fallback xmlns="">
          <p:sp>
            <p:nvSpPr>
              <p:cNvPr id="8" name="Content Placeholder 7"/>
              <p:cNvSpPr>
                <a:spLocks noGrp="1" noRot="1" noChangeAspect="1" noMove="1" noResize="1" noEditPoints="1" noAdjustHandles="1" noChangeArrowheads="1" noChangeShapeType="1" noTextEdit="1"/>
              </p:cNvSpPr>
              <p:nvPr>
                <p:ph sz="half" idx="2"/>
              </p:nvPr>
            </p:nvSpPr>
            <p:spPr>
              <a:xfrm>
                <a:off x="4676412" y="1844824"/>
                <a:ext cx="4038600" cy="4525963"/>
              </a:xfrm>
              <a:blipFill rotWithShape="1">
                <a:blip r:embed="rId4"/>
                <a:stretch>
                  <a:fillRect l="-1199" t="-1743" r="-2399"/>
                </a:stretch>
              </a:blipFill>
            </p:spPr>
            <p:txBody>
              <a:bodyPr/>
              <a:lstStyle/>
              <a:p>
                <a:r>
                  <a:rPr lang="id-ID">
                    <a:noFill/>
                  </a:rPr>
                  <a:t> </a:t>
                </a:r>
              </a:p>
            </p:txBody>
          </p:sp>
        </mc:Fallback>
      </mc:AlternateContent>
      <p:sp>
        <p:nvSpPr>
          <p:cNvPr id="4"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5" name="Title 1"/>
          <p:cNvSpPr txBox="1">
            <a:spLocks/>
          </p:cNvSpPr>
          <p:nvPr/>
        </p:nvSpPr>
        <p:spPr>
          <a:xfrm>
            <a:off x="492088" y="620688"/>
            <a:ext cx="8229600" cy="936104"/>
          </a:xfrm>
          <a:prstGeom prst="rect">
            <a:avLst/>
          </a:prstGeom>
          <a:solidFill>
            <a:srgbClr val="00B0F0"/>
          </a:solidFill>
          <a:ln w="9525" cap="flat" cmpd="sng" algn="ctr">
            <a:solidFill>
              <a:srgbClr val="00B0F0"/>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z="2900" dirty="0" smtClean="0">
                <a:solidFill>
                  <a:schemeClr val="tx1"/>
                </a:solidFill>
              </a:rPr>
              <a:t>Contoh Soal </a:t>
            </a:r>
            <a:r>
              <a:rPr lang="id-ID" sz="2900" dirty="0">
                <a:solidFill>
                  <a:schemeClr val="tx1"/>
                </a:solidFill>
              </a:rPr>
              <a:t>Garam dari Asam Lemah dan Basa Lemah</a:t>
            </a:r>
          </a:p>
          <a:p>
            <a:endParaRPr lang="id-ID" dirty="0">
              <a:solidFill>
                <a:schemeClr val="tx1"/>
              </a:solidFill>
            </a:endParaRPr>
          </a:p>
        </p:txBody>
      </p:sp>
      <p:sp>
        <p:nvSpPr>
          <p:cNvPr id="9" name="Oval 8"/>
          <p:cNvSpPr/>
          <p:nvPr/>
        </p:nvSpPr>
        <p:spPr>
          <a:xfrm>
            <a:off x="0" y="6425952"/>
            <a:ext cx="432048" cy="43204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d-ID" dirty="0" smtClean="0"/>
              <a:t>4</a:t>
            </a:r>
            <a:endParaRPr lang="id-ID" dirty="0"/>
          </a:p>
        </p:txBody>
      </p:sp>
      <p:pic>
        <p:nvPicPr>
          <p:cNvPr id="1026" name="Picture 2" descr="G:\KIMIA SMESTER II\20140324_2235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2492896"/>
            <a:ext cx="2448272" cy="7920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Content Placeholder 7"/>
              <p:cNvSpPr txBox="1">
                <a:spLocks/>
              </p:cNvSpPr>
              <p:nvPr/>
            </p:nvSpPr>
            <p:spPr>
              <a:xfrm>
                <a:off x="504056" y="3977680"/>
                <a:ext cx="4114800" cy="2448272"/>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9pPr>
              </a:lstStyle>
              <a:p>
                <a:pPr marL="0" indent="0">
                  <a:buNone/>
                </a:pPr>
                <a:endParaRPr lang="id-ID" sz="3200" baseline="30000" dirty="0" smtClean="0"/>
              </a:p>
              <a:p>
                <a:pPr marL="0" indent="0">
                  <a:buNone/>
                </a:pPr>
                <a:r>
                  <a:rPr lang="id-ID" sz="3200" dirty="0" smtClean="0">
                    <a:solidFill>
                      <a:srgbClr val="FF0000"/>
                    </a:solidFill>
                  </a:rPr>
                  <a:t>pH</a:t>
                </a:r>
                <a:r>
                  <a:rPr lang="id-ID" sz="3200" dirty="0" smtClean="0"/>
                  <a:t> </a:t>
                </a:r>
                <a:r>
                  <a:rPr lang="id-ID" sz="3200" dirty="0"/>
                  <a:t>= - </a:t>
                </a:r>
                <a:r>
                  <a:rPr lang="id-ID" sz="3200" dirty="0" smtClean="0"/>
                  <a:t>log [H+]</a:t>
                </a:r>
              </a:p>
              <a:p>
                <a:pPr marL="0" indent="0">
                  <a:buNone/>
                </a:pPr>
                <a:r>
                  <a:rPr lang="id-ID" sz="3200" baseline="30000" dirty="0" smtClean="0"/>
                  <a:t>     </a:t>
                </a:r>
                <a:r>
                  <a:rPr lang="id-ID" sz="3200" dirty="0" smtClean="0"/>
                  <a:t>  = - log</a:t>
                </a:r>
                <a14:m>
                  <m:oMath xmlns:m="http://schemas.openxmlformats.org/officeDocument/2006/math">
                    <m:d>
                      <m:dPr>
                        <m:ctrlPr>
                          <a:rPr lang="id-ID" sz="3200" b="0" i="1" smtClean="0">
                            <a:latin typeface="Cambria Math" panose="02040503050406030204" pitchFamily="18" charset="0"/>
                          </a:rPr>
                        </m:ctrlPr>
                      </m:dPr>
                      <m:e>
                        <m:r>
                          <a:rPr lang="id-ID" sz="3200" i="1">
                            <a:latin typeface="Cambria Math"/>
                          </a:rPr>
                          <m:t>5,9 . </m:t>
                        </m:r>
                        <m:sSup>
                          <m:sSupPr>
                            <m:ctrlPr>
                              <a:rPr lang="id-ID" sz="3200" i="1">
                                <a:latin typeface="Cambria Math" panose="02040503050406030204" pitchFamily="18" charset="0"/>
                              </a:rPr>
                            </m:ctrlPr>
                          </m:sSupPr>
                          <m:e>
                            <m:r>
                              <a:rPr lang="id-ID" sz="3200" i="1">
                                <a:latin typeface="Cambria Math"/>
                              </a:rPr>
                              <m:t>10</m:t>
                            </m:r>
                          </m:e>
                          <m:sup>
                            <m:r>
                              <a:rPr lang="id-ID" sz="3200" i="1">
                                <a:latin typeface="Cambria Math"/>
                              </a:rPr>
                              <m:t>−10</m:t>
                            </m:r>
                          </m:sup>
                        </m:sSup>
                      </m:e>
                    </m:d>
                  </m:oMath>
                </a14:m>
                <a:endParaRPr lang="id-ID" sz="3200" b="0" dirty="0" smtClean="0"/>
              </a:p>
              <a:p>
                <a:pPr marL="0" indent="0">
                  <a:buNone/>
                </a:pPr>
                <a:r>
                  <a:rPr lang="id-ID" sz="4000" dirty="0"/>
                  <a:t> </a:t>
                </a:r>
                <a:r>
                  <a:rPr lang="id-ID" sz="4000" dirty="0" smtClean="0"/>
                  <a:t>   = </a:t>
                </a:r>
                <a:r>
                  <a:rPr lang="id-ID" sz="4000" dirty="0" smtClean="0">
                    <a:solidFill>
                      <a:srgbClr val="FF0000"/>
                    </a:solidFill>
                  </a:rPr>
                  <a:t>10 – log 5,9 </a:t>
                </a:r>
              </a:p>
              <a:p>
                <a:pPr marL="0" indent="0">
                  <a:buNone/>
                </a:pPr>
                <a:r>
                  <a:rPr lang="id-ID" sz="4000" dirty="0" smtClean="0"/>
                  <a:t>   </a:t>
                </a:r>
                <a:r>
                  <a:rPr lang="id-ID" sz="4000" baseline="30000" dirty="0" smtClean="0"/>
                  <a:t> </a:t>
                </a:r>
                <a:endParaRPr lang="id-ID" sz="4000" baseline="30000" dirty="0"/>
              </a:p>
              <a:p>
                <a:pPr marL="0" indent="0">
                  <a:buFont typeface="Arial" pitchFamily="34" charset="0"/>
                  <a:buNone/>
                </a:pPr>
                <a:endParaRPr lang="id-ID" sz="2400" dirty="0"/>
              </a:p>
            </p:txBody>
          </p:sp>
        </mc:Choice>
        <mc:Fallback xmlns="">
          <p:sp>
            <p:nvSpPr>
              <p:cNvPr id="12" name="Content Placeholder 7"/>
              <p:cNvSpPr txBox="1">
                <a:spLocks noRot="1" noChangeAspect="1" noMove="1" noResize="1" noEditPoints="1" noAdjustHandles="1" noChangeArrowheads="1" noChangeShapeType="1" noTextEdit="1"/>
              </p:cNvSpPr>
              <p:nvPr/>
            </p:nvSpPr>
            <p:spPr>
              <a:xfrm>
                <a:off x="504056" y="3977680"/>
                <a:ext cx="4114800" cy="2448272"/>
              </a:xfrm>
              <a:prstGeom prst="rect">
                <a:avLst/>
              </a:prstGeom>
              <a:blipFill rotWithShape="1">
                <a:blip r:embed="rId6"/>
                <a:stretch>
                  <a:fillRect l="-3235"/>
                </a:stretch>
              </a:blipFill>
              <a:ln w="28575">
                <a:solidFill>
                  <a:schemeClr val="tx1"/>
                </a:solidFill>
              </a:ln>
            </p:spPr>
            <p:txBody>
              <a:bodyPr/>
              <a:lstStyle/>
              <a:p>
                <a:r>
                  <a:rPr lang="id-ID">
                    <a:noFill/>
                  </a:rPr>
                  <a:t> </a:t>
                </a:r>
              </a:p>
            </p:txBody>
          </p:sp>
        </mc:Fallback>
      </mc:AlternateContent>
      <p:sp>
        <p:nvSpPr>
          <p:cNvPr id="2" name="Left Arrow 1"/>
          <p:cNvSpPr/>
          <p:nvPr/>
        </p:nvSpPr>
        <p:spPr>
          <a:xfrm>
            <a:off x="5580112" y="5805264"/>
            <a:ext cx="1440160" cy="2880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d-ID">
              <a:solidFill>
                <a:srgbClr val="FF0000"/>
              </a:solidFill>
            </a:endParaRPr>
          </a:p>
        </p:txBody>
      </p:sp>
      <p:sp>
        <p:nvSpPr>
          <p:cNvPr id="15" name="Rectangle 14"/>
          <p:cNvSpPr/>
          <p:nvPr/>
        </p:nvSpPr>
        <p:spPr>
          <a:xfrm>
            <a:off x="36004" y="4530896"/>
            <a:ext cx="360040" cy="1872208"/>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d-ID" dirty="0" smtClean="0"/>
              <a:t>CONTOH</a:t>
            </a:r>
            <a:endParaRPr lang="id-ID" dirty="0"/>
          </a:p>
        </p:txBody>
      </p:sp>
      <p:sp>
        <p:nvSpPr>
          <p:cNvPr id="14" name="TextBox 13"/>
          <p:cNvSpPr txBox="1"/>
          <p:nvPr/>
        </p:nvSpPr>
        <p:spPr>
          <a:xfrm>
            <a:off x="8584231" y="6501172"/>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(19)</a:t>
            </a:r>
            <a:endParaRPr lang="id-ID" dirty="0"/>
          </a:p>
        </p:txBody>
      </p:sp>
    </p:spTree>
    <p:extLst>
      <p:ext uri="{BB962C8B-B14F-4D97-AF65-F5344CB8AC3E}">
        <p14:creationId xmlns:p14="http://schemas.microsoft.com/office/powerpoint/2010/main" val="195859267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calcmode="lin" valueType="num">
                                      <p:cBhvr additive="base">
                                        <p:cTn id="1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 calcmode="lin" valueType="num">
                                      <p:cBhvr additive="base">
                                        <p:cTn id="1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 calcmode="lin" valueType="num">
                                      <p:cBhvr additive="base">
                                        <p:cTn id="2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 calcmode="lin" valueType="num">
                                      <p:cBhvr additive="base">
                                        <p:cTn id="3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ppt_x"/>
                                          </p:val>
                                        </p:tav>
                                        <p:tav tm="100000">
                                          <p:val>
                                            <p:strVal val="#ppt_x"/>
                                          </p:val>
                                        </p:tav>
                                      </p:tavLst>
                                    </p:anim>
                                    <p:anim calcmode="lin" valueType="num">
                                      <p:cBhvr additive="base">
                                        <p:cTn id="38" dur="500" fill="hold"/>
                                        <p:tgtEl>
                                          <p:spTgt spid="102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 calcmode="lin" valueType="num">
                                      <p:cBhvr additive="base">
                                        <p:cTn id="4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xEl>
                                              <p:pRg st="6" end="6"/>
                                            </p:txEl>
                                          </p:spTgt>
                                        </p:tgtEl>
                                        <p:attrNameLst>
                                          <p:attrName>style.visibility</p:attrName>
                                        </p:attrNameLst>
                                      </p:cBhvr>
                                      <p:to>
                                        <p:strVal val="visible"/>
                                      </p:to>
                                    </p:set>
                                    <p:anim calcmode="lin" valueType="num">
                                      <p:cBhvr additive="base">
                                        <p:cTn id="4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2">
                                            <p:txEl>
                                              <p:pRg st="1" end="1"/>
                                            </p:txEl>
                                          </p:spTgt>
                                        </p:tgtEl>
                                        <p:attrNameLst>
                                          <p:attrName>style.visibility</p:attrName>
                                        </p:attrNameLst>
                                      </p:cBhvr>
                                      <p:to>
                                        <p:strVal val="visible"/>
                                      </p:to>
                                    </p:set>
                                    <p:anim calcmode="lin" valueType="num">
                                      <p:cBhvr additive="base">
                                        <p:cTn id="7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
                                            <p:txEl>
                                              <p:pRg st="2" end="2"/>
                                            </p:txEl>
                                          </p:spTgt>
                                        </p:tgtEl>
                                        <p:attrNameLst>
                                          <p:attrName>style.visibility</p:attrName>
                                        </p:attrNameLst>
                                      </p:cBhvr>
                                      <p:to>
                                        <p:strVal val="visible"/>
                                      </p:to>
                                    </p:set>
                                    <p:anim calcmode="lin" valueType="num">
                                      <p:cBhvr additive="base">
                                        <p:cTn id="7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2">
                                            <p:txEl>
                                              <p:pRg st="3" end="3"/>
                                            </p:txEl>
                                          </p:spTgt>
                                        </p:tgtEl>
                                        <p:attrNameLst>
                                          <p:attrName>style.visibility</p:attrName>
                                        </p:attrNameLst>
                                      </p:cBhvr>
                                      <p:to>
                                        <p:strVal val="visible"/>
                                      </p:to>
                                    </p:set>
                                    <p:anim calcmode="lin" valueType="num">
                                      <p:cBhvr additive="base">
                                        <p:cTn id="8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143000"/>
          </a:xfrm>
        </p:spPr>
        <p:style>
          <a:lnRef idx="0">
            <a:schemeClr val="accent4"/>
          </a:lnRef>
          <a:fillRef idx="3">
            <a:schemeClr val="accent4"/>
          </a:fillRef>
          <a:effectRef idx="3">
            <a:schemeClr val="accent4"/>
          </a:effectRef>
          <a:fontRef idx="minor">
            <a:schemeClr val="lt1"/>
          </a:fontRef>
        </p:style>
        <p:txBody>
          <a:bodyPr/>
          <a:lstStyle/>
          <a:p>
            <a:r>
              <a:rPr lang="id-ID" dirty="0" smtClean="0"/>
              <a:t>KURVA</a:t>
            </a:r>
            <a:endParaRPr lang="en-US" dirty="0"/>
          </a:p>
        </p:txBody>
      </p:sp>
      <p:sp>
        <p:nvSpPr>
          <p:cNvPr id="3" name="Content Placeholder 2"/>
          <p:cNvSpPr>
            <a:spLocks noGrp="1"/>
          </p:cNvSpPr>
          <p:nvPr>
            <p:ph idx="1"/>
          </p:nvPr>
        </p:nvSpPr>
        <p:spPr>
          <a:xfrm>
            <a:off x="395536" y="2060848"/>
            <a:ext cx="8229600" cy="4525963"/>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en-US" dirty="0" smtClean="0"/>
              <a:t>A. </a:t>
            </a:r>
            <a:r>
              <a:rPr lang="en-US" dirty="0" err="1" smtClean="0"/>
              <a:t>titrasi</a:t>
            </a:r>
            <a:r>
              <a:rPr lang="en-US" dirty="0" smtClean="0"/>
              <a:t> </a:t>
            </a:r>
            <a:r>
              <a:rPr lang="en-US" dirty="0" err="1" smtClean="0"/>
              <a:t>asam</a:t>
            </a:r>
            <a:r>
              <a:rPr lang="en-US" dirty="0" smtClean="0"/>
              <a:t> </a:t>
            </a:r>
            <a:r>
              <a:rPr lang="en-US" dirty="0" err="1" smtClean="0"/>
              <a:t>kuat-basa</a:t>
            </a:r>
            <a:r>
              <a:rPr lang="en-US" dirty="0" smtClean="0"/>
              <a:t> </a:t>
            </a:r>
            <a:r>
              <a:rPr lang="en-US" dirty="0" err="1" smtClean="0"/>
              <a:t>kuat</a:t>
            </a:r>
            <a:endParaRPr lang="en-US" dirty="0" smtClean="0"/>
          </a:p>
          <a:p>
            <a:pPr marL="0" indent="0">
              <a:buNone/>
            </a:pPr>
            <a:r>
              <a:rPr lang="en-US" dirty="0" err="1" smtClean="0"/>
              <a:t>Disimpulkan</a:t>
            </a:r>
            <a:r>
              <a:rPr lang="en-US" dirty="0" smtClean="0"/>
              <a:t> </a:t>
            </a:r>
            <a:r>
              <a:rPr lang="en-US" dirty="0" err="1" smtClean="0"/>
              <a:t>dari</a:t>
            </a:r>
            <a:r>
              <a:rPr lang="en-US" dirty="0" smtClean="0"/>
              <a:t> </a:t>
            </a:r>
            <a:r>
              <a:rPr lang="en-US" dirty="0" err="1" smtClean="0"/>
              <a:t>kurva</a:t>
            </a:r>
            <a:endParaRPr lang="en-US" dirty="0" smtClean="0"/>
          </a:p>
          <a:p>
            <a:pPr marL="514350" indent="-514350">
              <a:buAutoNum type="arabicPeriod"/>
            </a:pPr>
            <a:r>
              <a:rPr lang="en-US" dirty="0" smtClean="0"/>
              <a:t>pH </a:t>
            </a:r>
            <a:r>
              <a:rPr lang="en-US" dirty="0" err="1" smtClean="0"/>
              <a:t>awal</a:t>
            </a:r>
            <a:r>
              <a:rPr lang="en-US" dirty="0" smtClean="0"/>
              <a:t> </a:t>
            </a:r>
            <a:r>
              <a:rPr lang="en-US" dirty="0" err="1" smtClean="0"/>
              <a:t>larutan</a:t>
            </a:r>
            <a:r>
              <a:rPr lang="en-US" dirty="0" smtClean="0"/>
              <a:t> </a:t>
            </a:r>
            <a:r>
              <a:rPr lang="en-US" dirty="0" err="1" smtClean="0"/>
              <a:t>yaitu</a:t>
            </a:r>
            <a:r>
              <a:rPr lang="en-US" dirty="0" smtClean="0"/>
              <a:t> pH </a:t>
            </a:r>
            <a:r>
              <a:rPr lang="en-US" dirty="0" err="1" smtClean="0"/>
              <a:t>asam</a:t>
            </a:r>
            <a:r>
              <a:rPr lang="en-US" dirty="0" smtClean="0"/>
              <a:t> </a:t>
            </a:r>
            <a:r>
              <a:rPr lang="en-US" dirty="0" err="1" smtClean="0"/>
              <a:t>larutan</a:t>
            </a:r>
            <a:r>
              <a:rPr lang="en-US" dirty="0" smtClean="0"/>
              <a:t> </a:t>
            </a:r>
            <a:r>
              <a:rPr lang="en-US" dirty="0" err="1" smtClean="0"/>
              <a:t>HCl</a:t>
            </a:r>
            <a:r>
              <a:rPr lang="en-US" dirty="0" smtClean="0"/>
              <a:t> 0,1 M.</a:t>
            </a:r>
          </a:p>
          <a:p>
            <a:pPr marL="514350" indent="-514350">
              <a:buAutoNum type="arabicPeriod"/>
            </a:pPr>
            <a:r>
              <a:rPr lang="en-US" dirty="0" err="1" smtClean="0"/>
              <a:t>Pada</a:t>
            </a:r>
            <a:r>
              <a:rPr lang="en-US" dirty="0" smtClean="0"/>
              <a:t> </a:t>
            </a:r>
            <a:r>
              <a:rPr lang="en-US" dirty="0" err="1" smtClean="0"/>
              <a:t>penambahan</a:t>
            </a:r>
            <a:r>
              <a:rPr lang="en-US" dirty="0" smtClean="0"/>
              <a:t> 10-49,9 mL </a:t>
            </a:r>
            <a:r>
              <a:rPr lang="en-US" dirty="0" err="1" smtClean="0"/>
              <a:t>NaOH</a:t>
            </a:r>
            <a:r>
              <a:rPr lang="en-US" dirty="0" smtClean="0"/>
              <a:t>, </a:t>
            </a:r>
            <a:r>
              <a:rPr lang="en-US" dirty="0" err="1" smtClean="0"/>
              <a:t>terdapat</a:t>
            </a:r>
            <a:r>
              <a:rPr lang="en-US" dirty="0" smtClean="0"/>
              <a:t> </a:t>
            </a:r>
            <a:r>
              <a:rPr lang="en-US" dirty="0" err="1" smtClean="0"/>
              <a:t>HCl</a:t>
            </a:r>
            <a:r>
              <a:rPr lang="en-US" dirty="0" smtClean="0"/>
              <a:t> </a:t>
            </a:r>
            <a:r>
              <a:rPr lang="en-US" dirty="0" err="1" smtClean="0"/>
              <a:t>berlebih</a:t>
            </a:r>
            <a:r>
              <a:rPr lang="en-US" dirty="0" smtClean="0"/>
              <a:t> </a:t>
            </a:r>
            <a:r>
              <a:rPr lang="en-US" dirty="0" err="1" smtClean="0"/>
              <a:t>sehingga</a:t>
            </a:r>
            <a:r>
              <a:rPr lang="en-US" dirty="0" smtClean="0"/>
              <a:t> pH </a:t>
            </a:r>
            <a:r>
              <a:rPr lang="en-US" dirty="0" err="1" smtClean="0"/>
              <a:t>larutan</a:t>
            </a:r>
            <a:r>
              <a:rPr lang="en-US" dirty="0" smtClean="0"/>
              <a:t> </a:t>
            </a:r>
            <a:r>
              <a:rPr lang="en-US" dirty="0" err="1" smtClean="0"/>
              <a:t>ditentukan</a:t>
            </a:r>
            <a:r>
              <a:rPr lang="en-US" dirty="0" smtClean="0"/>
              <a:t> </a:t>
            </a:r>
            <a:r>
              <a:rPr lang="en-US" dirty="0" err="1" smtClean="0"/>
              <a:t>oleh</a:t>
            </a:r>
            <a:r>
              <a:rPr lang="en-US" dirty="0" smtClean="0"/>
              <a:t> </a:t>
            </a:r>
            <a:r>
              <a:rPr lang="en-US" dirty="0" err="1" smtClean="0"/>
              <a:t>konsentrasi</a:t>
            </a:r>
            <a:r>
              <a:rPr lang="en-US" dirty="0" smtClean="0"/>
              <a:t> </a:t>
            </a:r>
            <a:r>
              <a:rPr lang="en-US" dirty="0" err="1" smtClean="0"/>
              <a:t>HCl</a:t>
            </a:r>
            <a:r>
              <a:rPr lang="en-US" dirty="0" smtClean="0"/>
              <a:t> </a:t>
            </a:r>
            <a:r>
              <a:rPr lang="en-US" dirty="0" err="1" smtClean="0"/>
              <a:t>sisa</a:t>
            </a:r>
            <a:r>
              <a:rPr lang="en-US" dirty="0" smtClean="0"/>
              <a:t>.</a:t>
            </a:r>
          </a:p>
          <a:p>
            <a:pPr marL="514350" indent="-514350">
              <a:buAutoNum type="arabicPeriod"/>
            </a:pPr>
            <a:r>
              <a:rPr lang="en-US" dirty="0" err="1" smtClean="0"/>
              <a:t>Titik</a:t>
            </a:r>
            <a:r>
              <a:rPr lang="en-US" dirty="0" smtClean="0"/>
              <a:t> </a:t>
            </a:r>
            <a:r>
              <a:rPr lang="en-US" dirty="0" err="1" smtClean="0"/>
              <a:t>ekuivalen</a:t>
            </a:r>
            <a:r>
              <a:rPr lang="en-US" dirty="0" smtClean="0"/>
              <a:t> </a:t>
            </a:r>
            <a:r>
              <a:rPr lang="en-US" dirty="0" err="1" smtClean="0"/>
              <a:t>terjadi</a:t>
            </a:r>
            <a:r>
              <a:rPr lang="en-US" dirty="0" smtClean="0"/>
              <a:t> </a:t>
            </a:r>
            <a:r>
              <a:rPr lang="en-US" dirty="0" err="1" smtClean="0"/>
              <a:t>saat</a:t>
            </a:r>
            <a:r>
              <a:rPr lang="en-US" dirty="0" smtClean="0"/>
              <a:t> </a:t>
            </a:r>
            <a:r>
              <a:rPr lang="en-US" dirty="0" err="1" smtClean="0"/>
              <a:t>penambahan</a:t>
            </a:r>
            <a:r>
              <a:rPr lang="en-US" dirty="0" smtClean="0"/>
              <a:t> 50 mL </a:t>
            </a:r>
            <a:r>
              <a:rPr lang="en-US" dirty="0" err="1" smtClean="0"/>
              <a:t>NaOH</a:t>
            </a:r>
            <a:r>
              <a:rPr lang="en-US" dirty="0" smtClean="0"/>
              <a:t>. </a:t>
            </a:r>
            <a:r>
              <a:rPr lang="en-US" dirty="0" err="1" smtClean="0"/>
              <a:t>Larutan</a:t>
            </a:r>
            <a:r>
              <a:rPr lang="en-US" dirty="0" smtClean="0"/>
              <a:t> </a:t>
            </a:r>
            <a:r>
              <a:rPr lang="en-US" dirty="0" err="1" smtClean="0"/>
              <a:t>bersifat</a:t>
            </a:r>
            <a:r>
              <a:rPr lang="en-US" dirty="0" smtClean="0"/>
              <a:t> </a:t>
            </a:r>
            <a:r>
              <a:rPr lang="en-US" dirty="0" err="1" smtClean="0"/>
              <a:t>netral</a:t>
            </a:r>
            <a:r>
              <a:rPr lang="en-US" dirty="0" smtClean="0"/>
              <a:t>(pH=7) </a:t>
            </a:r>
            <a:r>
              <a:rPr lang="en-US" dirty="0" err="1" smtClean="0"/>
              <a:t>karena</a:t>
            </a:r>
            <a:r>
              <a:rPr lang="en-US" dirty="0" smtClean="0"/>
              <a:t> </a:t>
            </a:r>
            <a:r>
              <a:rPr lang="en-US" dirty="0" err="1" smtClean="0"/>
              <a:t>hanya</a:t>
            </a:r>
            <a:r>
              <a:rPr lang="en-US" dirty="0" smtClean="0"/>
              <a:t> </a:t>
            </a:r>
            <a:r>
              <a:rPr lang="en-US" dirty="0" err="1" smtClean="0"/>
              <a:t>mengandung</a:t>
            </a:r>
            <a:r>
              <a:rPr lang="en-US" dirty="0" smtClean="0"/>
              <a:t> </a:t>
            </a:r>
            <a:r>
              <a:rPr lang="en-US" dirty="0" err="1" smtClean="0"/>
              <a:t>NaCl</a:t>
            </a:r>
            <a:r>
              <a:rPr lang="en-US" dirty="0" smtClean="0"/>
              <a:t>.</a:t>
            </a:r>
          </a:p>
          <a:p>
            <a:pPr marL="514350" indent="-514350">
              <a:buAutoNum type="arabicPeriod"/>
            </a:pPr>
            <a:r>
              <a:rPr lang="en-US" dirty="0" err="1" smtClean="0"/>
              <a:t>Pada</a:t>
            </a:r>
            <a:r>
              <a:rPr lang="en-US" dirty="0" smtClean="0"/>
              <a:t> </a:t>
            </a:r>
            <a:r>
              <a:rPr lang="en-US" dirty="0" err="1" smtClean="0"/>
              <a:t>penambahan</a:t>
            </a:r>
            <a:r>
              <a:rPr lang="en-US" dirty="0" smtClean="0"/>
              <a:t> 50,1-60 mL </a:t>
            </a:r>
            <a:r>
              <a:rPr lang="en-US" dirty="0" err="1" smtClean="0"/>
              <a:t>NaOH</a:t>
            </a:r>
            <a:r>
              <a:rPr lang="en-US" dirty="0" smtClean="0"/>
              <a:t> </a:t>
            </a:r>
            <a:r>
              <a:rPr lang="en-US" dirty="0" err="1" smtClean="0"/>
              <a:t>terdapat</a:t>
            </a:r>
            <a:r>
              <a:rPr lang="en-US" dirty="0" smtClean="0"/>
              <a:t> </a:t>
            </a:r>
            <a:r>
              <a:rPr lang="en-US" dirty="0" err="1" smtClean="0"/>
              <a:t>NaOH</a:t>
            </a:r>
            <a:r>
              <a:rPr lang="en-US" dirty="0" smtClean="0"/>
              <a:t> yang </a:t>
            </a:r>
            <a:r>
              <a:rPr lang="en-US" dirty="0" err="1" smtClean="0"/>
              <a:t>berlebih</a:t>
            </a:r>
            <a:r>
              <a:rPr lang="en-US" dirty="0" smtClean="0"/>
              <a:t> </a:t>
            </a:r>
            <a:r>
              <a:rPr lang="en-US" dirty="0" err="1" smtClean="0"/>
              <a:t>sehingga</a:t>
            </a:r>
            <a:r>
              <a:rPr lang="en-US" dirty="0" smtClean="0"/>
              <a:t> pH </a:t>
            </a:r>
            <a:r>
              <a:rPr lang="en-US" dirty="0" err="1" smtClean="0"/>
              <a:t>larutan</a:t>
            </a:r>
            <a:r>
              <a:rPr lang="en-US" dirty="0" smtClean="0"/>
              <a:t> </a:t>
            </a:r>
            <a:r>
              <a:rPr lang="en-US" dirty="0" err="1" smtClean="0"/>
              <a:t>ditentukan</a:t>
            </a:r>
            <a:r>
              <a:rPr lang="en-US" dirty="0" smtClean="0"/>
              <a:t> </a:t>
            </a:r>
            <a:r>
              <a:rPr lang="en-US" dirty="0" err="1" smtClean="0"/>
              <a:t>oleh</a:t>
            </a:r>
            <a:r>
              <a:rPr lang="en-US" dirty="0" smtClean="0"/>
              <a:t> </a:t>
            </a:r>
            <a:r>
              <a:rPr lang="en-US" dirty="0" err="1" smtClean="0"/>
              <a:t>konsentrasi</a:t>
            </a:r>
            <a:r>
              <a:rPr lang="en-US" dirty="0" smtClean="0"/>
              <a:t> </a:t>
            </a:r>
            <a:r>
              <a:rPr lang="en-US" dirty="0" err="1" smtClean="0"/>
              <a:t>NaOH</a:t>
            </a:r>
            <a:r>
              <a:rPr lang="en-US" dirty="0" smtClean="0"/>
              <a:t> </a:t>
            </a:r>
            <a:r>
              <a:rPr lang="en-US" dirty="0" err="1" smtClean="0"/>
              <a:t>sisa</a:t>
            </a:r>
            <a:r>
              <a:rPr lang="en-US" dirty="0" smtClean="0"/>
              <a:t>.</a:t>
            </a:r>
            <a:endParaRPr lang="en-US" dirty="0"/>
          </a:p>
        </p:txBody>
      </p:sp>
      <p:sp>
        <p:nvSpPr>
          <p:cNvPr id="4"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5" name="TextBox 4"/>
          <p:cNvSpPr txBox="1"/>
          <p:nvPr/>
        </p:nvSpPr>
        <p:spPr>
          <a:xfrm>
            <a:off x="8584231" y="6468678"/>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(21)</a:t>
            </a:r>
            <a:endParaRPr lang="id-ID" dirty="0"/>
          </a:p>
        </p:txBody>
      </p:sp>
    </p:spTree>
    <p:extLst>
      <p:ext uri="{BB962C8B-B14F-4D97-AF65-F5344CB8AC3E}">
        <p14:creationId xmlns:p14="http://schemas.microsoft.com/office/powerpoint/2010/main" val="2275340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6069" y="2060848"/>
                <a:ext cx="8229600" cy="4525963"/>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buNone/>
                </a:pPr>
                <a:r>
                  <a:rPr lang="en-US" dirty="0" smtClean="0"/>
                  <a:t>B. </a:t>
                </a:r>
                <a:r>
                  <a:rPr lang="en-US" dirty="0" err="1" smtClean="0"/>
                  <a:t>titrasi</a:t>
                </a:r>
                <a:r>
                  <a:rPr lang="en-US" dirty="0" smtClean="0"/>
                  <a:t> </a:t>
                </a:r>
                <a:r>
                  <a:rPr lang="en-US" dirty="0" err="1" smtClean="0"/>
                  <a:t>asam</a:t>
                </a:r>
                <a:r>
                  <a:rPr lang="en-US" dirty="0" smtClean="0"/>
                  <a:t> </a:t>
                </a:r>
                <a:r>
                  <a:rPr lang="en-US" dirty="0" err="1" smtClean="0"/>
                  <a:t>lemah-basa</a:t>
                </a:r>
                <a:r>
                  <a:rPr lang="en-US" dirty="0" smtClean="0"/>
                  <a:t> </a:t>
                </a:r>
                <a:r>
                  <a:rPr lang="en-US" dirty="0" err="1" smtClean="0"/>
                  <a:t>kuat</a:t>
                </a:r>
                <a:endParaRPr lang="en-US" dirty="0" smtClean="0"/>
              </a:p>
              <a:p>
                <a:pPr marL="0" indent="0">
                  <a:buNone/>
                </a:pPr>
                <a:r>
                  <a:rPr lang="en-US" dirty="0" err="1" smtClean="0"/>
                  <a:t>Disimpulkan</a:t>
                </a:r>
                <a:r>
                  <a:rPr lang="en-US" dirty="0" smtClean="0"/>
                  <a:t> </a:t>
                </a:r>
                <a:r>
                  <a:rPr lang="en-US" dirty="0" err="1" smtClean="0"/>
                  <a:t>dari</a:t>
                </a:r>
                <a:r>
                  <a:rPr lang="en-US" dirty="0" smtClean="0"/>
                  <a:t> </a:t>
                </a:r>
                <a:r>
                  <a:rPr lang="en-US" dirty="0" err="1" smtClean="0"/>
                  <a:t>kurva</a:t>
                </a:r>
                <a:endParaRPr lang="en-US" dirty="0" smtClean="0"/>
              </a:p>
              <a:p>
                <a:pPr marL="514350" indent="-514350">
                  <a:buAutoNum type="arabicPeriod"/>
                </a:pPr>
                <a:r>
                  <a:rPr lang="en-US" dirty="0" smtClean="0"/>
                  <a:t>pH </a:t>
                </a:r>
                <a:r>
                  <a:rPr lang="en-US" dirty="0" err="1" smtClean="0"/>
                  <a:t>larutan</a:t>
                </a:r>
                <a:r>
                  <a:rPr lang="en-US" dirty="0" smtClean="0"/>
                  <a:t> </a:t>
                </a:r>
                <a:r>
                  <a:rPr lang="en-US" dirty="0" err="1" smtClean="0"/>
                  <a:t>awal</a:t>
                </a:r>
                <a:r>
                  <a:rPr lang="en-US" dirty="0" smtClean="0"/>
                  <a:t> </a:t>
                </a:r>
                <a:r>
                  <a:rPr lang="en-US" dirty="0" err="1" smtClean="0"/>
                  <a:t>berupa</a:t>
                </a:r>
                <a:r>
                  <a:rPr lang="en-US" dirty="0" smtClean="0"/>
                  <a:t> pH </a:t>
                </a:r>
                <a:r>
                  <a:rPr lang="en-US" dirty="0" err="1" smtClean="0"/>
                  <a:t>asam</a:t>
                </a:r>
                <a:r>
                  <a:rPr lang="en-US" dirty="0" smtClean="0"/>
                  <a:t> </a:t>
                </a:r>
                <a:r>
                  <a:rPr lang="en-US" dirty="0" err="1" smtClean="0"/>
                  <a:t>lemah</a:t>
                </a:r>
                <a:r>
                  <a:rPr lang="en-US" dirty="0" smtClean="0"/>
                  <a:t> CH</a:t>
                </a:r>
                <a:r>
                  <a:rPr lang="en-US" baseline="-25000" dirty="0" smtClean="0"/>
                  <a:t>3</a:t>
                </a:r>
                <a:r>
                  <a:rPr lang="en-US" dirty="0" smtClean="0"/>
                  <a:t>COOH 0,1M</a:t>
                </a:r>
              </a:p>
              <a:p>
                <a:pPr marL="514350" indent="-514350">
                  <a:buAutoNum type="arabicPeriod"/>
                </a:pPr>
                <a:r>
                  <a:rPr lang="en-US" dirty="0" err="1" smtClean="0"/>
                  <a:t>Pada</a:t>
                </a:r>
                <a:r>
                  <a:rPr lang="en-US" dirty="0" smtClean="0"/>
                  <a:t> </a:t>
                </a:r>
                <a:r>
                  <a:rPr lang="en-US" dirty="0" err="1" smtClean="0"/>
                  <a:t>penambahan</a:t>
                </a:r>
                <a:r>
                  <a:rPr lang="en-US" dirty="0" smtClean="0"/>
                  <a:t> 10-49,9 mL </a:t>
                </a:r>
                <a:r>
                  <a:rPr lang="en-US" dirty="0" err="1" smtClean="0"/>
                  <a:t>NaOH</a:t>
                </a:r>
                <a:r>
                  <a:rPr lang="en-US" dirty="0" smtClean="0"/>
                  <a:t>, </a:t>
                </a:r>
                <a:r>
                  <a:rPr lang="en-US" dirty="0" err="1" smtClean="0"/>
                  <a:t>larutan</a:t>
                </a:r>
                <a:r>
                  <a:rPr lang="en-US" dirty="0" smtClean="0"/>
                  <a:t> </a:t>
                </a:r>
                <a:r>
                  <a:rPr lang="en-US" dirty="0" err="1" smtClean="0"/>
                  <a:t>bersifat</a:t>
                </a:r>
                <a:r>
                  <a:rPr lang="en-US" dirty="0" smtClean="0"/>
                  <a:t> </a:t>
                </a:r>
                <a:r>
                  <a:rPr lang="en-US" dirty="0" err="1" smtClean="0"/>
                  <a:t>sebagai</a:t>
                </a:r>
                <a:r>
                  <a:rPr lang="en-US" dirty="0" smtClean="0"/>
                  <a:t> buffer(</a:t>
                </a:r>
                <a:r>
                  <a:rPr lang="en-US" dirty="0" err="1" smtClean="0"/>
                  <a:t>penyangga</a:t>
                </a:r>
                <a:r>
                  <a:rPr lang="en-US" dirty="0" smtClean="0"/>
                  <a:t>) </a:t>
                </a:r>
                <a:r>
                  <a:rPr lang="en-US" dirty="0" err="1" smtClean="0"/>
                  <a:t>karena</a:t>
                </a:r>
                <a:r>
                  <a:rPr lang="en-US" dirty="0" smtClean="0"/>
                  <a:t> </a:t>
                </a:r>
                <a:r>
                  <a:rPr lang="en-US" dirty="0" err="1" smtClean="0"/>
                  <a:t>mengandung</a:t>
                </a:r>
                <a:r>
                  <a:rPr lang="en-US" dirty="0" smtClean="0"/>
                  <a:t> </a:t>
                </a:r>
                <a:r>
                  <a:rPr lang="en-US" dirty="0" err="1" smtClean="0"/>
                  <a:t>asam</a:t>
                </a:r>
                <a:r>
                  <a:rPr lang="en-US" dirty="0" smtClean="0"/>
                  <a:t> </a:t>
                </a:r>
                <a:r>
                  <a:rPr lang="en-US" dirty="0" err="1" smtClean="0"/>
                  <a:t>lemah</a:t>
                </a:r>
                <a:r>
                  <a:rPr lang="en-US" dirty="0" smtClean="0"/>
                  <a:t>(CH</a:t>
                </a:r>
                <a:r>
                  <a:rPr lang="en-US" baseline="-25000" dirty="0" smtClean="0"/>
                  <a:t>3</a:t>
                </a:r>
                <a:r>
                  <a:rPr lang="en-US" dirty="0" smtClean="0"/>
                  <a:t>COOH </a:t>
                </a:r>
                <a:r>
                  <a:rPr lang="en-US" dirty="0" err="1" smtClean="0"/>
                  <a:t>sisa</a:t>
                </a:r>
                <a:r>
                  <a:rPr lang="en-US" dirty="0" smtClean="0"/>
                  <a:t>) </a:t>
                </a:r>
                <a:r>
                  <a:rPr lang="en-US" dirty="0" err="1" smtClean="0"/>
                  <a:t>dan</a:t>
                </a:r>
                <a:r>
                  <a:rPr lang="en-US" dirty="0" smtClean="0"/>
                  <a:t> </a:t>
                </a:r>
                <a:r>
                  <a:rPr lang="en-US" dirty="0" err="1" smtClean="0"/>
                  <a:t>garamnya</a:t>
                </a:r>
                <a:r>
                  <a:rPr lang="en-US" dirty="0" smtClean="0"/>
                  <a:t>(CH</a:t>
                </a:r>
                <a:r>
                  <a:rPr lang="en-US" baseline="-25000" dirty="0" smtClean="0"/>
                  <a:t>3</a:t>
                </a:r>
                <a:r>
                  <a:rPr lang="en-US" dirty="0" smtClean="0"/>
                  <a:t>COONa </a:t>
                </a:r>
                <a:r>
                  <a:rPr lang="en-US" dirty="0" err="1" smtClean="0"/>
                  <a:t>Hasil</a:t>
                </a:r>
                <a:r>
                  <a:rPr lang="en-US" dirty="0" smtClean="0"/>
                  <a:t> </a:t>
                </a:r>
                <a:r>
                  <a:rPr lang="en-US" dirty="0" err="1" smtClean="0"/>
                  <a:t>reaksi</a:t>
                </a:r>
                <a:r>
                  <a:rPr lang="en-US" dirty="0" smtClean="0"/>
                  <a:t>)</a:t>
                </a:r>
              </a:p>
              <a:p>
                <a:pPr marL="514350" indent="-514350">
                  <a:buAutoNum type="arabicPeriod"/>
                </a:pPr>
                <a:r>
                  <a:rPr lang="en-US" dirty="0" err="1" smtClean="0"/>
                  <a:t>Titik</a:t>
                </a:r>
                <a:r>
                  <a:rPr lang="en-US" dirty="0" smtClean="0"/>
                  <a:t> </a:t>
                </a:r>
                <a:r>
                  <a:rPr lang="en-US" dirty="0" err="1" smtClean="0"/>
                  <a:t>ekuivalen</a:t>
                </a:r>
                <a:r>
                  <a:rPr lang="en-US" dirty="0" smtClean="0"/>
                  <a:t> </a:t>
                </a:r>
                <a:r>
                  <a:rPr lang="en-US" dirty="0" err="1" smtClean="0"/>
                  <a:t>terjadi</a:t>
                </a:r>
                <a:r>
                  <a:rPr lang="en-US" dirty="0" smtClean="0"/>
                  <a:t> </a:t>
                </a:r>
                <a:r>
                  <a:rPr lang="en-US" dirty="0" err="1" smtClean="0"/>
                  <a:t>pada</a:t>
                </a:r>
                <a:r>
                  <a:rPr lang="en-US" dirty="0" smtClean="0"/>
                  <a:t> pH &gt; 7 </a:t>
                </a:r>
                <a:r>
                  <a:rPr lang="en-US" dirty="0" err="1" smtClean="0"/>
                  <a:t>karena</a:t>
                </a:r>
                <a:r>
                  <a:rPr lang="en-US" dirty="0" smtClean="0"/>
                  <a:t> </a:t>
                </a:r>
                <a:r>
                  <a:rPr lang="en-US" dirty="0" err="1" smtClean="0"/>
                  <a:t>larutan</a:t>
                </a:r>
                <a:r>
                  <a:rPr lang="en-US" dirty="0" smtClean="0"/>
                  <a:t> </a:t>
                </a:r>
                <a:r>
                  <a:rPr lang="en-US" dirty="0" err="1" smtClean="0"/>
                  <a:t>hanya</a:t>
                </a:r>
                <a:r>
                  <a:rPr lang="en-US" dirty="0" smtClean="0"/>
                  <a:t> </a:t>
                </a:r>
                <a:r>
                  <a:rPr lang="en-US" dirty="0" err="1" smtClean="0"/>
                  <a:t>mengandung</a:t>
                </a:r>
                <a:r>
                  <a:rPr lang="en-US" dirty="0" smtClean="0"/>
                  <a:t> CH</a:t>
                </a:r>
                <a:r>
                  <a:rPr lang="en-US" baseline="-25000" dirty="0" smtClean="0"/>
                  <a:t>3</a:t>
                </a:r>
                <a:r>
                  <a:rPr lang="en-US" dirty="0" smtClean="0"/>
                  <a:t>COONa yang </a:t>
                </a:r>
                <a:r>
                  <a:rPr lang="en-US" dirty="0" err="1" smtClean="0"/>
                  <a:t>mengalami</a:t>
                </a:r>
                <a:r>
                  <a:rPr lang="en-US" dirty="0" smtClean="0"/>
                  <a:t> </a:t>
                </a:r>
                <a:r>
                  <a:rPr lang="en-US" dirty="0" err="1" smtClean="0"/>
                  <a:t>hidrolisis</a:t>
                </a:r>
                <a:r>
                  <a:rPr lang="en-US" dirty="0" smtClean="0"/>
                  <a:t> </a:t>
                </a:r>
                <a:r>
                  <a:rPr lang="en-US" dirty="0" err="1" smtClean="0"/>
                  <a:t>parsial</a:t>
                </a:r>
                <a:r>
                  <a:rPr lang="en-US" dirty="0" smtClean="0"/>
                  <a:t>. CH</a:t>
                </a:r>
                <a:r>
                  <a:rPr lang="en-US" baseline="-25000" dirty="0" smtClean="0"/>
                  <a:t>3</a:t>
                </a:r>
                <a:r>
                  <a:rPr lang="en-US" dirty="0" smtClean="0"/>
                  <a:t>COOH</a:t>
                </a:r>
                <a:r>
                  <a:rPr lang="en-US" baseline="30000" dirty="0" smtClean="0"/>
                  <a:t>- </a:t>
                </a:r>
                <a:r>
                  <a:rPr lang="en-US" dirty="0" err="1" smtClean="0"/>
                  <a:t>mengalami</a:t>
                </a:r>
                <a:r>
                  <a:rPr lang="en-US" dirty="0" smtClean="0"/>
                  <a:t> </a:t>
                </a:r>
                <a:r>
                  <a:rPr lang="en-US" dirty="0" err="1" smtClean="0"/>
                  <a:t>hidrolisis</a:t>
                </a:r>
                <a:r>
                  <a:rPr lang="en-US" dirty="0" smtClean="0"/>
                  <a:t> </a:t>
                </a:r>
                <a:r>
                  <a:rPr lang="en-US" dirty="0" err="1" smtClean="0"/>
                  <a:t>menurut</a:t>
                </a:r>
                <a:r>
                  <a:rPr lang="en-US" dirty="0" smtClean="0"/>
                  <a:t> </a:t>
                </a:r>
                <a:r>
                  <a:rPr lang="en-US" dirty="0" err="1" smtClean="0"/>
                  <a:t>reaksi</a:t>
                </a:r>
                <a:r>
                  <a:rPr lang="en-US" dirty="0" smtClean="0"/>
                  <a:t> </a:t>
                </a:r>
                <a:r>
                  <a:rPr lang="en-US" dirty="0" err="1" smtClean="0"/>
                  <a:t>berikut</a:t>
                </a:r>
                <a:r>
                  <a:rPr lang="en-US" dirty="0" smtClean="0"/>
                  <a:t>.</a:t>
                </a:r>
              </a:p>
              <a:p>
                <a:pPr marL="0" indent="0">
                  <a:buNone/>
                </a:pPr>
                <a:r>
                  <a:rPr lang="en-US" dirty="0" smtClean="0"/>
                  <a:t>CH</a:t>
                </a:r>
                <a:r>
                  <a:rPr lang="en-US" baseline="-25000" dirty="0" smtClean="0"/>
                  <a:t>3</a:t>
                </a:r>
                <a:r>
                  <a:rPr lang="en-US" dirty="0" smtClean="0"/>
                  <a:t>COOH</a:t>
                </a:r>
                <a:r>
                  <a:rPr lang="en-US" baseline="30000" dirty="0" smtClean="0"/>
                  <a:t>- </a:t>
                </a:r>
                <a:r>
                  <a:rPr lang="en-US" dirty="0" smtClean="0"/>
                  <a:t>+ H</a:t>
                </a:r>
                <a:r>
                  <a:rPr lang="en-US" baseline="-25000" dirty="0" smtClean="0"/>
                  <a:t>2</a:t>
                </a:r>
                <a:r>
                  <a:rPr lang="en-US" dirty="0" smtClean="0"/>
                  <a:t>O </a:t>
                </a:r>
                <a14:m>
                  <m:oMath xmlns:m="http://schemas.openxmlformats.org/officeDocument/2006/math">
                    <m:r>
                      <a:rPr lang="en-US" i="1" smtClean="0">
                        <a:latin typeface="Cambria Math"/>
                        <a:ea typeface="Cambria Math"/>
                      </a:rPr>
                      <m:t>⇄</m:t>
                    </m:r>
                  </m:oMath>
                </a14:m>
                <a:r>
                  <a:rPr lang="en-US" dirty="0" smtClean="0"/>
                  <a:t> CH</a:t>
                </a:r>
                <a:r>
                  <a:rPr lang="en-US" baseline="-25000" dirty="0" smtClean="0"/>
                  <a:t>3</a:t>
                </a:r>
                <a:r>
                  <a:rPr lang="en-US" dirty="0" smtClean="0"/>
                  <a:t>COOH + OH</a:t>
                </a:r>
                <a:r>
                  <a:rPr lang="en-US" baseline="30000" dirty="0" smtClean="0"/>
                  <a:t>-</a:t>
                </a:r>
              </a:p>
              <a:p>
                <a:pPr marL="0" indent="0">
                  <a:buNone/>
                </a:pPr>
                <a:r>
                  <a:rPr lang="en-US" dirty="0" err="1" smtClean="0"/>
                  <a:t>Hidrolisis</a:t>
                </a:r>
                <a:r>
                  <a:rPr lang="en-US" dirty="0" smtClean="0"/>
                  <a:t> </a:t>
                </a:r>
                <a:r>
                  <a:rPr lang="en-US" dirty="0" err="1" smtClean="0"/>
                  <a:t>menghasilkan</a:t>
                </a:r>
                <a:r>
                  <a:rPr lang="en-US" dirty="0" smtClean="0"/>
                  <a:t> ion OH</a:t>
                </a:r>
                <a:r>
                  <a:rPr lang="en-US" baseline="30000" dirty="0" smtClean="0"/>
                  <a:t>-</a:t>
                </a:r>
                <a:r>
                  <a:rPr lang="en-US" dirty="0" smtClean="0"/>
                  <a:t>  </a:t>
                </a:r>
                <a:r>
                  <a:rPr lang="en-US" dirty="0" err="1" smtClean="0"/>
                  <a:t>sehingga</a:t>
                </a:r>
                <a:r>
                  <a:rPr lang="en-US" dirty="0" smtClean="0"/>
                  <a:t> </a:t>
                </a:r>
                <a:r>
                  <a:rPr lang="en-US" dirty="0" err="1" smtClean="0"/>
                  <a:t>larutan</a:t>
                </a:r>
                <a:r>
                  <a:rPr lang="en-US" dirty="0" smtClean="0"/>
                  <a:t> </a:t>
                </a:r>
                <a:r>
                  <a:rPr lang="en-US" dirty="0" err="1" smtClean="0"/>
                  <a:t>bersifat</a:t>
                </a:r>
                <a:r>
                  <a:rPr lang="en-US" dirty="0" smtClean="0"/>
                  <a:t> </a:t>
                </a:r>
                <a:r>
                  <a:rPr lang="en-US" dirty="0" err="1" smtClean="0"/>
                  <a:t>basa</a:t>
                </a:r>
                <a:r>
                  <a:rPr lang="en-US" dirty="0" smtClean="0"/>
                  <a:t>.</a:t>
                </a:r>
              </a:p>
              <a:p>
                <a:pPr marL="0" indent="0">
                  <a:buNone/>
                </a:pPr>
                <a:r>
                  <a:rPr lang="en-US" dirty="0" smtClean="0"/>
                  <a:t>Na+ </a:t>
                </a:r>
                <a:r>
                  <a:rPr lang="en-US" dirty="0" err="1" smtClean="0"/>
                  <a:t>tidak</a:t>
                </a:r>
                <a:r>
                  <a:rPr lang="en-US" dirty="0" smtClean="0"/>
                  <a:t> </a:t>
                </a:r>
                <a:r>
                  <a:rPr lang="en-US" dirty="0" err="1" smtClean="0"/>
                  <a:t>mengalami</a:t>
                </a:r>
                <a:r>
                  <a:rPr lang="en-US" dirty="0" smtClean="0"/>
                  <a:t> </a:t>
                </a:r>
                <a:r>
                  <a:rPr lang="en-US" dirty="0" err="1" smtClean="0"/>
                  <a:t>hidrolisis</a:t>
                </a:r>
                <a:endParaRPr lang="en-US" dirty="0" smtClean="0"/>
              </a:p>
              <a:p>
                <a:pPr marL="0" indent="0">
                  <a:buNone/>
                </a:pPr>
                <a:endParaRPr lang="en-US" dirty="0"/>
              </a:p>
              <a:p>
                <a:pPr marL="0" indent="0">
                  <a:buNone/>
                </a:pPr>
                <a:r>
                  <a:rPr lang="en-US" dirty="0" smtClean="0"/>
                  <a:t>4. 	</a:t>
                </a:r>
                <a:r>
                  <a:rPr lang="en-US" dirty="0" err="1" smtClean="0"/>
                  <a:t>Pada</a:t>
                </a:r>
                <a:r>
                  <a:rPr lang="en-US" dirty="0" smtClean="0"/>
                  <a:t> </a:t>
                </a:r>
                <a:r>
                  <a:rPr lang="en-US" dirty="0" err="1" smtClean="0"/>
                  <a:t>penambahan</a:t>
                </a:r>
                <a:r>
                  <a:rPr lang="en-US" dirty="0" smtClean="0"/>
                  <a:t> 50,1-60 mL </a:t>
                </a:r>
                <a:r>
                  <a:rPr lang="en-US" dirty="0" err="1" smtClean="0"/>
                  <a:t>NaOH</a:t>
                </a:r>
                <a:r>
                  <a:rPr lang="en-US" dirty="0" smtClean="0"/>
                  <a:t> </a:t>
                </a:r>
                <a:r>
                  <a:rPr lang="en-US" dirty="0" err="1" smtClean="0"/>
                  <a:t>larutan</a:t>
                </a:r>
                <a:r>
                  <a:rPr lang="en-US" dirty="0" smtClean="0"/>
                  <a:t> </a:t>
                </a:r>
                <a:r>
                  <a:rPr lang="en-US" dirty="0" err="1" smtClean="0"/>
                  <a:t>bersifat</a:t>
                </a:r>
                <a:r>
                  <a:rPr lang="en-US" dirty="0" smtClean="0"/>
                  <a:t> </a:t>
                </a:r>
                <a:r>
                  <a:rPr lang="en-US" dirty="0" err="1" smtClean="0"/>
                  <a:t>basa</a:t>
                </a:r>
                <a:r>
                  <a:rPr lang="en-US" dirty="0" smtClean="0"/>
                  <a:t> </a:t>
                </a:r>
                <a:r>
                  <a:rPr lang="en-US" dirty="0" err="1" smtClean="0"/>
                  <a:t>kuat</a:t>
                </a:r>
                <a:r>
                  <a:rPr lang="en-US" dirty="0" smtClean="0"/>
                  <a:t> </a:t>
                </a:r>
                <a:r>
                  <a:rPr lang="en-US" dirty="0" err="1" smtClean="0"/>
                  <a:t>karena</a:t>
                </a:r>
                <a:r>
                  <a:rPr lang="en-US" dirty="0" smtClean="0"/>
                  <a:t> </a:t>
                </a:r>
                <a:r>
                  <a:rPr lang="en-US" dirty="0" err="1" smtClean="0"/>
                  <a:t>mengandung</a:t>
                </a:r>
                <a:r>
                  <a:rPr lang="en-US" dirty="0" smtClean="0"/>
                  <a:t> </a:t>
                </a:r>
                <a:r>
                  <a:rPr lang="en-US" dirty="0" err="1" smtClean="0"/>
                  <a:t>sisa</a:t>
                </a:r>
                <a:r>
                  <a:rPr lang="en-US" dirty="0" smtClean="0"/>
                  <a:t> </a:t>
                </a:r>
                <a:r>
                  <a:rPr lang="en-US" dirty="0" err="1" smtClean="0"/>
                  <a:t>basa</a:t>
                </a:r>
                <a:r>
                  <a:rPr lang="en-US" dirty="0" smtClean="0"/>
                  <a:t>.</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6069" y="2060848"/>
                <a:ext cx="8229600" cy="4525963"/>
              </a:xfrm>
              <a:blipFill rotWithShape="1">
                <a:blip r:embed="rId2"/>
                <a:stretch>
                  <a:fillRect l="-591" t="-1606"/>
                </a:stretch>
              </a:blipFill>
            </p:spPr>
            <p:txBody>
              <a:bodyPr/>
              <a:lstStyle/>
              <a:p>
                <a:r>
                  <a:rPr lang="id-ID">
                    <a:noFill/>
                  </a:rPr>
                  <a:t> </a:t>
                </a:r>
              </a:p>
            </p:txBody>
          </p:sp>
        </mc:Fallback>
      </mc:AlternateContent>
      <p:sp>
        <p:nvSpPr>
          <p:cNvPr id="4"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5" name="Title 1"/>
          <p:cNvSpPr txBox="1">
            <a:spLocks/>
          </p:cNvSpPr>
          <p:nvPr/>
        </p:nvSpPr>
        <p:spPr>
          <a:xfrm>
            <a:off x="395536" y="764704"/>
            <a:ext cx="8229600" cy="114300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KURVA</a:t>
            </a:r>
            <a:endParaRPr lang="en-US" dirty="0"/>
          </a:p>
        </p:txBody>
      </p:sp>
      <p:sp>
        <p:nvSpPr>
          <p:cNvPr id="6" name="TextBox 5"/>
          <p:cNvSpPr txBox="1"/>
          <p:nvPr/>
        </p:nvSpPr>
        <p:spPr>
          <a:xfrm>
            <a:off x="8625136" y="6482326"/>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(21)</a:t>
            </a:r>
            <a:endParaRPr lang="id-ID" dirty="0"/>
          </a:p>
        </p:txBody>
      </p:sp>
    </p:spTree>
    <p:extLst>
      <p:ext uri="{BB962C8B-B14F-4D97-AF65-F5344CB8AC3E}">
        <p14:creationId xmlns:p14="http://schemas.microsoft.com/office/powerpoint/2010/main" val="35146881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2088" y="2060848"/>
                <a:ext cx="8229600" cy="4525963"/>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buNone/>
                </a:pPr>
                <a:r>
                  <a:rPr lang="en-US" dirty="0" smtClean="0"/>
                  <a:t>C. </a:t>
                </a:r>
                <a:r>
                  <a:rPr lang="en-US" dirty="0" err="1" smtClean="0"/>
                  <a:t>Titrasi</a:t>
                </a:r>
                <a:r>
                  <a:rPr lang="en-US" dirty="0" smtClean="0"/>
                  <a:t> </a:t>
                </a:r>
                <a:r>
                  <a:rPr lang="en-US" dirty="0" err="1" smtClean="0"/>
                  <a:t>asam</a:t>
                </a:r>
                <a:r>
                  <a:rPr lang="en-US" dirty="0" smtClean="0"/>
                  <a:t> </a:t>
                </a:r>
                <a:r>
                  <a:rPr lang="en-US" dirty="0" err="1" smtClean="0"/>
                  <a:t>lemah-basa</a:t>
                </a:r>
                <a:r>
                  <a:rPr lang="en-US" dirty="0" smtClean="0"/>
                  <a:t> </a:t>
                </a:r>
                <a:r>
                  <a:rPr lang="en-US" dirty="0" err="1" smtClean="0"/>
                  <a:t>kuat</a:t>
                </a:r>
                <a:endParaRPr lang="en-US" dirty="0" smtClean="0"/>
              </a:p>
              <a:p>
                <a:pPr marL="0" indent="0">
                  <a:buNone/>
                </a:pPr>
                <a:r>
                  <a:rPr lang="en-US" dirty="0" err="1" smtClean="0"/>
                  <a:t>Disimpulkan</a:t>
                </a:r>
                <a:r>
                  <a:rPr lang="en-US" dirty="0" smtClean="0"/>
                  <a:t> </a:t>
                </a:r>
                <a:r>
                  <a:rPr lang="en-US" dirty="0" err="1" smtClean="0"/>
                  <a:t>dari</a:t>
                </a:r>
                <a:r>
                  <a:rPr lang="en-US" dirty="0" smtClean="0"/>
                  <a:t> </a:t>
                </a:r>
                <a:r>
                  <a:rPr lang="en-US" dirty="0" err="1" smtClean="0"/>
                  <a:t>kurva</a:t>
                </a:r>
                <a:endParaRPr lang="en-US" dirty="0" smtClean="0"/>
              </a:p>
              <a:p>
                <a:pPr marL="514350" indent="-514350">
                  <a:buAutoNum type="arabicPeriod"/>
                </a:pPr>
                <a:r>
                  <a:rPr lang="en-US" dirty="0" smtClean="0"/>
                  <a:t>pH </a:t>
                </a:r>
                <a:r>
                  <a:rPr lang="en-US" dirty="0" err="1" smtClean="0"/>
                  <a:t>awal</a:t>
                </a:r>
                <a:r>
                  <a:rPr lang="en-US" dirty="0" smtClean="0"/>
                  <a:t> </a:t>
                </a:r>
                <a:r>
                  <a:rPr lang="en-US" dirty="0" err="1" smtClean="0"/>
                  <a:t>larutan</a:t>
                </a:r>
                <a:r>
                  <a:rPr lang="en-US" dirty="0" smtClean="0"/>
                  <a:t> </a:t>
                </a:r>
                <a:r>
                  <a:rPr lang="en-US" dirty="0" err="1" smtClean="0"/>
                  <a:t>berupa</a:t>
                </a:r>
                <a:r>
                  <a:rPr lang="en-US" dirty="0" smtClean="0"/>
                  <a:t> </a:t>
                </a:r>
                <a:r>
                  <a:rPr lang="en-US" dirty="0" err="1" smtClean="0"/>
                  <a:t>basa</a:t>
                </a:r>
                <a:r>
                  <a:rPr lang="en-US" dirty="0" smtClean="0"/>
                  <a:t> </a:t>
                </a:r>
                <a:r>
                  <a:rPr lang="en-US" dirty="0" err="1" smtClean="0"/>
                  <a:t>lemah</a:t>
                </a:r>
                <a:r>
                  <a:rPr lang="en-US" dirty="0" smtClean="0"/>
                  <a:t> NH</a:t>
                </a:r>
                <a:r>
                  <a:rPr lang="en-US" baseline="-25000" dirty="0" smtClean="0"/>
                  <a:t>4</a:t>
                </a:r>
                <a:r>
                  <a:rPr lang="en-US" dirty="0" smtClean="0"/>
                  <a:t> 0,1M.</a:t>
                </a:r>
              </a:p>
              <a:p>
                <a:pPr marL="514350" indent="-514350">
                  <a:buAutoNum type="arabicPeriod"/>
                </a:pPr>
                <a:r>
                  <a:rPr lang="en-US" dirty="0" err="1" smtClean="0"/>
                  <a:t>Pada</a:t>
                </a:r>
                <a:r>
                  <a:rPr lang="en-US" dirty="0" smtClean="0"/>
                  <a:t> </a:t>
                </a:r>
                <a:r>
                  <a:rPr lang="en-US" dirty="0" err="1" smtClean="0"/>
                  <a:t>menambahan</a:t>
                </a:r>
                <a:r>
                  <a:rPr lang="en-US" dirty="0" smtClean="0"/>
                  <a:t> 10-49,9 mL </a:t>
                </a:r>
                <a:r>
                  <a:rPr lang="en-US" dirty="0" err="1" smtClean="0"/>
                  <a:t>HCl</a:t>
                </a:r>
                <a:r>
                  <a:rPr lang="en-US" dirty="0" smtClean="0"/>
                  <a:t>, </a:t>
                </a:r>
                <a:r>
                  <a:rPr lang="en-US" dirty="0" err="1" smtClean="0"/>
                  <a:t>larutan</a:t>
                </a:r>
                <a:r>
                  <a:rPr lang="en-US" dirty="0" smtClean="0"/>
                  <a:t> </a:t>
                </a:r>
                <a:r>
                  <a:rPr lang="en-US" dirty="0" err="1" smtClean="0"/>
                  <a:t>bersifat</a:t>
                </a:r>
                <a:r>
                  <a:rPr lang="en-US" dirty="0" smtClean="0"/>
                  <a:t> </a:t>
                </a:r>
                <a:r>
                  <a:rPr lang="en-US" dirty="0" err="1" smtClean="0"/>
                  <a:t>sebagai</a:t>
                </a:r>
                <a:r>
                  <a:rPr lang="en-US" dirty="0" smtClean="0"/>
                  <a:t> buffer( </a:t>
                </a:r>
                <a:r>
                  <a:rPr lang="en-US" dirty="0" err="1" smtClean="0"/>
                  <a:t>penyangga</a:t>
                </a:r>
                <a:r>
                  <a:rPr lang="en-US" dirty="0" smtClean="0"/>
                  <a:t>) </a:t>
                </a:r>
                <a:r>
                  <a:rPr lang="en-US" dirty="0" err="1" smtClean="0"/>
                  <a:t>karena</a:t>
                </a:r>
                <a:r>
                  <a:rPr lang="en-US" dirty="0" smtClean="0"/>
                  <a:t> </a:t>
                </a:r>
                <a:r>
                  <a:rPr lang="en-US" dirty="0" err="1" smtClean="0"/>
                  <a:t>mengandung</a:t>
                </a:r>
                <a:r>
                  <a:rPr lang="en-US" dirty="0" smtClean="0"/>
                  <a:t> </a:t>
                </a:r>
                <a:r>
                  <a:rPr lang="en-US" dirty="0" err="1" smtClean="0"/>
                  <a:t>basa</a:t>
                </a:r>
                <a:r>
                  <a:rPr lang="en-US" dirty="0" smtClean="0"/>
                  <a:t> </a:t>
                </a:r>
                <a:r>
                  <a:rPr lang="en-US" dirty="0" err="1" smtClean="0"/>
                  <a:t>lemah</a:t>
                </a:r>
                <a:r>
                  <a:rPr lang="en-US" dirty="0" smtClean="0"/>
                  <a:t>(NH</a:t>
                </a:r>
                <a:r>
                  <a:rPr lang="en-US" baseline="-25000" dirty="0" smtClean="0"/>
                  <a:t>3</a:t>
                </a:r>
                <a:r>
                  <a:rPr lang="en-US" dirty="0" smtClean="0"/>
                  <a:t> </a:t>
                </a:r>
                <a:r>
                  <a:rPr lang="en-US" dirty="0" err="1" smtClean="0"/>
                  <a:t>sisa</a:t>
                </a:r>
                <a:r>
                  <a:rPr lang="en-US" dirty="0" smtClean="0"/>
                  <a:t>).</a:t>
                </a:r>
                <a:r>
                  <a:rPr lang="en-US" baseline="-25000" dirty="0"/>
                  <a:t> </a:t>
                </a:r>
                <a:r>
                  <a:rPr lang="en-US" dirty="0" smtClean="0"/>
                  <a:t>Dan </a:t>
                </a:r>
                <a:r>
                  <a:rPr lang="en-US" dirty="0" err="1" smtClean="0"/>
                  <a:t>garamnya</a:t>
                </a:r>
                <a:r>
                  <a:rPr lang="en-US" dirty="0" smtClean="0"/>
                  <a:t> (NH</a:t>
                </a:r>
                <a:r>
                  <a:rPr lang="en-US" baseline="-25000" dirty="0" smtClean="0"/>
                  <a:t>4</a:t>
                </a:r>
                <a:r>
                  <a:rPr lang="en-US" dirty="0" smtClean="0"/>
                  <a:t>Cl </a:t>
                </a:r>
                <a:r>
                  <a:rPr lang="en-US" dirty="0" err="1" smtClean="0"/>
                  <a:t>hasil</a:t>
                </a:r>
                <a:r>
                  <a:rPr lang="en-US" dirty="0" smtClean="0"/>
                  <a:t> </a:t>
                </a:r>
                <a:r>
                  <a:rPr lang="en-US" dirty="0" err="1" smtClean="0"/>
                  <a:t>reaksi</a:t>
                </a:r>
                <a:r>
                  <a:rPr lang="en-US" dirty="0" smtClean="0"/>
                  <a:t>)</a:t>
                </a:r>
              </a:p>
              <a:p>
                <a:pPr marL="514350" indent="-514350">
                  <a:buAutoNum type="arabicPeriod"/>
                </a:pPr>
                <a:r>
                  <a:rPr lang="en-US" dirty="0" err="1" smtClean="0"/>
                  <a:t>Titik</a:t>
                </a:r>
                <a:r>
                  <a:rPr lang="en-US" dirty="0" smtClean="0"/>
                  <a:t> </a:t>
                </a:r>
                <a:r>
                  <a:rPr lang="en-US" dirty="0" err="1" smtClean="0"/>
                  <a:t>ekuivalen</a:t>
                </a:r>
                <a:r>
                  <a:rPr lang="en-US" dirty="0" smtClean="0"/>
                  <a:t> </a:t>
                </a:r>
                <a:r>
                  <a:rPr lang="en-US" dirty="0" err="1" smtClean="0"/>
                  <a:t>terdapat</a:t>
                </a:r>
                <a:r>
                  <a:rPr lang="en-US" dirty="0" smtClean="0"/>
                  <a:t> </a:t>
                </a:r>
                <a:r>
                  <a:rPr lang="en-US" dirty="0" err="1" smtClean="0"/>
                  <a:t>pada</a:t>
                </a:r>
                <a:r>
                  <a:rPr lang="en-US" dirty="0" smtClean="0"/>
                  <a:t> pH &lt; 7 </a:t>
                </a:r>
                <a:r>
                  <a:rPr lang="en-US" dirty="0" err="1" smtClean="0"/>
                  <a:t>karena</a:t>
                </a:r>
                <a:r>
                  <a:rPr lang="en-US" dirty="0" smtClean="0"/>
                  <a:t> </a:t>
                </a:r>
                <a:r>
                  <a:rPr lang="en-US" dirty="0" err="1" smtClean="0"/>
                  <a:t>larutan</a:t>
                </a:r>
                <a:r>
                  <a:rPr lang="en-US" dirty="0" smtClean="0"/>
                  <a:t> </a:t>
                </a:r>
                <a:r>
                  <a:rPr lang="en-US" dirty="0" err="1" smtClean="0"/>
                  <a:t>hanya</a:t>
                </a:r>
                <a:r>
                  <a:rPr lang="en-US" dirty="0" smtClean="0"/>
                  <a:t> </a:t>
                </a:r>
                <a:r>
                  <a:rPr lang="en-US" dirty="0" err="1" smtClean="0"/>
                  <a:t>mengandung</a:t>
                </a:r>
                <a:r>
                  <a:rPr lang="en-US" dirty="0" smtClean="0"/>
                  <a:t> NH</a:t>
                </a:r>
                <a:r>
                  <a:rPr lang="en-US" baseline="-25000" dirty="0" smtClean="0"/>
                  <a:t>4</a:t>
                </a:r>
                <a:r>
                  <a:rPr lang="en-US" dirty="0" smtClean="0"/>
                  <a:t>Cl yang </a:t>
                </a:r>
                <a:r>
                  <a:rPr lang="en-US" dirty="0" err="1" smtClean="0"/>
                  <a:t>mengalami</a:t>
                </a:r>
                <a:r>
                  <a:rPr lang="en-US" dirty="0" smtClean="0"/>
                  <a:t> </a:t>
                </a:r>
                <a:r>
                  <a:rPr lang="en-US" dirty="0" err="1" smtClean="0"/>
                  <a:t>hidrolisis</a:t>
                </a:r>
                <a:r>
                  <a:rPr lang="en-US" dirty="0" smtClean="0"/>
                  <a:t> </a:t>
                </a:r>
                <a:r>
                  <a:rPr lang="en-US" dirty="0" err="1" smtClean="0"/>
                  <a:t>parsial</a:t>
                </a:r>
                <a:r>
                  <a:rPr lang="en-US" dirty="0" smtClean="0"/>
                  <a:t>.</a:t>
                </a:r>
                <a:r>
                  <a:rPr lang="en-US" dirty="0"/>
                  <a:t> </a:t>
                </a:r>
                <a:r>
                  <a:rPr lang="en-US" dirty="0" smtClean="0"/>
                  <a:t>NH</a:t>
                </a:r>
                <a14:m>
                  <m:oMath xmlns:m="http://schemas.openxmlformats.org/officeDocument/2006/math">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a:rPr>
                            <m:t>+</m:t>
                          </m:r>
                        </m:e>
                      </m:mr>
                      <m:mr>
                        <m:e>
                          <m:r>
                            <a:rPr lang="en-US" b="0" i="1" smtClean="0">
                              <a:latin typeface="Cambria Math"/>
                            </a:rPr>
                            <m:t>4</m:t>
                          </m:r>
                        </m:e>
                      </m:mr>
                    </m:m>
                  </m:oMath>
                </a14:m>
                <a:r>
                  <a:rPr lang="en-US" baseline="30000" dirty="0" smtClean="0"/>
                  <a:t> </a:t>
                </a:r>
                <a:r>
                  <a:rPr lang="en-US" dirty="0" err="1" smtClean="0"/>
                  <a:t>mengalami</a:t>
                </a:r>
                <a:r>
                  <a:rPr lang="en-US" dirty="0" smtClean="0"/>
                  <a:t> </a:t>
                </a:r>
                <a:r>
                  <a:rPr lang="en-US" dirty="0" err="1" smtClean="0"/>
                  <a:t>hidrolisis</a:t>
                </a:r>
                <a:r>
                  <a:rPr lang="en-US" dirty="0" smtClean="0"/>
                  <a:t> </a:t>
                </a:r>
                <a:r>
                  <a:rPr lang="en-US" dirty="0" err="1" smtClean="0"/>
                  <a:t>sebagai</a:t>
                </a:r>
                <a:r>
                  <a:rPr lang="en-US" dirty="0" smtClean="0"/>
                  <a:t> </a:t>
                </a:r>
                <a:r>
                  <a:rPr lang="en-US" dirty="0" err="1" smtClean="0"/>
                  <a:t>berikut</a:t>
                </a:r>
                <a:r>
                  <a:rPr lang="en-US" dirty="0" smtClean="0"/>
                  <a:t>.</a:t>
                </a:r>
              </a:p>
              <a:p>
                <a:pPr marL="0" indent="0">
                  <a:buNone/>
                </a:pPr>
                <a:r>
                  <a:rPr lang="en-US" dirty="0"/>
                  <a:t>NH</a:t>
                </a:r>
                <a14:m>
                  <m:oMath xmlns:m="http://schemas.openxmlformats.org/officeDocument/2006/math">
                    <m:m>
                      <m:mPr>
                        <m:mcs>
                          <m:mc>
                            <m:mcPr>
                              <m:count m:val="1"/>
                              <m:mcJc m:val="center"/>
                            </m:mcPr>
                          </m:mc>
                        </m:mcs>
                        <m:ctrlPr>
                          <a:rPr lang="en-US" i="1">
                            <a:latin typeface="Cambria Math" panose="02040503050406030204" pitchFamily="18" charset="0"/>
                          </a:rPr>
                        </m:ctrlPr>
                      </m:mPr>
                      <m:mr>
                        <m:e>
                          <m:r>
                            <m:rPr>
                              <m:brk m:alnAt="7"/>
                            </m:rPr>
                            <a:rPr lang="en-US" i="1">
                              <a:latin typeface="Cambria Math"/>
                            </a:rPr>
                            <m:t>+</m:t>
                          </m:r>
                        </m:e>
                      </m:mr>
                      <m:mr>
                        <m:e>
                          <m:r>
                            <a:rPr lang="en-US" i="1">
                              <a:latin typeface="Cambria Math"/>
                            </a:rPr>
                            <m:t>4</m:t>
                          </m:r>
                        </m:e>
                      </m:mr>
                    </m:m>
                  </m:oMath>
                </a14:m>
                <a:r>
                  <a:rPr lang="en-US" dirty="0" smtClean="0"/>
                  <a:t> + H</a:t>
                </a:r>
                <a:r>
                  <a:rPr lang="en-US" baseline="-25000" dirty="0" smtClean="0"/>
                  <a:t>2</a:t>
                </a:r>
                <a:r>
                  <a:rPr lang="en-US" dirty="0" smtClean="0"/>
                  <a:t>O </a:t>
                </a:r>
                <a14:m>
                  <m:oMath xmlns:m="http://schemas.openxmlformats.org/officeDocument/2006/math">
                    <m:r>
                      <a:rPr lang="en-US" i="1">
                        <a:latin typeface="Cambria Math"/>
                        <a:ea typeface="Cambria Math"/>
                      </a:rPr>
                      <m:t>⇄</m:t>
                    </m:r>
                  </m:oMath>
                </a14:m>
                <a:r>
                  <a:rPr lang="en-US" dirty="0" smtClean="0"/>
                  <a:t>  NH</a:t>
                </a:r>
                <a:r>
                  <a:rPr lang="en-US" baseline="-25000" dirty="0" smtClean="0"/>
                  <a:t>4</a:t>
                </a:r>
                <a:r>
                  <a:rPr lang="en-US" dirty="0" smtClean="0"/>
                  <a:t>OH + H</a:t>
                </a:r>
                <a:r>
                  <a:rPr lang="en-US" baseline="30000" dirty="0" smtClean="0"/>
                  <a:t>+ </a:t>
                </a:r>
              </a:p>
              <a:p>
                <a:pPr marL="0" indent="0">
                  <a:buNone/>
                </a:pPr>
                <a:r>
                  <a:rPr lang="en-US" dirty="0" err="1" smtClean="0"/>
                  <a:t>Hidrolisis</a:t>
                </a:r>
                <a:r>
                  <a:rPr lang="en-US" dirty="0" smtClean="0"/>
                  <a:t> </a:t>
                </a:r>
                <a:r>
                  <a:rPr lang="en-US" dirty="0" err="1" smtClean="0"/>
                  <a:t>menghasilkan</a:t>
                </a:r>
                <a:r>
                  <a:rPr lang="en-US" dirty="0" smtClean="0"/>
                  <a:t> ion </a:t>
                </a:r>
                <a:r>
                  <a:rPr lang="en-US" dirty="0"/>
                  <a:t>H</a:t>
                </a:r>
                <a:r>
                  <a:rPr lang="en-US" baseline="30000" dirty="0"/>
                  <a:t>+ </a:t>
                </a:r>
                <a:r>
                  <a:rPr lang="en-US" baseline="30000" dirty="0" smtClean="0"/>
                  <a:t> </a:t>
                </a:r>
                <a:r>
                  <a:rPr lang="en-US" dirty="0" err="1" smtClean="0"/>
                  <a:t>sehingga</a:t>
                </a:r>
                <a:r>
                  <a:rPr lang="en-US" dirty="0" smtClean="0"/>
                  <a:t> </a:t>
                </a:r>
                <a:r>
                  <a:rPr lang="en-US" dirty="0" err="1" smtClean="0"/>
                  <a:t>larutan</a:t>
                </a:r>
                <a:r>
                  <a:rPr lang="en-US" dirty="0" smtClean="0"/>
                  <a:t> </a:t>
                </a:r>
                <a:r>
                  <a:rPr lang="en-US" dirty="0" err="1" smtClean="0"/>
                  <a:t>bersifat</a:t>
                </a:r>
                <a:r>
                  <a:rPr lang="en-US" dirty="0" smtClean="0"/>
                  <a:t> </a:t>
                </a:r>
                <a:r>
                  <a:rPr lang="en-US" dirty="0" err="1" smtClean="0"/>
                  <a:t>asam</a:t>
                </a:r>
                <a:r>
                  <a:rPr lang="en-US" dirty="0" smtClean="0"/>
                  <a:t> </a:t>
                </a:r>
                <a:r>
                  <a:rPr lang="en-US" dirty="0" err="1" smtClean="0"/>
                  <a:t>kuat</a:t>
                </a:r>
                <a:r>
                  <a:rPr lang="en-US" dirty="0" smtClean="0"/>
                  <a:t>.</a:t>
                </a:r>
              </a:p>
              <a:p>
                <a:pPr marL="0" indent="0">
                  <a:buNone/>
                </a:pPr>
                <a:r>
                  <a:rPr lang="en-US" dirty="0" err="1" smtClean="0"/>
                  <a:t>Cl</a:t>
                </a:r>
                <a:r>
                  <a:rPr lang="en-US" dirty="0" smtClean="0"/>
                  <a:t>- </a:t>
                </a:r>
                <a:r>
                  <a:rPr lang="en-US" dirty="0" err="1" smtClean="0"/>
                  <a:t>tidak</a:t>
                </a:r>
                <a:r>
                  <a:rPr lang="en-US" dirty="0" smtClean="0"/>
                  <a:t> </a:t>
                </a:r>
                <a:r>
                  <a:rPr lang="en-US" dirty="0" err="1" smtClean="0"/>
                  <a:t>mengalami</a:t>
                </a:r>
                <a:r>
                  <a:rPr lang="en-US" dirty="0" smtClean="0"/>
                  <a:t> </a:t>
                </a:r>
                <a:r>
                  <a:rPr lang="en-US" dirty="0" err="1" smtClean="0"/>
                  <a:t>hidrolisis</a:t>
                </a:r>
                <a:r>
                  <a:rPr lang="en-US" dirty="0" smtClean="0"/>
                  <a:t>.</a:t>
                </a:r>
              </a:p>
              <a:p>
                <a:pPr marL="514350" indent="-514350">
                  <a:buFont typeface="+mj-lt"/>
                  <a:buAutoNum type="arabicPeriod" startAt="4"/>
                </a:pPr>
                <a:r>
                  <a:rPr lang="en-US" dirty="0" err="1" smtClean="0"/>
                  <a:t>Pada</a:t>
                </a:r>
                <a:r>
                  <a:rPr lang="en-US" dirty="0" smtClean="0"/>
                  <a:t> </a:t>
                </a:r>
                <a:r>
                  <a:rPr lang="en-US" dirty="0" err="1" smtClean="0"/>
                  <a:t>penambahan</a:t>
                </a:r>
                <a:r>
                  <a:rPr lang="en-US" dirty="0" smtClean="0"/>
                  <a:t> 50,1-60 mL </a:t>
                </a:r>
                <a:r>
                  <a:rPr lang="en-US" dirty="0" err="1" smtClean="0"/>
                  <a:t>HCl</a:t>
                </a:r>
                <a:r>
                  <a:rPr lang="en-US" dirty="0" smtClean="0"/>
                  <a:t>, </a:t>
                </a:r>
                <a:r>
                  <a:rPr lang="en-US" dirty="0" err="1" smtClean="0"/>
                  <a:t>larutan</a:t>
                </a:r>
                <a:r>
                  <a:rPr lang="en-US" dirty="0" smtClean="0"/>
                  <a:t> </a:t>
                </a:r>
                <a:r>
                  <a:rPr lang="en-US" dirty="0" err="1" smtClean="0"/>
                  <a:t>bersifat</a:t>
                </a:r>
                <a:r>
                  <a:rPr lang="en-US" dirty="0" smtClean="0"/>
                  <a:t> </a:t>
                </a:r>
                <a:r>
                  <a:rPr lang="en-US" dirty="0" err="1" smtClean="0"/>
                  <a:t>asam</a:t>
                </a:r>
                <a:r>
                  <a:rPr lang="en-US" dirty="0" smtClean="0"/>
                  <a:t> </a:t>
                </a:r>
                <a:r>
                  <a:rPr lang="en-US" dirty="0" err="1" smtClean="0"/>
                  <a:t>kuat</a:t>
                </a:r>
                <a:r>
                  <a:rPr lang="en-US" dirty="0" smtClean="0"/>
                  <a:t> </a:t>
                </a:r>
                <a:r>
                  <a:rPr lang="en-US" dirty="0" err="1" smtClean="0"/>
                  <a:t>karena</a:t>
                </a:r>
                <a:r>
                  <a:rPr lang="en-US" dirty="0" smtClean="0"/>
                  <a:t> </a:t>
                </a:r>
                <a:r>
                  <a:rPr lang="en-US" dirty="0" err="1" smtClean="0"/>
                  <a:t>mengandung</a:t>
                </a:r>
                <a:r>
                  <a:rPr lang="en-US" dirty="0" smtClean="0"/>
                  <a:t> </a:t>
                </a:r>
                <a:r>
                  <a:rPr lang="en-US" dirty="0" err="1" smtClean="0"/>
                  <a:t>sisa</a:t>
                </a:r>
                <a:r>
                  <a:rPr lang="en-US" dirty="0" smtClean="0"/>
                  <a:t> </a:t>
                </a:r>
                <a:r>
                  <a:rPr lang="en-US" dirty="0" err="1" smtClean="0"/>
                  <a:t>HCl</a:t>
                </a:r>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2088" y="2060848"/>
                <a:ext cx="8229600" cy="4525963"/>
              </a:xfrm>
              <a:blipFill rotWithShape="1">
                <a:blip r:embed="rId2"/>
                <a:stretch>
                  <a:fillRect l="-665" t="-1606"/>
                </a:stretch>
              </a:blipFill>
            </p:spPr>
            <p:txBody>
              <a:bodyPr/>
              <a:lstStyle/>
              <a:p>
                <a:r>
                  <a:rPr lang="id-ID">
                    <a:noFill/>
                  </a:rPr>
                  <a:t> </a:t>
                </a:r>
              </a:p>
            </p:txBody>
          </p:sp>
        </mc:Fallback>
      </mc:AlternateContent>
      <p:sp>
        <p:nvSpPr>
          <p:cNvPr id="4"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5" name="Title 1"/>
          <p:cNvSpPr txBox="1">
            <a:spLocks/>
          </p:cNvSpPr>
          <p:nvPr/>
        </p:nvSpPr>
        <p:spPr>
          <a:xfrm>
            <a:off x="395536" y="764704"/>
            <a:ext cx="8229600" cy="114300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KURVA</a:t>
            </a:r>
            <a:endParaRPr lang="en-US" dirty="0"/>
          </a:p>
        </p:txBody>
      </p:sp>
      <p:sp>
        <p:nvSpPr>
          <p:cNvPr id="6" name="TextBox 5"/>
          <p:cNvSpPr txBox="1"/>
          <p:nvPr/>
        </p:nvSpPr>
        <p:spPr>
          <a:xfrm>
            <a:off x="8625136" y="6488668"/>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(21)</a:t>
            </a:r>
            <a:endParaRPr lang="id-ID" dirty="0"/>
          </a:p>
        </p:txBody>
      </p:sp>
    </p:spTree>
    <p:extLst>
      <p:ext uri="{BB962C8B-B14F-4D97-AF65-F5344CB8AC3E}">
        <p14:creationId xmlns:p14="http://schemas.microsoft.com/office/powerpoint/2010/main" val="2794955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026096"/>
            <a:ext cx="8229600" cy="1180728"/>
          </a:xfrm>
        </p:spPr>
        <p:style>
          <a:lnRef idx="3">
            <a:schemeClr val="lt1"/>
          </a:lnRef>
          <a:fillRef idx="1">
            <a:schemeClr val="dk1"/>
          </a:fillRef>
          <a:effectRef idx="1">
            <a:schemeClr val="dk1"/>
          </a:effectRef>
          <a:fontRef idx="minor">
            <a:schemeClr val="lt1"/>
          </a:fontRef>
        </p:style>
        <p:txBody>
          <a:bodyPr>
            <a:normAutofit fontScale="85000" lnSpcReduction="10000"/>
          </a:bodyPr>
          <a:lstStyle/>
          <a:p>
            <a:pPr marL="0" indent="0">
              <a:buNone/>
            </a:pPr>
            <a:r>
              <a:rPr lang="id-ID" dirty="0" smtClean="0"/>
              <a:t>Dari mana kita bisa tau kalo ada reaksi di dalam soal itu asam lemah, basa lemah, asam kuat, dan basa kuat?</a:t>
            </a:r>
            <a:endParaRPr lang="id-ID" dirty="0"/>
          </a:p>
        </p:txBody>
      </p:sp>
      <p:sp>
        <p:nvSpPr>
          <p:cNvPr id="8" name="Content Placeholder 5"/>
          <p:cNvSpPr txBox="1">
            <a:spLocks/>
          </p:cNvSpPr>
          <p:nvPr/>
        </p:nvSpPr>
        <p:spPr>
          <a:xfrm>
            <a:off x="-24714" y="3284984"/>
            <a:ext cx="6732240" cy="590364"/>
          </a:xfrm>
          <a:prstGeom prst="rect">
            <a:avLst/>
          </a:prstGeom>
        </p:spPr>
        <p:style>
          <a:lnRef idx="3">
            <a:schemeClr val="lt1"/>
          </a:lnRef>
          <a:fillRef idx="1">
            <a:schemeClr val="dk1"/>
          </a:fillRef>
          <a:effectRef idx="1">
            <a:schemeClr val="dk1"/>
          </a:effectRef>
          <a:fontRef idx="minor">
            <a:schemeClr val="lt1"/>
          </a:fontRef>
        </p:style>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Font typeface="Arial" pitchFamily="34" charset="0"/>
              <a:buNone/>
            </a:pPr>
            <a:r>
              <a:rPr lang="id-ID" dirty="0" smtClean="0"/>
              <a:t>Kasih tau saya tentang larutan asam basa   !?</a:t>
            </a:r>
            <a:endParaRPr lang="id-ID" dirty="0"/>
          </a:p>
        </p:txBody>
      </p:sp>
      <p:grpSp>
        <p:nvGrpSpPr>
          <p:cNvPr id="13" name="Group 12"/>
          <p:cNvGrpSpPr/>
          <p:nvPr/>
        </p:nvGrpSpPr>
        <p:grpSpPr>
          <a:xfrm>
            <a:off x="546314" y="2191916"/>
            <a:ext cx="8735346" cy="1093067"/>
            <a:chOff x="557784" y="2201740"/>
            <a:chExt cx="8735346" cy="1093067"/>
          </a:xfrm>
        </p:grpSpPr>
        <p:sp>
          <p:nvSpPr>
            <p:cNvPr id="7" name="Content Placeholder 5"/>
            <p:cNvSpPr txBox="1">
              <a:spLocks/>
            </p:cNvSpPr>
            <p:nvPr/>
          </p:nvSpPr>
          <p:spPr>
            <a:xfrm>
              <a:off x="796186" y="2201740"/>
              <a:ext cx="8496944" cy="1093067"/>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Font typeface="Arial" pitchFamily="34" charset="0"/>
                <a:buNone/>
              </a:pPr>
              <a:r>
                <a:rPr lang="id-ID" sz="2800" dirty="0" smtClean="0"/>
                <a:t>Dari bab larutan asam basa. Tepatnya bab 1 smester 2 ini jadi ada hubungannya.</a:t>
              </a:r>
              <a:endParaRPr lang="id-ID" sz="2800" dirty="0"/>
            </a:p>
          </p:txBody>
        </p:sp>
        <p:sp>
          <p:nvSpPr>
            <p:cNvPr id="12" name="TextBox 11"/>
            <p:cNvSpPr txBox="1"/>
            <p:nvPr/>
          </p:nvSpPr>
          <p:spPr>
            <a:xfrm>
              <a:off x="557784" y="2312257"/>
              <a:ext cx="327334"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id-ID" i="1" dirty="0" smtClean="0"/>
                <a:t>D</a:t>
              </a:r>
              <a:endParaRPr lang="id-ID" i="1" dirty="0"/>
            </a:p>
          </p:txBody>
        </p:sp>
      </p:grpSp>
      <p:sp>
        <p:nvSpPr>
          <p:cNvPr id="10" name="TextBox 9"/>
          <p:cNvSpPr txBox="1"/>
          <p:nvPr/>
        </p:nvSpPr>
        <p:spPr>
          <a:xfrm>
            <a:off x="555131" y="2302433"/>
            <a:ext cx="309700"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id-ID" i="1" dirty="0" smtClean="0"/>
              <a:t>R</a:t>
            </a:r>
            <a:endParaRPr lang="id-ID" i="1" dirty="0"/>
          </a:p>
        </p:txBody>
      </p:sp>
      <p:grpSp>
        <p:nvGrpSpPr>
          <p:cNvPr id="15" name="Group 14"/>
          <p:cNvGrpSpPr/>
          <p:nvPr/>
        </p:nvGrpSpPr>
        <p:grpSpPr>
          <a:xfrm>
            <a:off x="512085" y="3930119"/>
            <a:ext cx="8737999" cy="590364"/>
            <a:chOff x="555131" y="3382469"/>
            <a:chExt cx="8737999" cy="590364"/>
          </a:xfrm>
        </p:grpSpPr>
        <p:sp>
          <p:nvSpPr>
            <p:cNvPr id="9" name="Content Placeholder 5"/>
            <p:cNvSpPr txBox="1">
              <a:spLocks/>
            </p:cNvSpPr>
            <p:nvPr/>
          </p:nvSpPr>
          <p:spPr>
            <a:xfrm>
              <a:off x="796186" y="3382469"/>
              <a:ext cx="8496944" cy="590364"/>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Font typeface="Arial" pitchFamily="34" charset="0"/>
                <a:buNone/>
              </a:pPr>
              <a:r>
                <a:rPr lang="id-ID" sz="2800" dirty="0" smtClean="0"/>
                <a:t>Kalo mau tau, ini secara ringkasnya ya</a:t>
              </a:r>
              <a:endParaRPr lang="id-ID" sz="2800" dirty="0"/>
            </a:p>
          </p:txBody>
        </p:sp>
        <p:sp>
          <p:nvSpPr>
            <p:cNvPr id="14" name="TextBox 13"/>
            <p:cNvSpPr txBox="1"/>
            <p:nvPr/>
          </p:nvSpPr>
          <p:spPr>
            <a:xfrm>
              <a:off x="555131" y="3492985"/>
              <a:ext cx="327334"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id-ID" i="1" dirty="0" smtClean="0"/>
                <a:t>D</a:t>
              </a:r>
              <a:endParaRPr lang="id-ID" i="1" dirty="0"/>
            </a:p>
          </p:txBody>
        </p:sp>
      </p:grpSp>
      <p:sp>
        <p:nvSpPr>
          <p:cNvPr id="11" name="TextBox 10"/>
          <p:cNvSpPr txBox="1"/>
          <p:nvPr/>
        </p:nvSpPr>
        <p:spPr>
          <a:xfrm>
            <a:off x="513459" y="4040635"/>
            <a:ext cx="309700"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id-ID" i="1" dirty="0" smtClean="0"/>
              <a:t>R</a:t>
            </a:r>
            <a:endParaRPr lang="id-ID" i="1" dirty="0"/>
          </a:p>
        </p:txBody>
      </p:sp>
      <p:pic>
        <p:nvPicPr>
          <p:cNvPr id="1026" name="Picture 2" descr="C:\Users\lenovo\Desktop\Maul\19032014_2240\13931319041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4" y="-29376"/>
            <a:ext cx="981075" cy="1095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587482" y="6565055"/>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(16)</a:t>
            </a:r>
            <a:endParaRPr lang="id-ID" dirty="0"/>
          </a:p>
        </p:txBody>
      </p:sp>
    </p:spTree>
    <p:extLst>
      <p:ext uri="{BB962C8B-B14F-4D97-AF65-F5344CB8AC3E}">
        <p14:creationId xmlns:p14="http://schemas.microsoft.com/office/powerpoint/2010/main" val="3318440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8"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22" name="Rectangle 21">
            <a:hlinkClick r:id="rId2" action="ppaction://hlinksldjump"/>
          </p:cNvPr>
          <p:cNvSpPr/>
          <p:nvPr/>
        </p:nvSpPr>
        <p:spPr>
          <a:xfrm>
            <a:off x="540281" y="548680"/>
            <a:ext cx="605877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id-ID" dirty="0" smtClean="0"/>
              <a:t>SOAL &amp; PEMBAHASAN </a:t>
            </a:r>
            <a:r>
              <a:rPr lang="id-ID" dirty="0">
                <a:solidFill>
                  <a:schemeClr val="bg1"/>
                </a:solidFill>
              </a:rPr>
              <a:t>Garam dari </a:t>
            </a:r>
            <a:r>
              <a:rPr lang="id-ID" dirty="0" smtClean="0">
                <a:solidFill>
                  <a:schemeClr val="bg1"/>
                </a:solidFill>
              </a:rPr>
              <a:t>Asam Kuat </a:t>
            </a:r>
            <a:r>
              <a:rPr lang="id-ID" dirty="0">
                <a:solidFill>
                  <a:schemeClr val="bg1"/>
                </a:solidFill>
              </a:rPr>
              <a:t>dan </a:t>
            </a:r>
            <a:r>
              <a:rPr lang="id-ID" dirty="0" smtClean="0">
                <a:solidFill>
                  <a:schemeClr val="bg1"/>
                </a:solidFill>
              </a:rPr>
              <a:t>Basa Lemah </a:t>
            </a:r>
            <a:endParaRPr lang="id-ID" dirty="0">
              <a:solidFill>
                <a:schemeClr val="bg1"/>
              </a:solidFill>
            </a:endParaRPr>
          </a:p>
        </p:txBody>
      </p:sp>
      <p:sp>
        <p:nvSpPr>
          <p:cNvPr id="23" name="TextBox 22"/>
          <p:cNvSpPr txBox="1"/>
          <p:nvPr/>
        </p:nvSpPr>
        <p:spPr>
          <a:xfrm>
            <a:off x="-19488" y="548680"/>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(12)</a:t>
            </a:r>
          </a:p>
        </p:txBody>
      </p:sp>
      <p:sp>
        <p:nvSpPr>
          <p:cNvPr id="7" name="Rectangle 6">
            <a:hlinkClick r:id="rId3" action="ppaction://hlinksldjump"/>
          </p:cNvPr>
          <p:cNvSpPr/>
          <p:nvPr/>
        </p:nvSpPr>
        <p:spPr>
          <a:xfrm>
            <a:off x="559769" y="1035355"/>
            <a:ext cx="5990486"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id-ID" dirty="0" smtClean="0"/>
              <a:t>SOAL &amp; PEMBAHASAN Garam </a:t>
            </a:r>
            <a:r>
              <a:rPr lang="id-ID" dirty="0"/>
              <a:t>dari Asam Lemah dan Basa </a:t>
            </a:r>
            <a:r>
              <a:rPr lang="id-ID" dirty="0" smtClean="0"/>
              <a:t>Kuat</a:t>
            </a:r>
            <a:endParaRPr lang="id-ID" dirty="0"/>
          </a:p>
        </p:txBody>
      </p:sp>
      <p:sp>
        <p:nvSpPr>
          <p:cNvPr id="8" name="TextBox 7"/>
          <p:cNvSpPr txBox="1"/>
          <p:nvPr/>
        </p:nvSpPr>
        <p:spPr>
          <a:xfrm>
            <a:off x="0" y="1035355"/>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(16)</a:t>
            </a:r>
          </a:p>
        </p:txBody>
      </p:sp>
      <p:sp>
        <p:nvSpPr>
          <p:cNvPr id="10" name="Rectangle 9">
            <a:hlinkClick r:id="rId4" action="ppaction://hlinksldjump"/>
          </p:cNvPr>
          <p:cNvSpPr/>
          <p:nvPr/>
        </p:nvSpPr>
        <p:spPr>
          <a:xfrm>
            <a:off x="540281" y="1556792"/>
            <a:ext cx="4943982"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id-ID" dirty="0" smtClean="0"/>
              <a:t>SOAL &amp; PEMBAHASAN </a:t>
            </a:r>
            <a:r>
              <a:rPr lang="id-ID" dirty="0">
                <a:solidFill>
                  <a:schemeClr val="bg1"/>
                </a:solidFill>
              </a:rPr>
              <a:t>Karakteristik Larutan Garam</a:t>
            </a:r>
          </a:p>
        </p:txBody>
      </p:sp>
      <p:sp>
        <p:nvSpPr>
          <p:cNvPr id="11" name="TextBox 10"/>
          <p:cNvSpPr txBox="1"/>
          <p:nvPr/>
        </p:nvSpPr>
        <p:spPr>
          <a:xfrm>
            <a:off x="-19488" y="1556792"/>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(18)</a:t>
            </a:r>
          </a:p>
        </p:txBody>
      </p:sp>
      <p:sp>
        <p:nvSpPr>
          <p:cNvPr id="13" name="Rectangle 12">
            <a:hlinkClick r:id="rId5" action="ppaction://hlinksldjump"/>
          </p:cNvPr>
          <p:cNvSpPr/>
          <p:nvPr/>
        </p:nvSpPr>
        <p:spPr>
          <a:xfrm>
            <a:off x="526902" y="2060848"/>
            <a:ext cx="6211957"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id-ID" dirty="0" smtClean="0"/>
              <a:t>SOAL &amp; PEMBAHASAN </a:t>
            </a:r>
            <a:r>
              <a:rPr lang="id-ID" dirty="0">
                <a:solidFill>
                  <a:schemeClr val="bg1"/>
                </a:solidFill>
              </a:rPr>
              <a:t>Garam dari Asam Lemah dan Basa Lemah</a:t>
            </a:r>
          </a:p>
        </p:txBody>
      </p:sp>
      <p:sp>
        <p:nvSpPr>
          <p:cNvPr id="14" name="TextBox 13"/>
          <p:cNvSpPr txBox="1"/>
          <p:nvPr/>
        </p:nvSpPr>
        <p:spPr>
          <a:xfrm>
            <a:off x="-32867" y="2060848"/>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(19)</a:t>
            </a:r>
          </a:p>
        </p:txBody>
      </p:sp>
      <p:sp>
        <p:nvSpPr>
          <p:cNvPr id="2" name="Title 1"/>
          <p:cNvSpPr>
            <a:spLocks noGrp="1"/>
          </p:cNvSpPr>
          <p:nvPr>
            <p:ph type="ctrTitle"/>
          </p:nvPr>
        </p:nvSpPr>
        <p:spPr>
          <a:xfrm>
            <a:off x="1214636" y="5733256"/>
            <a:ext cx="6784504" cy="893961"/>
          </a:xfrm>
        </p:spPr>
        <p:style>
          <a:lnRef idx="0">
            <a:schemeClr val="dk1"/>
          </a:lnRef>
          <a:fillRef idx="3">
            <a:schemeClr val="dk1"/>
          </a:fillRef>
          <a:effectRef idx="3">
            <a:schemeClr val="dk1"/>
          </a:effectRef>
          <a:fontRef idx="minor">
            <a:schemeClr val="lt1"/>
          </a:fontRef>
        </p:style>
        <p:txBody>
          <a:bodyPr/>
          <a:lstStyle/>
          <a:p>
            <a:r>
              <a:rPr lang="id-ID" dirty="0" smtClean="0"/>
              <a:t>Soal dan pembahasan</a:t>
            </a:r>
            <a:endParaRPr lang="id-ID" dirty="0"/>
          </a:p>
        </p:txBody>
      </p:sp>
      <p:sp>
        <p:nvSpPr>
          <p:cNvPr id="3" name="Subtitle 2"/>
          <p:cNvSpPr>
            <a:spLocks noGrp="1"/>
          </p:cNvSpPr>
          <p:nvPr>
            <p:ph type="subTitle" idx="1"/>
          </p:nvPr>
        </p:nvSpPr>
        <p:spPr/>
        <p:txBody>
          <a:bodyPr/>
          <a:lstStyle/>
          <a:p>
            <a:endParaRPr lang="id-ID" dirty="0"/>
          </a:p>
        </p:txBody>
      </p:sp>
    </p:spTree>
    <p:extLst>
      <p:ext uri="{BB962C8B-B14F-4D97-AF65-F5344CB8AC3E}">
        <p14:creationId xmlns:p14="http://schemas.microsoft.com/office/powerpoint/2010/main" val="68852027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19488" y="1052736"/>
                <a:ext cx="4447472" cy="5805264"/>
              </a:xfrm>
              <a:ln w="76200"/>
            </p:spPr>
            <p:style>
              <a:lnRef idx="2">
                <a:schemeClr val="accent2"/>
              </a:lnRef>
              <a:fillRef idx="1">
                <a:schemeClr val="lt1"/>
              </a:fillRef>
              <a:effectRef idx="0">
                <a:schemeClr val="accent2"/>
              </a:effectRef>
              <a:fontRef idx="minor">
                <a:schemeClr val="dk1"/>
              </a:fontRef>
            </p:style>
            <p:txBody>
              <a:bodyPr/>
              <a:lstStyle/>
              <a:p>
                <a:pPr marL="0" indent="0">
                  <a:buNone/>
                </a:pPr>
                <a:r>
                  <a:rPr lang="id-ID" dirty="0" smtClean="0"/>
                  <a:t>Jika </a:t>
                </a:r>
                <a:r>
                  <a:rPr lang="id-ID" dirty="0" smtClean="0">
                    <a:solidFill>
                      <a:srgbClr val="FF0000"/>
                    </a:solidFill>
                  </a:rPr>
                  <a:t>k</a:t>
                </a:r>
                <a:r>
                  <a:rPr lang="id-ID" baseline="-25000" dirty="0" smtClean="0">
                    <a:solidFill>
                      <a:srgbClr val="FF0000"/>
                    </a:solidFill>
                  </a:rPr>
                  <a:t>b</a:t>
                </a:r>
                <a:r>
                  <a:rPr lang="id-ID" dirty="0" smtClean="0">
                    <a:solidFill>
                      <a:srgbClr val="FF0000"/>
                    </a:solidFill>
                  </a:rPr>
                  <a:t> NH</a:t>
                </a:r>
                <a:r>
                  <a:rPr lang="id-ID" baseline="-25000" dirty="0" smtClean="0">
                    <a:solidFill>
                      <a:srgbClr val="FF0000"/>
                    </a:solidFill>
                  </a:rPr>
                  <a:t>4</a:t>
                </a:r>
                <a:r>
                  <a:rPr lang="id-ID" dirty="0" smtClean="0">
                    <a:solidFill>
                      <a:srgbClr val="FF0000"/>
                    </a:solidFill>
                  </a:rPr>
                  <a:t>OH=10</a:t>
                </a:r>
                <a:r>
                  <a:rPr lang="id-ID" baseline="30000" dirty="0" smtClean="0">
                    <a:solidFill>
                      <a:srgbClr val="FF0000"/>
                    </a:solidFill>
                  </a:rPr>
                  <a:t>-5</a:t>
                </a:r>
                <a:r>
                  <a:rPr lang="id-ID" dirty="0" smtClean="0"/>
                  <a:t>, tentukan </a:t>
                </a:r>
                <a:r>
                  <a:rPr lang="id-ID" dirty="0" smtClean="0">
                    <a:solidFill>
                      <a:srgbClr val="FFFF00"/>
                    </a:solidFill>
                  </a:rPr>
                  <a:t>K</a:t>
                </a:r>
                <a:r>
                  <a:rPr lang="id-ID" baseline="-25000" dirty="0" smtClean="0">
                    <a:solidFill>
                      <a:srgbClr val="FFFF00"/>
                    </a:solidFill>
                  </a:rPr>
                  <a:t>h</a:t>
                </a:r>
                <a:r>
                  <a:rPr lang="id-ID" dirty="0" smtClean="0">
                    <a:solidFill>
                      <a:srgbClr val="FFFF00"/>
                    </a:solidFill>
                  </a:rPr>
                  <a:t> </a:t>
                </a:r>
                <a:r>
                  <a:rPr lang="id-ID" dirty="0" smtClean="0"/>
                  <a:t>dan </a:t>
                </a:r>
                <a:r>
                  <a:rPr lang="id-ID" dirty="0" smtClean="0">
                    <a:solidFill>
                      <a:srgbClr val="00B050"/>
                    </a:solidFill>
                  </a:rPr>
                  <a:t>pH</a:t>
                </a:r>
                <a:r>
                  <a:rPr lang="id-ID" dirty="0" smtClean="0"/>
                  <a:t> larutan </a:t>
                </a:r>
                <a:r>
                  <a:rPr lang="id-ID" dirty="0" smtClean="0">
                    <a:solidFill>
                      <a:schemeClr val="tx2">
                        <a:lumMod val="60000"/>
                        <a:lumOff val="40000"/>
                      </a:schemeClr>
                    </a:solidFill>
                  </a:rPr>
                  <a:t>NH</a:t>
                </a:r>
                <a:r>
                  <a:rPr lang="id-ID" baseline="-25000" dirty="0" smtClean="0">
                    <a:solidFill>
                      <a:schemeClr val="tx2">
                        <a:lumMod val="60000"/>
                        <a:lumOff val="40000"/>
                      </a:schemeClr>
                    </a:solidFill>
                  </a:rPr>
                  <a:t>4</a:t>
                </a:r>
                <a:r>
                  <a:rPr lang="id-ID" dirty="0" smtClean="0">
                    <a:solidFill>
                      <a:schemeClr val="tx2">
                        <a:lumMod val="60000"/>
                        <a:lumOff val="40000"/>
                      </a:schemeClr>
                    </a:solidFill>
                  </a:rPr>
                  <a:t>Cl 0,1 M</a:t>
                </a:r>
              </a:p>
              <a:p>
                <a:pPr marL="0" indent="0">
                  <a:buNone/>
                </a:pPr>
                <a:r>
                  <a:rPr lang="id-ID" b="1" dirty="0" smtClean="0"/>
                  <a:t>Pembahasan:</a:t>
                </a:r>
              </a:p>
              <a:p>
                <a:pPr marL="0" indent="0">
                  <a:buNone/>
                </a:pPr>
                <a:r>
                  <a:rPr lang="id-ID" dirty="0" smtClean="0"/>
                  <a:t>NH</a:t>
                </a:r>
                <a:r>
                  <a:rPr lang="id-ID" baseline="-25000" dirty="0" smtClean="0"/>
                  <a:t>4</a:t>
                </a:r>
                <a:r>
                  <a:rPr lang="id-ID" dirty="0" smtClean="0"/>
                  <a:t>Cl berasal dari basa lemah dan asam kuat, berarti larutan bersifat asam</a:t>
                </a:r>
              </a:p>
              <a:p>
                <a:pPr marL="571500" indent="-571500">
                  <a:buFont typeface="+mj-lt"/>
                  <a:buAutoNum type="romanUcPeriod"/>
                </a:pPr>
                <a:r>
                  <a:rPr lang="id-ID" dirty="0" smtClean="0">
                    <a:solidFill>
                      <a:srgbClr val="FFFF00"/>
                    </a:solidFill>
                  </a:rPr>
                  <a:t>K</a:t>
                </a:r>
                <a:r>
                  <a:rPr lang="id-ID" baseline="-25000" dirty="0" smtClean="0">
                    <a:solidFill>
                      <a:srgbClr val="FFFF00"/>
                    </a:solidFill>
                  </a:rPr>
                  <a:t>h</a:t>
                </a:r>
                <a:r>
                  <a:rPr lang="id-ID" dirty="0" smtClean="0">
                    <a:solidFill>
                      <a:srgbClr val="FFFF00"/>
                    </a:solidFill>
                  </a:rPr>
                  <a:t> </a:t>
                </a:r>
                <a:r>
                  <a:rPr lang="id-ID" dirty="0" smtClean="0"/>
                  <a:t>	= </a:t>
                </a:r>
                <a14:m>
                  <m:oMath xmlns:m="http://schemas.openxmlformats.org/officeDocument/2006/math">
                    <m:f>
                      <m:fPr>
                        <m:ctrlPr>
                          <a:rPr lang="id-ID" i="1" smtClean="0">
                            <a:latin typeface="Cambria Math" panose="02040503050406030204" pitchFamily="18" charset="0"/>
                          </a:rPr>
                        </m:ctrlPr>
                      </m:fPr>
                      <m:num>
                        <m:r>
                          <a:rPr lang="id-ID" b="0" i="1" smtClean="0">
                            <a:latin typeface="Cambria Math"/>
                          </a:rPr>
                          <m:t>𝐾𝑤</m:t>
                        </m:r>
                      </m:num>
                      <m:den>
                        <m:r>
                          <a:rPr lang="id-ID" b="0" i="1" smtClean="0">
                            <a:solidFill>
                              <a:srgbClr val="FF0000"/>
                            </a:solidFill>
                            <a:latin typeface="Cambria Math"/>
                          </a:rPr>
                          <m:t>𝐾𝑏</m:t>
                        </m:r>
                      </m:den>
                    </m:f>
                  </m:oMath>
                </a14:m>
                <a:endParaRPr lang="id-ID" dirty="0" smtClean="0"/>
              </a:p>
              <a:p>
                <a:pPr marL="1257300" lvl="3" indent="0">
                  <a:buNone/>
                </a:pPr>
                <a:r>
                  <a:rPr lang="id-ID" dirty="0" smtClean="0"/>
                  <a:t>	</a:t>
                </a:r>
                <a:r>
                  <a:rPr lang="id-ID" sz="2800" dirty="0" smtClean="0"/>
                  <a:t>=</a:t>
                </a:r>
                <a14:m>
                  <m:oMath xmlns:m="http://schemas.openxmlformats.org/officeDocument/2006/math">
                    <m:f>
                      <m:fPr>
                        <m:ctrlPr>
                          <a:rPr lang="id-ID" sz="2800" i="1" smtClean="0">
                            <a:latin typeface="Cambria Math" panose="02040503050406030204" pitchFamily="18" charset="0"/>
                          </a:rPr>
                        </m:ctrlPr>
                      </m:fPr>
                      <m:num>
                        <m:sSup>
                          <m:sSupPr>
                            <m:ctrlPr>
                              <a:rPr lang="id-ID" sz="2800" i="1" smtClean="0">
                                <a:latin typeface="Cambria Math" panose="02040503050406030204" pitchFamily="18" charset="0"/>
                              </a:rPr>
                            </m:ctrlPr>
                          </m:sSupPr>
                          <m:e>
                            <m:r>
                              <a:rPr lang="id-ID" sz="2800" b="0" i="1" smtClean="0">
                                <a:latin typeface="Cambria Math"/>
                              </a:rPr>
                              <m:t>10</m:t>
                            </m:r>
                          </m:e>
                          <m:sup>
                            <m:r>
                              <a:rPr lang="id-ID" sz="2800" b="0" i="1" smtClean="0">
                                <a:latin typeface="Cambria Math"/>
                              </a:rPr>
                              <m:t>−14</m:t>
                            </m:r>
                          </m:sup>
                        </m:sSup>
                      </m:num>
                      <m:den>
                        <m:sSup>
                          <m:sSupPr>
                            <m:ctrlPr>
                              <a:rPr lang="id-ID" sz="2800" i="1" smtClean="0">
                                <a:latin typeface="Cambria Math" panose="02040503050406030204" pitchFamily="18" charset="0"/>
                              </a:rPr>
                            </m:ctrlPr>
                          </m:sSupPr>
                          <m:e>
                            <m:r>
                              <a:rPr lang="id-ID" sz="2800" b="0" i="1" smtClean="0">
                                <a:solidFill>
                                  <a:srgbClr val="FF0000"/>
                                </a:solidFill>
                                <a:latin typeface="Cambria Math"/>
                              </a:rPr>
                              <m:t>10</m:t>
                            </m:r>
                          </m:e>
                          <m:sup>
                            <m:r>
                              <a:rPr lang="id-ID" sz="2800" b="0" i="1" smtClean="0">
                                <a:solidFill>
                                  <a:srgbClr val="FF0000"/>
                                </a:solidFill>
                                <a:latin typeface="Cambria Math"/>
                              </a:rPr>
                              <m:t>−5</m:t>
                            </m:r>
                          </m:sup>
                        </m:sSup>
                      </m:den>
                    </m:f>
                  </m:oMath>
                </a14:m>
                <a:endParaRPr lang="id-ID" sz="2800" dirty="0" smtClean="0"/>
              </a:p>
              <a:p>
                <a:pPr marL="0" indent="0">
                  <a:buNone/>
                </a:pPr>
                <a:r>
                  <a:rPr lang="id-ID" dirty="0"/>
                  <a:t>		</a:t>
                </a:r>
                <a:r>
                  <a:rPr lang="id-ID" dirty="0" smtClean="0"/>
                  <a:t>=</a:t>
                </a:r>
                <a14:m>
                  <m:oMath xmlns:m="http://schemas.openxmlformats.org/officeDocument/2006/math">
                    <m:sSup>
                      <m:sSupPr>
                        <m:ctrlPr>
                          <a:rPr lang="id-ID" i="1" smtClean="0">
                            <a:solidFill>
                              <a:srgbClr val="FFFF00"/>
                            </a:solidFill>
                            <a:latin typeface="Cambria Math" panose="02040503050406030204" pitchFamily="18" charset="0"/>
                          </a:rPr>
                        </m:ctrlPr>
                      </m:sSupPr>
                      <m:e>
                        <m:r>
                          <a:rPr lang="id-ID" b="0" i="1" smtClean="0">
                            <a:solidFill>
                              <a:srgbClr val="FFFF00"/>
                            </a:solidFill>
                            <a:latin typeface="Cambria Math"/>
                          </a:rPr>
                          <m:t>10</m:t>
                        </m:r>
                      </m:e>
                      <m:sup>
                        <m:r>
                          <a:rPr lang="id-ID" b="0" i="1" smtClean="0">
                            <a:solidFill>
                              <a:srgbClr val="FFFF00"/>
                            </a:solidFill>
                            <a:latin typeface="Cambria Math"/>
                          </a:rPr>
                          <m:t>−9</m:t>
                        </m:r>
                      </m:sup>
                    </m:sSup>
                  </m:oMath>
                </a14:m>
                <a:endParaRPr lang="id-ID" dirty="0" smtClean="0"/>
              </a:p>
              <a:p>
                <a:pPr marL="0" indent="0">
                  <a:buNone/>
                </a:pPr>
                <a:endParaRPr lang="id-ID"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19488" y="1052736"/>
                <a:ext cx="4447472" cy="5805264"/>
              </a:xfrm>
              <a:blipFill rotWithShape="1">
                <a:blip r:embed="rId2"/>
                <a:stretch>
                  <a:fillRect l="-2022" t="-311" r="-2695"/>
                </a:stretch>
              </a:blipFill>
              <a:ln w="76200"/>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499992" y="1052736"/>
                <a:ext cx="4644008" cy="5805264"/>
              </a:xfrm>
              <a:ln w="76200">
                <a:solidFill>
                  <a:srgbClr val="C00000"/>
                </a:solidFill>
              </a:ln>
            </p:spPr>
            <p:style>
              <a:lnRef idx="2">
                <a:schemeClr val="accent2"/>
              </a:lnRef>
              <a:fillRef idx="1">
                <a:schemeClr val="lt1"/>
              </a:fillRef>
              <a:effectRef idx="0">
                <a:schemeClr val="accent2"/>
              </a:effectRef>
              <a:fontRef idx="minor">
                <a:schemeClr val="dk1"/>
              </a:fontRef>
            </p:style>
            <p:txBody>
              <a:bodyPr/>
              <a:lstStyle/>
              <a:p>
                <a:pPr marL="571500" indent="-571500">
                  <a:buFont typeface="+mj-lt"/>
                  <a:buAutoNum type="romanUcPeriod" startAt="2"/>
                </a:pPr>
                <a:r>
                  <a:rPr lang="id-ID" dirty="0" smtClean="0"/>
                  <a:t>[</a:t>
                </a:r>
                <a:r>
                  <a:rPr lang="id-ID" dirty="0">
                    <a:solidFill>
                      <a:schemeClr val="accent6">
                        <a:lumMod val="75000"/>
                      </a:schemeClr>
                    </a:solidFill>
                  </a:rPr>
                  <a:t>H</a:t>
                </a:r>
                <a:r>
                  <a:rPr lang="id-ID" baseline="30000" dirty="0">
                    <a:solidFill>
                      <a:schemeClr val="accent6">
                        <a:lumMod val="75000"/>
                      </a:schemeClr>
                    </a:solidFill>
                  </a:rPr>
                  <a:t>+</a:t>
                </a:r>
                <a:r>
                  <a:rPr lang="id-ID" dirty="0"/>
                  <a:t>]	</a:t>
                </a:r>
                <a:r>
                  <a:rPr lang="id-ID" dirty="0" smtClean="0"/>
                  <a:t>= </a:t>
                </a:r>
                <a14:m>
                  <m:oMath xmlns:m="http://schemas.openxmlformats.org/officeDocument/2006/math">
                    <m:rad>
                      <m:radPr>
                        <m:degHide m:val="on"/>
                        <m:ctrlPr>
                          <a:rPr lang="id-ID" i="1">
                            <a:latin typeface="Cambria Math" panose="02040503050406030204" pitchFamily="18" charset="0"/>
                          </a:rPr>
                        </m:ctrlPr>
                      </m:radPr>
                      <m:deg/>
                      <m:e>
                        <m:f>
                          <m:fPr>
                            <m:ctrlPr>
                              <a:rPr lang="id-ID" i="1">
                                <a:latin typeface="Cambria Math" panose="02040503050406030204" pitchFamily="18" charset="0"/>
                              </a:rPr>
                            </m:ctrlPr>
                          </m:fPr>
                          <m:num>
                            <m:r>
                              <a:rPr lang="id-ID" i="1">
                                <a:latin typeface="Cambria Math"/>
                              </a:rPr>
                              <m:t>𝑘</m:t>
                            </m:r>
                            <m:r>
                              <a:rPr lang="id-ID" i="1" baseline="-25000">
                                <a:latin typeface="Cambria Math"/>
                              </a:rPr>
                              <m:t>𝑤</m:t>
                            </m:r>
                          </m:num>
                          <m:den>
                            <m:r>
                              <a:rPr lang="id-ID" i="1">
                                <a:latin typeface="Cambria Math"/>
                              </a:rPr>
                              <m:t>𝑘</m:t>
                            </m:r>
                            <m:r>
                              <a:rPr lang="id-ID" i="1" baseline="-25000">
                                <a:latin typeface="Cambria Math"/>
                              </a:rPr>
                              <m:t>𝑎</m:t>
                            </m:r>
                          </m:den>
                        </m:f>
                        <m:r>
                          <a:rPr lang="id-ID" i="1" baseline="-25000">
                            <a:latin typeface="Cambria Math"/>
                          </a:rPr>
                          <m:t>.</m:t>
                        </m:r>
                        <m:r>
                          <a:rPr lang="id-ID" i="1" baseline="-25000">
                            <a:latin typeface="Cambria Math"/>
                          </a:rPr>
                          <m:t>𝑀</m:t>
                        </m:r>
                      </m:e>
                    </m:rad>
                  </m:oMath>
                </a14:m>
                <a:endParaRPr lang="id-ID" dirty="0" smtClean="0"/>
              </a:p>
              <a:p>
                <a:pPr marL="0" indent="0">
                  <a:buNone/>
                </a:pPr>
                <a:r>
                  <a:rPr lang="id-ID" dirty="0"/>
                  <a:t>	</a:t>
                </a:r>
                <a:r>
                  <a:rPr lang="id-ID" dirty="0" smtClean="0"/>
                  <a:t>	=</a:t>
                </a:r>
                <a:r>
                  <a:rPr lang="id-ID" dirty="0"/>
                  <a:t> </a:t>
                </a:r>
                <a14:m>
                  <m:oMath xmlns:m="http://schemas.openxmlformats.org/officeDocument/2006/math">
                    <m:rad>
                      <m:radPr>
                        <m:degHide m:val="on"/>
                        <m:ctrlPr>
                          <a:rPr lang="id-ID" i="1">
                            <a:latin typeface="Cambria Math" panose="02040503050406030204" pitchFamily="18" charset="0"/>
                          </a:rPr>
                        </m:ctrlPr>
                      </m:radPr>
                      <m:deg/>
                      <m:e>
                        <m:r>
                          <a:rPr lang="id-ID" b="0" i="1" smtClean="0">
                            <a:solidFill>
                              <a:srgbClr val="FFFF00"/>
                            </a:solidFill>
                            <a:latin typeface="Cambria Math"/>
                          </a:rPr>
                          <m:t>𝐾</m:t>
                        </m:r>
                        <m:r>
                          <a:rPr lang="id-ID" b="0" i="1" baseline="-25000" smtClean="0">
                            <a:solidFill>
                              <a:srgbClr val="FFFF00"/>
                            </a:solidFill>
                            <a:latin typeface="Cambria Math"/>
                          </a:rPr>
                          <m:t>h</m:t>
                        </m:r>
                        <m:r>
                          <a:rPr lang="id-ID" b="0" i="1" smtClean="0">
                            <a:latin typeface="Cambria Math"/>
                          </a:rPr>
                          <m:t>.[</m:t>
                        </m:r>
                        <m:r>
                          <a:rPr lang="id-ID" b="0" i="1" smtClean="0">
                            <a:solidFill>
                              <a:srgbClr val="0070C0"/>
                            </a:solidFill>
                            <a:latin typeface="Cambria Math"/>
                          </a:rPr>
                          <m:t>𝐶𝑔</m:t>
                        </m:r>
                        <m:r>
                          <a:rPr lang="id-ID" b="0" i="1" smtClean="0">
                            <a:latin typeface="Cambria Math"/>
                          </a:rPr>
                          <m:t>]</m:t>
                        </m:r>
                      </m:e>
                    </m:rad>
                  </m:oMath>
                </a14:m>
                <a:endParaRPr lang="id-ID" dirty="0" smtClean="0"/>
              </a:p>
              <a:p>
                <a:pPr marL="0" indent="0">
                  <a:buNone/>
                </a:pPr>
                <a:r>
                  <a:rPr lang="id-ID" dirty="0"/>
                  <a:t>	</a:t>
                </a:r>
                <a:r>
                  <a:rPr lang="id-ID" dirty="0" smtClean="0"/>
                  <a:t>	=</a:t>
                </a:r>
                <a:r>
                  <a:rPr lang="id-ID" dirty="0"/>
                  <a:t> </a:t>
                </a:r>
                <a14:m>
                  <m:oMath xmlns:m="http://schemas.openxmlformats.org/officeDocument/2006/math">
                    <m:rad>
                      <m:radPr>
                        <m:degHide m:val="on"/>
                        <m:ctrlPr>
                          <a:rPr lang="id-ID" i="1">
                            <a:latin typeface="Cambria Math" panose="02040503050406030204" pitchFamily="18" charset="0"/>
                          </a:rPr>
                        </m:ctrlPr>
                      </m:radPr>
                      <m:deg/>
                      <m:e>
                        <m:sSup>
                          <m:sSupPr>
                            <m:ctrlPr>
                              <a:rPr lang="id-ID" i="1">
                                <a:solidFill>
                                  <a:srgbClr val="FFFF00"/>
                                </a:solidFill>
                                <a:latin typeface="Cambria Math" panose="02040503050406030204" pitchFamily="18" charset="0"/>
                              </a:rPr>
                            </m:ctrlPr>
                          </m:sSupPr>
                          <m:e>
                            <m:r>
                              <a:rPr lang="id-ID" i="1">
                                <a:solidFill>
                                  <a:srgbClr val="FFFF00"/>
                                </a:solidFill>
                                <a:latin typeface="Cambria Math"/>
                              </a:rPr>
                              <m:t>10</m:t>
                            </m:r>
                          </m:e>
                          <m:sup>
                            <m:r>
                              <a:rPr lang="id-ID" i="1">
                                <a:solidFill>
                                  <a:srgbClr val="FFFF00"/>
                                </a:solidFill>
                                <a:latin typeface="Cambria Math"/>
                              </a:rPr>
                              <m:t>−9</m:t>
                            </m:r>
                          </m:sup>
                        </m:sSup>
                        <m:r>
                          <a:rPr lang="id-ID" i="1">
                            <a:latin typeface="Cambria Math"/>
                          </a:rPr>
                          <m:t>.</m:t>
                        </m:r>
                        <m:r>
                          <m:rPr>
                            <m:nor/>
                          </m:rPr>
                          <a:rPr lang="id-ID" b="0" i="0" smtClean="0">
                            <a:latin typeface="Cambria Math"/>
                          </a:rPr>
                          <m:t> </m:t>
                        </m:r>
                        <m:sSup>
                          <m:sSupPr>
                            <m:ctrlPr>
                              <a:rPr lang="id-ID" b="0" i="1" smtClean="0">
                                <a:solidFill>
                                  <a:srgbClr val="0070C0"/>
                                </a:solidFill>
                                <a:latin typeface="Cambria Math" panose="02040503050406030204" pitchFamily="18" charset="0"/>
                              </a:rPr>
                            </m:ctrlPr>
                          </m:sSupPr>
                          <m:e>
                            <m:r>
                              <a:rPr lang="id-ID" b="0" i="1" smtClean="0">
                                <a:solidFill>
                                  <a:srgbClr val="0070C0"/>
                                </a:solidFill>
                                <a:latin typeface="Cambria Math"/>
                              </a:rPr>
                              <m:t>10</m:t>
                            </m:r>
                          </m:e>
                          <m:sup>
                            <m:r>
                              <a:rPr lang="id-ID" b="0" i="1" smtClean="0">
                                <a:solidFill>
                                  <a:srgbClr val="0070C0"/>
                                </a:solidFill>
                                <a:latin typeface="Cambria Math"/>
                              </a:rPr>
                              <m:t>−</m:t>
                            </m:r>
                          </m:sup>
                        </m:sSup>
                      </m:e>
                    </m:rad>
                  </m:oMath>
                </a14:m>
                <a:endParaRPr lang="id-ID" dirty="0" smtClean="0"/>
              </a:p>
              <a:p>
                <a:pPr marL="0" indent="0">
                  <a:buNone/>
                </a:pPr>
                <a:r>
                  <a:rPr lang="id-ID" dirty="0"/>
                  <a:t>	</a:t>
                </a:r>
                <a:r>
                  <a:rPr lang="id-ID" dirty="0" smtClean="0"/>
                  <a:t>	=</a:t>
                </a:r>
                <a:r>
                  <a:rPr lang="id-ID" dirty="0"/>
                  <a:t> </a:t>
                </a:r>
                <a14:m>
                  <m:oMath xmlns:m="http://schemas.openxmlformats.org/officeDocument/2006/math">
                    <m:rad>
                      <m:radPr>
                        <m:degHide m:val="on"/>
                        <m:ctrlPr>
                          <a:rPr lang="id-ID" i="1">
                            <a:latin typeface="Cambria Math" panose="02040503050406030204" pitchFamily="18" charset="0"/>
                          </a:rPr>
                        </m:ctrlPr>
                      </m:radPr>
                      <m:deg/>
                      <m:e>
                        <m:sSup>
                          <m:sSupPr>
                            <m:ctrlPr>
                              <a:rPr lang="id-ID" i="1" smtClean="0">
                                <a:solidFill>
                                  <a:schemeClr val="accent6">
                                    <a:lumMod val="75000"/>
                                  </a:schemeClr>
                                </a:solidFill>
                                <a:latin typeface="Cambria Math" panose="02040503050406030204" pitchFamily="18" charset="0"/>
                              </a:rPr>
                            </m:ctrlPr>
                          </m:sSupPr>
                          <m:e>
                            <m:r>
                              <a:rPr lang="id-ID" i="1">
                                <a:solidFill>
                                  <a:schemeClr val="accent6">
                                    <a:lumMod val="75000"/>
                                  </a:schemeClr>
                                </a:solidFill>
                                <a:latin typeface="Cambria Math"/>
                              </a:rPr>
                              <m:t>10</m:t>
                            </m:r>
                          </m:e>
                          <m:sup>
                            <m:r>
                              <a:rPr lang="id-ID" i="1">
                                <a:solidFill>
                                  <a:schemeClr val="accent6">
                                    <a:lumMod val="75000"/>
                                  </a:schemeClr>
                                </a:solidFill>
                                <a:latin typeface="Cambria Math"/>
                              </a:rPr>
                              <m:t>−</m:t>
                            </m:r>
                            <m:r>
                              <a:rPr lang="id-ID" b="0" i="1" smtClean="0">
                                <a:solidFill>
                                  <a:schemeClr val="accent6">
                                    <a:lumMod val="75000"/>
                                  </a:schemeClr>
                                </a:solidFill>
                                <a:latin typeface="Cambria Math"/>
                              </a:rPr>
                              <m:t>10</m:t>
                            </m:r>
                          </m:sup>
                        </m:sSup>
                      </m:e>
                    </m:rad>
                  </m:oMath>
                </a14:m>
                <a:endParaRPr lang="id-ID" dirty="0" smtClean="0"/>
              </a:p>
              <a:p>
                <a:pPr marL="0" indent="0">
                  <a:buNone/>
                </a:pPr>
                <a:r>
                  <a:rPr lang="id-ID" dirty="0"/>
                  <a:t>	</a:t>
                </a:r>
                <a:r>
                  <a:rPr lang="id-ID" dirty="0" smtClean="0"/>
                  <a:t>	=</a:t>
                </a:r>
                <a14:m>
                  <m:oMath xmlns:m="http://schemas.openxmlformats.org/officeDocument/2006/math">
                    <m:sSup>
                      <m:sSupPr>
                        <m:ctrlPr>
                          <a:rPr lang="id-ID" i="1">
                            <a:solidFill>
                              <a:schemeClr val="accent6">
                                <a:lumMod val="75000"/>
                              </a:schemeClr>
                            </a:solidFill>
                            <a:latin typeface="Cambria Math" panose="02040503050406030204" pitchFamily="18" charset="0"/>
                          </a:rPr>
                        </m:ctrlPr>
                      </m:sSupPr>
                      <m:e>
                        <m:r>
                          <a:rPr lang="id-ID" i="1">
                            <a:solidFill>
                              <a:schemeClr val="accent6">
                                <a:lumMod val="75000"/>
                              </a:schemeClr>
                            </a:solidFill>
                            <a:latin typeface="Cambria Math"/>
                          </a:rPr>
                          <m:t>10</m:t>
                        </m:r>
                      </m:e>
                      <m:sup>
                        <m:r>
                          <a:rPr lang="id-ID" i="1">
                            <a:solidFill>
                              <a:schemeClr val="accent6">
                                <a:lumMod val="75000"/>
                              </a:schemeClr>
                            </a:solidFill>
                            <a:latin typeface="Cambria Math"/>
                          </a:rPr>
                          <m:t>−</m:t>
                        </m:r>
                        <m:r>
                          <a:rPr lang="id-ID" b="0" i="1" smtClean="0">
                            <a:solidFill>
                              <a:schemeClr val="accent6">
                                <a:lumMod val="75000"/>
                              </a:schemeClr>
                            </a:solidFill>
                            <a:latin typeface="Cambria Math"/>
                          </a:rPr>
                          <m:t>5</m:t>
                        </m:r>
                      </m:sup>
                    </m:sSup>
                  </m:oMath>
                </a14:m>
                <a:endParaRPr lang="id-ID" dirty="0" smtClean="0"/>
              </a:p>
              <a:p>
                <a:pPr marL="0" indent="0">
                  <a:buNone/>
                </a:pPr>
                <a:r>
                  <a:rPr lang="id-ID" dirty="0" smtClean="0">
                    <a:solidFill>
                      <a:srgbClr val="00B050"/>
                    </a:solidFill>
                  </a:rPr>
                  <a:t>pH		</a:t>
                </a:r>
                <a:r>
                  <a:rPr lang="id-ID" dirty="0" smtClean="0">
                    <a:solidFill>
                      <a:schemeClr val="tx1"/>
                    </a:solidFill>
                  </a:rPr>
                  <a:t>=-log</a:t>
                </a:r>
                <a14:m>
                  <m:oMath xmlns:m="http://schemas.openxmlformats.org/officeDocument/2006/math">
                    <m:sSup>
                      <m:sSupPr>
                        <m:ctrlPr>
                          <a:rPr lang="id-ID" i="1">
                            <a:solidFill>
                              <a:schemeClr val="accent6">
                                <a:lumMod val="75000"/>
                              </a:schemeClr>
                            </a:solidFill>
                            <a:latin typeface="Cambria Math" panose="02040503050406030204" pitchFamily="18" charset="0"/>
                          </a:rPr>
                        </m:ctrlPr>
                      </m:sSupPr>
                      <m:e>
                        <m:r>
                          <a:rPr lang="id-ID" i="1">
                            <a:solidFill>
                              <a:schemeClr val="accent6">
                                <a:lumMod val="75000"/>
                              </a:schemeClr>
                            </a:solidFill>
                            <a:latin typeface="Cambria Math"/>
                          </a:rPr>
                          <m:t>10</m:t>
                        </m:r>
                      </m:e>
                      <m:sup>
                        <m:r>
                          <a:rPr lang="id-ID" i="1">
                            <a:solidFill>
                              <a:schemeClr val="accent6">
                                <a:lumMod val="75000"/>
                              </a:schemeClr>
                            </a:solidFill>
                            <a:latin typeface="Cambria Math"/>
                          </a:rPr>
                          <m:t>−5</m:t>
                        </m:r>
                      </m:sup>
                    </m:sSup>
                  </m:oMath>
                </a14:m>
                <a:endParaRPr lang="id-ID" dirty="0" smtClean="0">
                  <a:solidFill>
                    <a:srgbClr val="00B050"/>
                  </a:solidFill>
                </a:endParaRPr>
              </a:p>
              <a:p>
                <a:pPr marL="0" indent="0">
                  <a:buNone/>
                </a:pPr>
                <a:r>
                  <a:rPr lang="id-ID" dirty="0">
                    <a:solidFill>
                      <a:srgbClr val="00B050"/>
                    </a:solidFill>
                  </a:rPr>
                  <a:t>	</a:t>
                </a:r>
                <a:r>
                  <a:rPr lang="id-ID" dirty="0" smtClean="0">
                    <a:solidFill>
                      <a:srgbClr val="00B050"/>
                    </a:solidFill>
                  </a:rPr>
                  <a:t>	</a:t>
                </a:r>
                <a:r>
                  <a:rPr lang="id-ID" dirty="0" smtClean="0">
                    <a:solidFill>
                      <a:schemeClr val="tx1"/>
                    </a:solidFill>
                  </a:rPr>
                  <a:t>=</a:t>
                </a:r>
                <a:r>
                  <a:rPr lang="id-ID" dirty="0" smtClean="0">
                    <a:solidFill>
                      <a:srgbClr val="00B050"/>
                    </a:solidFill>
                  </a:rPr>
                  <a:t>5</a:t>
                </a:r>
              </a:p>
              <a:p>
                <a:pPr marL="0" indent="0">
                  <a:buNone/>
                </a:pPr>
                <a:endParaRPr lang="id-ID" dirty="0"/>
              </a:p>
              <a:p>
                <a:pPr marL="0" indent="0">
                  <a:buNone/>
                </a:pPr>
                <a:endParaRPr lang="id-ID"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499992" y="1052736"/>
                <a:ext cx="4644008" cy="5805264"/>
              </a:xfrm>
              <a:blipFill rotWithShape="1">
                <a:blip r:embed="rId3"/>
                <a:stretch>
                  <a:fillRect l="-1806"/>
                </a:stretch>
              </a:blipFill>
              <a:ln w="76200">
                <a:solidFill>
                  <a:srgbClr val="C00000"/>
                </a:solidFill>
              </a:ln>
            </p:spPr>
            <p:txBody>
              <a:bodyPr/>
              <a:lstStyle/>
              <a:p>
                <a:r>
                  <a:rPr lang="id-ID">
                    <a:noFill/>
                  </a:rPr>
                  <a:t> </a:t>
                </a:r>
              </a:p>
            </p:txBody>
          </p:sp>
        </mc:Fallback>
      </mc:AlternateContent>
      <p:sp>
        <p:nvSpPr>
          <p:cNvPr id="5"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6" name="TextBox 5"/>
          <p:cNvSpPr txBox="1"/>
          <p:nvPr/>
        </p:nvSpPr>
        <p:spPr>
          <a:xfrm>
            <a:off x="-19488" y="548680"/>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(12)</a:t>
            </a:r>
          </a:p>
        </p:txBody>
      </p:sp>
      <p:sp>
        <p:nvSpPr>
          <p:cNvPr id="7" name="Rectangle 6"/>
          <p:cNvSpPr/>
          <p:nvPr/>
        </p:nvSpPr>
        <p:spPr>
          <a:xfrm>
            <a:off x="540281" y="548680"/>
            <a:ext cx="605877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id-ID" dirty="0" smtClean="0"/>
              <a:t>SOAL &amp; PEMBAHASAN </a:t>
            </a:r>
            <a:r>
              <a:rPr lang="id-ID" dirty="0">
                <a:solidFill>
                  <a:schemeClr val="bg1"/>
                </a:solidFill>
              </a:rPr>
              <a:t>Garam dari </a:t>
            </a:r>
            <a:r>
              <a:rPr lang="id-ID" dirty="0" smtClean="0">
                <a:solidFill>
                  <a:schemeClr val="bg1"/>
                </a:solidFill>
              </a:rPr>
              <a:t>Asam Kuat </a:t>
            </a:r>
            <a:r>
              <a:rPr lang="id-ID" dirty="0">
                <a:solidFill>
                  <a:schemeClr val="bg1"/>
                </a:solidFill>
              </a:rPr>
              <a:t>dan </a:t>
            </a:r>
            <a:r>
              <a:rPr lang="id-ID" dirty="0" smtClean="0">
                <a:solidFill>
                  <a:schemeClr val="bg1"/>
                </a:solidFill>
              </a:rPr>
              <a:t>Basa Lemah </a:t>
            </a:r>
            <a:endParaRPr lang="id-ID" dirty="0">
              <a:solidFill>
                <a:schemeClr val="bg1"/>
              </a:solidFill>
            </a:endParaRPr>
          </a:p>
        </p:txBody>
      </p:sp>
    </p:spTree>
    <p:extLst>
      <p:ext uri="{BB962C8B-B14F-4D97-AF65-F5344CB8AC3E}">
        <p14:creationId xmlns:p14="http://schemas.microsoft.com/office/powerpoint/2010/main" val="324277405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half" idx="1"/>
          </p:nvPr>
        </p:nvSpPr>
        <p:spPr>
          <a:xfrm>
            <a:off x="-19488" y="1052736"/>
            <a:ext cx="4447472" cy="5805264"/>
          </a:xfrm>
          <a:ln w="76200"/>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buNone/>
            </a:pPr>
            <a:r>
              <a:rPr lang="id-ID" dirty="0"/>
              <a:t>Bagaimana sifat garam berikut?</a:t>
            </a:r>
          </a:p>
          <a:p>
            <a:pPr marL="514350" indent="-514350">
              <a:buAutoNum type="alphaLcPeriod"/>
            </a:pPr>
            <a:r>
              <a:rPr lang="id-ID" dirty="0" smtClean="0"/>
              <a:t>KCl</a:t>
            </a:r>
          </a:p>
          <a:p>
            <a:pPr marL="514350" indent="-514350">
              <a:buAutoNum type="alphaLcPeriod"/>
            </a:pPr>
            <a:r>
              <a:rPr lang="id-ID" dirty="0" smtClean="0"/>
              <a:t>NaBr</a:t>
            </a:r>
          </a:p>
          <a:p>
            <a:pPr marL="514350" indent="-514350">
              <a:buAutoNum type="alphaLcPeriod"/>
            </a:pPr>
            <a:r>
              <a:rPr lang="id-ID" dirty="0" smtClean="0"/>
              <a:t>NaF</a:t>
            </a:r>
          </a:p>
          <a:p>
            <a:pPr marL="514350" indent="-514350">
              <a:buAutoNum type="alphaLcPeriod"/>
            </a:pPr>
            <a:r>
              <a:rPr lang="id-ID" dirty="0" smtClean="0"/>
              <a:t>NH</a:t>
            </a:r>
            <a:r>
              <a:rPr lang="id-ID" baseline="-25000" dirty="0" smtClean="0"/>
              <a:t>4</a:t>
            </a:r>
            <a:r>
              <a:rPr lang="id-ID" dirty="0" smtClean="0"/>
              <a:t>Cl</a:t>
            </a:r>
          </a:p>
          <a:p>
            <a:pPr marL="514350" indent="-514350">
              <a:buAutoNum type="alphaLcPeriod"/>
            </a:pPr>
            <a:r>
              <a:rPr lang="id-ID" dirty="0" smtClean="0"/>
              <a:t>Na</a:t>
            </a:r>
            <a:r>
              <a:rPr lang="id-ID" baseline="-25000" dirty="0" smtClean="0"/>
              <a:t>2</a:t>
            </a:r>
            <a:r>
              <a:rPr lang="id-ID" dirty="0" smtClean="0"/>
              <a:t>SO</a:t>
            </a:r>
            <a:r>
              <a:rPr lang="id-ID" baseline="-25000" dirty="0" smtClean="0"/>
              <a:t>4</a:t>
            </a:r>
          </a:p>
          <a:p>
            <a:pPr marL="0" indent="0">
              <a:buNone/>
            </a:pPr>
            <a:r>
              <a:rPr lang="id-ID" sz="3600" b="1" baseline="-25000" dirty="0" smtClean="0"/>
              <a:t>Pembahasan:</a:t>
            </a:r>
          </a:p>
          <a:p>
            <a:pPr marL="457200" indent="-457200">
              <a:buFont typeface="+mj-lt"/>
              <a:buAutoNum type="alphaUcPeriod"/>
            </a:pPr>
            <a:r>
              <a:rPr lang="id-ID" sz="2400" dirty="0" smtClean="0"/>
              <a:t>KCl berasal dari KOH(basa kuat)+HCl(asam kuat);bersifat netral</a:t>
            </a:r>
          </a:p>
          <a:p>
            <a:pPr marL="457200" indent="-457200">
              <a:buFont typeface="+mj-lt"/>
              <a:buAutoNum type="alphaUcPeriod" startAt="2"/>
            </a:pPr>
            <a:r>
              <a:rPr lang="id-ID" sz="2400" dirty="0" smtClean="0"/>
              <a:t>NaBr berasal dari NaOH(basa kuat)+HBr(asam kuat);bersifat netral</a:t>
            </a:r>
          </a:p>
        </p:txBody>
      </p:sp>
      <p:sp>
        <p:nvSpPr>
          <p:cNvPr id="4" name="Content Placeholder 3"/>
          <p:cNvSpPr>
            <a:spLocks noGrp="1"/>
          </p:cNvSpPr>
          <p:nvPr>
            <p:ph sz="half" idx="2"/>
          </p:nvPr>
        </p:nvSpPr>
        <p:spPr>
          <a:xfrm>
            <a:off x="4499992" y="1052736"/>
            <a:ext cx="4644008" cy="5805264"/>
          </a:xfrm>
          <a:ln w="76200">
            <a:solidFill>
              <a:srgbClr val="C0000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514350" indent="-514350">
              <a:buFont typeface="+mj-lt"/>
              <a:buAutoNum type="alphaUcPeriod" startAt="3"/>
            </a:pPr>
            <a:r>
              <a:rPr lang="id-ID" dirty="0" smtClean="0"/>
              <a:t>NaF berasal dari NaOH(basa kuat)+HF(asam lemah);bersifat basa</a:t>
            </a:r>
          </a:p>
          <a:p>
            <a:pPr marL="514350" indent="-514350">
              <a:buFont typeface="+mj-lt"/>
              <a:buAutoNum type="alphaUcPeriod" startAt="3"/>
            </a:pPr>
            <a:r>
              <a:rPr lang="id-ID" dirty="0" smtClean="0"/>
              <a:t>NH</a:t>
            </a:r>
            <a:r>
              <a:rPr lang="id-ID" baseline="-25000" dirty="0" smtClean="0"/>
              <a:t>4</a:t>
            </a:r>
            <a:r>
              <a:rPr lang="id-ID" dirty="0" smtClean="0"/>
              <a:t>Cl</a:t>
            </a:r>
            <a:r>
              <a:rPr lang="id-ID" dirty="0"/>
              <a:t> </a:t>
            </a:r>
            <a:r>
              <a:rPr lang="id-ID" dirty="0" smtClean="0"/>
              <a:t>berasal dari NH</a:t>
            </a:r>
            <a:r>
              <a:rPr lang="id-ID" baseline="-25000" dirty="0" smtClean="0"/>
              <a:t>3</a:t>
            </a:r>
            <a:r>
              <a:rPr lang="id-ID" dirty="0" smtClean="0"/>
              <a:t>(basa lemah)+HCl(asam kuat);bersifat asam</a:t>
            </a:r>
          </a:p>
          <a:p>
            <a:pPr marL="514350" indent="-514350">
              <a:buFont typeface="+mj-lt"/>
              <a:buAutoNum type="alphaUcPeriod" startAt="3"/>
            </a:pPr>
            <a:r>
              <a:rPr lang="id-ID" dirty="0" smtClean="0"/>
              <a:t>Na</a:t>
            </a:r>
            <a:r>
              <a:rPr lang="id-ID" baseline="-25000" dirty="0" smtClean="0"/>
              <a:t>2</a:t>
            </a:r>
            <a:r>
              <a:rPr lang="id-ID" dirty="0" smtClean="0"/>
              <a:t>SO</a:t>
            </a:r>
            <a:r>
              <a:rPr lang="id-ID" baseline="-25000" dirty="0" smtClean="0"/>
              <a:t>4</a:t>
            </a:r>
            <a:r>
              <a:rPr lang="id-ID" dirty="0" smtClean="0"/>
              <a:t> berasal dari NaOH(basa kuat)+H2SO4(asam kuat);bersifat netral</a:t>
            </a:r>
            <a:endParaRPr lang="id-ID" baseline="-25000" dirty="0"/>
          </a:p>
        </p:txBody>
      </p:sp>
      <p:sp>
        <p:nvSpPr>
          <p:cNvPr id="5"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6" name="TextBox 5"/>
          <p:cNvSpPr txBox="1"/>
          <p:nvPr/>
        </p:nvSpPr>
        <p:spPr>
          <a:xfrm>
            <a:off x="-19488" y="548680"/>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(18)</a:t>
            </a:r>
          </a:p>
        </p:txBody>
      </p:sp>
      <p:sp>
        <p:nvSpPr>
          <p:cNvPr id="7" name="Rectangle 6"/>
          <p:cNvSpPr/>
          <p:nvPr/>
        </p:nvSpPr>
        <p:spPr>
          <a:xfrm>
            <a:off x="540281" y="548680"/>
            <a:ext cx="4943982"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id-ID" dirty="0" smtClean="0"/>
              <a:t>SOAL &amp; PEMBAHASAN </a:t>
            </a:r>
            <a:r>
              <a:rPr lang="id-ID" dirty="0">
                <a:solidFill>
                  <a:schemeClr val="bg1"/>
                </a:solidFill>
              </a:rPr>
              <a:t>Karakteristik Larutan Garam</a:t>
            </a:r>
          </a:p>
        </p:txBody>
      </p:sp>
    </p:spTree>
    <p:extLst>
      <p:ext uri="{BB962C8B-B14F-4D97-AF65-F5344CB8AC3E}">
        <p14:creationId xmlns:p14="http://schemas.microsoft.com/office/powerpoint/2010/main" val="161023446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id-ID"/>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0" y="918012"/>
                <a:ext cx="4606888" cy="5939988"/>
              </a:xfrm>
              <a:ln w="76200"/>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marL="0" indent="0">
                  <a:buNone/>
                </a:pPr>
                <a:r>
                  <a:rPr lang="id-ID" sz="2800" dirty="0" smtClean="0">
                    <a:solidFill>
                      <a:srgbClr val="FF0000"/>
                    </a:solidFill>
                  </a:rPr>
                  <a:t>Natrium sianida (NaCN) </a:t>
                </a:r>
                <a:r>
                  <a:rPr lang="id-ID" sz="2800" dirty="0" smtClean="0"/>
                  <a:t>dapat dibuat dengan mencampurkan </a:t>
                </a:r>
                <a:r>
                  <a:rPr lang="id-ID" sz="2800" dirty="0" smtClean="0">
                    <a:solidFill>
                      <a:srgbClr val="CDC800"/>
                    </a:solidFill>
                  </a:rPr>
                  <a:t>50 mL </a:t>
                </a:r>
                <a:r>
                  <a:rPr lang="id-ID" sz="2800" dirty="0" smtClean="0"/>
                  <a:t>larutan </a:t>
                </a:r>
                <a:r>
                  <a:rPr lang="id-ID" sz="2800" dirty="0" smtClean="0">
                    <a:solidFill>
                      <a:srgbClr val="CDC800"/>
                    </a:solidFill>
                  </a:rPr>
                  <a:t>NaOH 5 . 10</a:t>
                </a:r>
                <a:r>
                  <a:rPr lang="id-ID" sz="2800" baseline="30000" dirty="0" smtClean="0">
                    <a:solidFill>
                      <a:srgbClr val="CDC800"/>
                    </a:solidFill>
                  </a:rPr>
                  <a:t>-3 </a:t>
                </a:r>
                <a:r>
                  <a:rPr lang="id-ID" sz="2800" dirty="0" smtClean="0">
                    <a:solidFill>
                      <a:srgbClr val="CDC800"/>
                    </a:solidFill>
                  </a:rPr>
                  <a:t>M </a:t>
                </a:r>
                <a:r>
                  <a:rPr lang="id-ID" sz="2800" dirty="0" smtClean="0"/>
                  <a:t>dengan </a:t>
                </a:r>
                <a:r>
                  <a:rPr lang="id-ID" sz="2800" dirty="0" smtClean="0">
                    <a:solidFill>
                      <a:srgbClr val="00B050"/>
                    </a:solidFill>
                  </a:rPr>
                  <a:t>50 mL </a:t>
                </a:r>
                <a:r>
                  <a:rPr lang="id-ID" sz="2800" dirty="0" smtClean="0"/>
                  <a:t>larutan </a:t>
                </a:r>
                <a:r>
                  <a:rPr lang="id-ID" sz="2800" dirty="0" smtClean="0">
                    <a:solidFill>
                      <a:srgbClr val="00B050"/>
                    </a:solidFill>
                  </a:rPr>
                  <a:t>asam sianida 5 . 10</a:t>
                </a:r>
                <a:r>
                  <a:rPr lang="id-ID" sz="2800" baseline="30000" dirty="0" smtClean="0">
                    <a:solidFill>
                      <a:srgbClr val="00B050"/>
                    </a:solidFill>
                  </a:rPr>
                  <a:t>-3</a:t>
                </a:r>
                <a:r>
                  <a:rPr lang="id-ID" sz="2800" dirty="0" smtClean="0">
                    <a:solidFill>
                      <a:srgbClr val="00B050"/>
                    </a:solidFill>
                  </a:rPr>
                  <a:t> M</a:t>
                </a:r>
                <a:r>
                  <a:rPr lang="id-ID" sz="2800" dirty="0" smtClean="0"/>
                  <a:t>, </a:t>
                </a:r>
                <a:r>
                  <a:rPr lang="id-ID" sz="2800" dirty="0" smtClean="0">
                    <a:solidFill>
                      <a:srgbClr val="00B050"/>
                    </a:solidFill>
                  </a:rPr>
                  <a:t>ka HCN=5 . 10</a:t>
                </a:r>
                <a:r>
                  <a:rPr lang="id-ID" sz="2800" baseline="30000" dirty="0" smtClean="0">
                    <a:solidFill>
                      <a:srgbClr val="00B050"/>
                    </a:solidFill>
                  </a:rPr>
                  <a:t>-10</a:t>
                </a:r>
                <a:r>
                  <a:rPr lang="id-ID" sz="2800" dirty="0" smtClean="0"/>
                  <a:t>. senyawa tersebut dalam air akan terhidrolisis dengan pH larutan . . . . </a:t>
                </a:r>
                <a:r>
                  <a:rPr lang="id-ID" sz="2800" dirty="0" smtClean="0">
                    <a:solidFill>
                      <a:schemeClr val="tx1"/>
                    </a:solidFill>
                  </a:rPr>
                  <a:t>(</a:t>
                </a:r>
                <a14:m>
                  <m:oMath xmlns:m="http://schemas.openxmlformats.org/officeDocument/2006/math">
                    <m:rad>
                      <m:radPr>
                        <m:degHide m:val="on"/>
                        <m:ctrlPr>
                          <a:rPr lang="id-ID" sz="2800" i="1" smtClean="0">
                            <a:solidFill>
                              <a:schemeClr val="accent1"/>
                            </a:solidFill>
                            <a:latin typeface="Cambria Math" panose="02040503050406030204" pitchFamily="18" charset="0"/>
                          </a:rPr>
                        </m:ctrlPr>
                      </m:radPr>
                      <m:deg/>
                      <m:e>
                        <m:r>
                          <a:rPr lang="id-ID" sz="2800" b="0" i="1" smtClean="0">
                            <a:solidFill>
                              <a:schemeClr val="accent1"/>
                            </a:solidFill>
                            <a:latin typeface="Cambria Math"/>
                          </a:rPr>
                          <m:t>5</m:t>
                        </m:r>
                      </m:e>
                    </m:rad>
                  </m:oMath>
                </a14:m>
                <a:r>
                  <a:rPr lang="id-ID" sz="2800" dirty="0" smtClean="0">
                    <a:solidFill>
                      <a:schemeClr val="accent1"/>
                    </a:solidFill>
                  </a:rPr>
                  <a:t>=2,2</a:t>
                </a:r>
                <a:r>
                  <a:rPr lang="id-ID" sz="2800" dirty="0" smtClean="0"/>
                  <a:t>)</a:t>
                </a:r>
              </a:p>
              <a:p>
                <a:pPr marL="0" indent="0">
                  <a:buNone/>
                </a:pPr>
                <a:r>
                  <a:rPr lang="id-ID" sz="2800" b="1" dirty="0" smtClean="0"/>
                  <a:t>Pembahasan : </a:t>
                </a:r>
              </a:p>
              <a:p>
                <a:pPr marL="571500" indent="-571500">
                  <a:buFont typeface="+mj-lt"/>
                  <a:buAutoNum type="romanUcPeriod"/>
                </a:pPr>
                <a:r>
                  <a:rPr lang="id-ID" sz="2800" dirty="0" smtClean="0"/>
                  <a:t>Mol </a:t>
                </a:r>
                <a:r>
                  <a:rPr lang="id-ID" sz="2800" dirty="0" smtClean="0">
                    <a:solidFill>
                      <a:srgbClr val="CDC800"/>
                    </a:solidFill>
                  </a:rPr>
                  <a:t>NaOH </a:t>
                </a:r>
                <a:r>
                  <a:rPr lang="id-ID" sz="2800" dirty="0" smtClean="0">
                    <a:solidFill>
                      <a:schemeClr val="tx1"/>
                    </a:solidFill>
                  </a:rPr>
                  <a:t>= </a:t>
                </a:r>
                <a:r>
                  <a:rPr lang="id-ID" sz="2800" dirty="0" smtClean="0">
                    <a:solidFill>
                      <a:srgbClr val="CDC800"/>
                    </a:solidFill>
                  </a:rPr>
                  <a:t>50 mL </a:t>
                </a:r>
                <a:r>
                  <a:rPr lang="id-ID" sz="2800" dirty="0" smtClean="0">
                    <a:solidFill>
                      <a:schemeClr val="tx1"/>
                    </a:solidFill>
                  </a:rPr>
                  <a:t>. </a:t>
                </a:r>
                <a:r>
                  <a:rPr lang="id-ID" sz="2800" dirty="0" smtClean="0">
                    <a:solidFill>
                      <a:srgbClr val="CDC800"/>
                    </a:solidFill>
                  </a:rPr>
                  <a:t>5 . 10</a:t>
                </a:r>
                <a:r>
                  <a:rPr lang="id-ID" sz="2800" baseline="30000" dirty="0" smtClean="0">
                    <a:solidFill>
                      <a:srgbClr val="CDC800"/>
                    </a:solidFill>
                  </a:rPr>
                  <a:t>-3 </a:t>
                </a:r>
                <a:r>
                  <a:rPr lang="id-ID" sz="2800" dirty="0" smtClean="0">
                    <a:solidFill>
                      <a:srgbClr val="CDC800"/>
                    </a:solidFill>
                  </a:rPr>
                  <a:t>M </a:t>
                </a:r>
                <a:r>
                  <a:rPr lang="id-ID" sz="2800" dirty="0" smtClean="0">
                    <a:solidFill>
                      <a:schemeClr val="tx1"/>
                    </a:solidFill>
                  </a:rPr>
                  <a:t>= </a:t>
                </a:r>
                <a:r>
                  <a:rPr lang="id-ID" sz="2800" dirty="0" smtClean="0">
                    <a:solidFill>
                      <a:srgbClr val="CDC800"/>
                    </a:solidFill>
                  </a:rPr>
                  <a:t>0,00025 mol </a:t>
                </a:r>
                <a:r>
                  <a:rPr lang="id-ID" sz="2800" dirty="0" smtClean="0">
                    <a:solidFill>
                      <a:schemeClr val="tx1"/>
                    </a:solidFill>
                  </a:rPr>
                  <a:t>. 1000 =</a:t>
                </a:r>
                <a:r>
                  <a:rPr lang="id-ID" sz="2800" dirty="0" smtClean="0">
                    <a:solidFill>
                      <a:srgbClr val="CDC800"/>
                    </a:solidFill>
                  </a:rPr>
                  <a:t>0,25</a:t>
                </a:r>
              </a:p>
              <a:p>
                <a:pPr marL="0" indent="0">
                  <a:buNone/>
                </a:pPr>
                <a:r>
                  <a:rPr lang="id-ID" sz="2800" dirty="0" smtClean="0">
                    <a:solidFill>
                      <a:schemeClr val="tx1"/>
                    </a:solidFill>
                  </a:rPr>
                  <a:t>Mol </a:t>
                </a:r>
                <a:r>
                  <a:rPr lang="id-ID" sz="2800" dirty="0" smtClean="0">
                    <a:solidFill>
                      <a:srgbClr val="00B050"/>
                    </a:solidFill>
                  </a:rPr>
                  <a:t>HCN </a:t>
                </a:r>
                <a:r>
                  <a:rPr lang="id-ID" sz="2800" dirty="0" smtClean="0">
                    <a:solidFill>
                      <a:schemeClr val="tx1"/>
                    </a:solidFill>
                  </a:rPr>
                  <a:t>= </a:t>
                </a:r>
                <a:r>
                  <a:rPr lang="id-ID" sz="2800" dirty="0">
                    <a:solidFill>
                      <a:srgbClr val="00B050"/>
                    </a:solidFill>
                  </a:rPr>
                  <a:t>50 mL </a:t>
                </a:r>
                <a:r>
                  <a:rPr lang="id-ID" sz="2800" dirty="0">
                    <a:solidFill>
                      <a:schemeClr val="tx1"/>
                    </a:solidFill>
                  </a:rPr>
                  <a:t>. </a:t>
                </a:r>
                <a:r>
                  <a:rPr lang="id-ID" sz="2800" dirty="0">
                    <a:solidFill>
                      <a:srgbClr val="00B050"/>
                    </a:solidFill>
                  </a:rPr>
                  <a:t>5 . 10</a:t>
                </a:r>
                <a:r>
                  <a:rPr lang="id-ID" sz="2800" baseline="30000" dirty="0">
                    <a:solidFill>
                      <a:srgbClr val="00B050"/>
                    </a:solidFill>
                  </a:rPr>
                  <a:t>-3 </a:t>
                </a:r>
                <a:r>
                  <a:rPr lang="id-ID" sz="2800" dirty="0">
                    <a:solidFill>
                      <a:srgbClr val="00B050"/>
                    </a:solidFill>
                  </a:rPr>
                  <a:t>M</a:t>
                </a:r>
                <a:r>
                  <a:rPr lang="id-ID" sz="2800" dirty="0">
                    <a:solidFill>
                      <a:srgbClr val="CDC800"/>
                    </a:solidFill>
                  </a:rPr>
                  <a:t> </a:t>
                </a:r>
                <a:endParaRPr lang="id-ID" sz="2800" dirty="0" smtClean="0">
                  <a:solidFill>
                    <a:srgbClr val="CDC800"/>
                  </a:solidFill>
                </a:endParaRPr>
              </a:p>
              <a:p>
                <a:pPr marL="0" indent="0">
                  <a:buNone/>
                </a:pPr>
                <a:r>
                  <a:rPr lang="id-ID" sz="2800" dirty="0" smtClean="0">
                    <a:solidFill>
                      <a:schemeClr val="tx1"/>
                    </a:solidFill>
                  </a:rPr>
                  <a:t>	=</a:t>
                </a:r>
                <a:r>
                  <a:rPr lang="id-ID" sz="2800" dirty="0" smtClean="0">
                    <a:solidFill>
                      <a:srgbClr val="00B050"/>
                    </a:solidFill>
                  </a:rPr>
                  <a:t>0,00025 mol </a:t>
                </a:r>
                <a:r>
                  <a:rPr lang="id-ID" sz="2800" dirty="0" smtClean="0">
                    <a:solidFill>
                      <a:schemeClr val="tx1"/>
                    </a:solidFill>
                  </a:rPr>
                  <a:t>. 1000 =</a:t>
                </a:r>
                <a:r>
                  <a:rPr lang="id-ID" sz="2800" dirty="0" smtClean="0">
                    <a:solidFill>
                      <a:srgbClr val="00B050"/>
                    </a:solidFill>
                  </a:rPr>
                  <a:t>0,25</a:t>
                </a:r>
              </a:p>
              <a:p>
                <a:pPr marL="0" indent="0">
                  <a:buNone/>
                </a:pPr>
                <a:r>
                  <a:rPr lang="id-ID" sz="2800" dirty="0" smtClean="0">
                    <a:solidFill>
                      <a:srgbClr val="CDC800"/>
                    </a:solidFill>
                  </a:rPr>
                  <a:t>NaOH </a:t>
                </a:r>
                <a:r>
                  <a:rPr lang="id-ID" sz="2800" dirty="0" smtClean="0">
                    <a:solidFill>
                      <a:schemeClr val="tx1"/>
                    </a:solidFill>
                  </a:rPr>
                  <a:t>+ </a:t>
                </a:r>
                <a:r>
                  <a:rPr lang="id-ID" sz="2800" dirty="0" smtClean="0">
                    <a:solidFill>
                      <a:srgbClr val="00B050"/>
                    </a:solidFill>
                  </a:rPr>
                  <a:t>HCN </a:t>
                </a:r>
                <a14:m>
                  <m:oMath xmlns:m="http://schemas.openxmlformats.org/officeDocument/2006/math">
                    <m:r>
                      <a:rPr lang="id-ID" sz="2800" i="1" smtClean="0">
                        <a:solidFill>
                          <a:schemeClr val="tx1"/>
                        </a:solidFill>
                        <a:latin typeface="Cambria Math"/>
                        <a:ea typeface="Cambria Math"/>
                      </a:rPr>
                      <m:t>→</m:t>
                    </m:r>
                  </m:oMath>
                </a14:m>
                <a:r>
                  <a:rPr lang="id-ID" sz="2800" dirty="0" smtClean="0">
                    <a:solidFill>
                      <a:schemeClr val="tx1"/>
                    </a:solidFill>
                  </a:rPr>
                  <a:t> </a:t>
                </a:r>
                <a:r>
                  <a:rPr lang="id-ID" sz="2800" dirty="0" smtClean="0">
                    <a:solidFill>
                      <a:srgbClr val="FF0000"/>
                    </a:solidFill>
                  </a:rPr>
                  <a:t>NaCN </a:t>
                </a:r>
                <a:r>
                  <a:rPr lang="id-ID" sz="2800" dirty="0" smtClean="0">
                    <a:solidFill>
                      <a:schemeClr val="tx1"/>
                    </a:solidFill>
                  </a:rPr>
                  <a:t>+ H</a:t>
                </a:r>
                <a:r>
                  <a:rPr lang="id-ID" sz="2800" baseline="-25000" dirty="0" smtClean="0">
                    <a:solidFill>
                      <a:schemeClr val="tx1"/>
                    </a:solidFill>
                  </a:rPr>
                  <a:t>2</a:t>
                </a:r>
                <a:r>
                  <a:rPr lang="id-ID" sz="2800" dirty="0" smtClean="0">
                    <a:solidFill>
                      <a:schemeClr val="tx1"/>
                    </a:solidFill>
                  </a:rPr>
                  <a:t>O</a:t>
                </a:r>
              </a:p>
              <a:p>
                <a:pPr marL="0" indent="0">
                  <a:buNone/>
                </a:pPr>
                <a:r>
                  <a:rPr lang="id-ID" sz="2800" dirty="0" smtClean="0">
                    <a:solidFill>
                      <a:srgbClr val="CDC800"/>
                    </a:solidFill>
                  </a:rPr>
                  <a:t>0,25        </a:t>
                </a:r>
                <a:r>
                  <a:rPr lang="id-ID" sz="2800" dirty="0" smtClean="0">
                    <a:solidFill>
                      <a:srgbClr val="00B050"/>
                    </a:solidFill>
                  </a:rPr>
                  <a:t>0,25      </a:t>
                </a:r>
                <a:r>
                  <a:rPr lang="id-ID" sz="2800" dirty="0" smtClean="0">
                    <a:solidFill>
                      <a:srgbClr val="FF0000"/>
                    </a:solidFill>
                  </a:rPr>
                  <a:t>0,25</a:t>
                </a:r>
              </a:p>
              <a:p>
                <a:pPr marL="571500" indent="-571500">
                  <a:buFont typeface="+mj-lt"/>
                  <a:buAutoNum type="romanUcPeriod" startAt="2"/>
                </a:pPr>
                <a:r>
                  <a:rPr lang="id-ID" sz="2800" dirty="0" smtClean="0">
                    <a:solidFill>
                      <a:schemeClr val="tx1"/>
                    </a:solidFill>
                  </a:rPr>
                  <a:t>[</a:t>
                </a:r>
                <a:r>
                  <a:rPr lang="id-ID" sz="2800" dirty="0">
                    <a:solidFill>
                      <a:srgbClr val="FF0000"/>
                    </a:solidFill>
                  </a:rPr>
                  <a:t>NaCN</a:t>
                </a:r>
                <a:r>
                  <a:rPr lang="id-ID" sz="2800" dirty="0" smtClean="0">
                    <a:solidFill>
                      <a:schemeClr val="tx1"/>
                    </a:solidFill>
                  </a:rPr>
                  <a:t>] = </a:t>
                </a:r>
                <a14:m>
                  <m:oMath xmlns:m="http://schemas.openxmlformats.org/officeDocument/2006/math">
                    <m:f>
                      <m:fPr>
                        <m:ctrlPr>
                          <a:rPr lang="id-ID" sz="2800" i="1" smtClean="0">
                            <a:solidFill>
                              <a:schemeClr val="tx1"/>
                            </a:solidFill>
                            <a:latin typeface="Cambria Math" panose="02040503050406030204" pitchFamily="18" charset="0"/>
                          </a:rPr>
                        </m:ctrlPr>
                      </m:fPr>
                      <m:num>
                        <m:r>
                          <a:rPr lang="id-ID" sz="2800" b="0" i="1" smtClean="0">
                            <a:solidFill>
                              <a:schemeClr val="tx1"/>
                            </a:solidFill>
                            <a:latin typeface="Cambria Math"/>
                          </a:rPr>
                          <m:t>0,00025 </m:t>
                        </m:r>
                        <m:r>
                          <a:rPr lang="id-ID" sz="2800" b="0" i="1" smtClean="0">
                            <a:solidFill>
                              <a:schemeClr val="tx1"/>
                            </a:solidFill>
                            <a:latin typeface="Cambria Math"/>
                          </a:rPr>
                          <m:t>𝑚𝑜𝑙</m:t>
                        </m:r>
                      </m:num>
                      <m:den>
                        <m:r>
                          <a:rPr lang="id-ID" sz="2800" b="0" i="1" smtClean="0">
                            <a:solidFill>
                              <a:schemeClr val="tx1"/>
                            </a:solidFill>
                            <a:latin typeface="Cambria Math"/>
                          </a:rPr>
                          <m:t>0,1 </m:t>
                        </m:r>
                        <m:r>
                          <a:rPr lang="id-ID" sz="2800" b="0" i="1" smtClean="0">
                            <a:solidFill>
                              <a:schemeClr val="tx1"/>
                            </a:solidFill>
                            <a:latin typeface="Cambria Math"/>
                          </a:rPr>
                          <m:t>𝐿</m:t>
                        </m:r>
                      </m:den>
                    </m:f>
                  </m:oMath>
                </a14:m>
                <a:r>
                  <a:rPr lang="id-ID" sz="2800" dirty="0" smtClean="0">
                    <a:solidFill>
                      <a:schemeClr val="tx1"/>
                    </a:solidFill>
                  </a:rPr>
                  <a:t> = 0,0025 M = </a:t>
                </a:r>
                <a:r>
                  <a:rPr lang="id-ID" sz="2800" dirty="0" smtClean="0">
                    <a:solidFill>
                      <a:srgbClr val="FF0000"/>
                    </a:solidFill>
                  </a:rPr>
                  <a:t>2,5 . 10</a:t>
                </a:r>
                <a:r>
                  <a:rPr lang="id-ID" sz="2800" baseline="30000" dirty="0" smtClean="0">
                    <a:solidFill>
                      <a:srgbClr val="FF0000"/>
                    </a:solidFill>
                  </a:rPr>
                  <a:t>-3</a:t>
                </a:r>
                <a:r>
                  <a:rPr lang="id-ID" sz="2800" dirty="0" smtClean="0">
                    <a:solidFill>
                      <a:srgbClr val="FF0000"/>
                    </a:solidFill>
                  </a:rPr>
                  <a:t>M</a:t>
                </a:r>
              </a:p>
              <a:p>
                <a:pPr marL="0" indent="0">
                  <a:buNone/>
                </a:pPr>
                <a:r>
                  <a:rPr lang="id-ID" sz="2800" dirty="0" smtClean="0">
                    <a:solidFill>
                      <a:srgbClr val="FF0000"/>
                    </a:solidFill>
                  </a:rPr>
                  <a:t>NaCN </a:t>
                </a:r>
                <a14:m>
                  <m:oMath xmlns:m="http://schemas.openxmlformats.org/officeDocument/2006/math">
                    <m:r>
                      <a:rPr lang="id-ID" sz="2800" i="1">
                        <a:solidFill>
                          <a:schemeClr val="tx1"/>
                        </a:solidFill>
                        <a:latin typeface="Cambria Math"/>
                        <a:ea typeface="Cambria Math"/>
                      </a:rPr>
                      <m:t>→</m:t>
                    </m:r>
                  </m:oMath>
                </a14:m>
                <a:r>
                  <a:rPr lang="id-ID" sz="2800" dirty="0">
                    <a:solidFill>
                      <a:srgbClr val="FF0000"/>
                    </a:solidFill>
                  </a:rPr>
                  <a:t> </a:t>
                </a:r>
                <a:r>
                  <a:rPr lang="id-ID" sz="2800" dirty="0" smtClean="0">
                    <a:solidFill>
                      <a:srgbClr val="FF0000"/>
                    </a:solidFill>
                  </a:rPr>
                  <a:t>Na</a:t>
                </a:r>
                <a:r>
                  <a:rPr lang="id-ID" sz="2800" baseline="30000" dirty="0" smtClean="0">
                    <a:solidFill>
                      <a:srgbClr val="FF0000"/>
                    </a:solidFill>
                  </a:rPr>
                  <a:t>+ </a:t>
                </a:r>
                <a:r>
                  <a:rPr lang="id-ID" sz="2800" dirty="0" smtClean="0">
                    <a:solidFill>
                      <a:schemeClr val="tx1"/>
                    </a:solidFill>
                  </a:rPr>
                  <a:t>+ </a:t>
                </a:r>
                <a:r>
                  <a:rPr lang="id-ID" sz="2800" dirty="0" smtClean="0">
                    <a:solidFill>
                      <a:srgbClr val="FF0000"/>
                    </a:solidFill>
                  </a:rPr>
                  <a:t>CN</a:t>
                </a:r>
                <a:r>
                  <a:rPr lang="id-ID" sz="2800" baseline="30000" dirty="0">
                    <a:solidFill>
                      <a:srgbClr val="FF0000"/>
                    </a:solidFill>
                  </a:rPr>
                  <a:t>-</a:t>
                </a:r>
                <a:r>
                  <a:rPr lang="id-ID" sz="2800" baseline="30000" dirty="0" smtClean="0">
                    <a:solidFill>
                      <a:srgbClr val="FF0000"/>
                    </a:solidFill>
                  </a:rPr>
                  <a:t>  </a:t>
                </a:r>
              </a:p>
              <a:p>
                <a:pPr marL="0" indent="0">
                  <a:buNone/>
                </a:pPr>
                <a:r>
                  <a:rPr lang="id-ID" sz="2800" dirty="0">
                    <a:solidFill>
                      <a:srgbClr val="FF0000"/>
                    </a:solidFill>
                  </a:rPr>
                  <a:t>2,5 . </a:t>
                </a:r>
                <a:r>
                  <a:rPr lang="id-ID" sz="2800" dirty="0" smtClean="0">
                    <a:solidFill>
                      <a:srgbClr val="FF0000"/>
                    </a:solidFill>
                  </a:rPr>
                  <a:t>10</a:t>
                </a:r>
                <a:r>
                  <a:rPr lang="id-ID" sz="2800" baseline="30000" dirty="0" smtClean="0">
                    <a:solidFill>
                      <a:srgbClr val="FF0000"/>
                    </a:solidFill>
                  </a:rPr>
                  <a:t>-3	</a:t>
                </a:r>
                <a:r>
                  <a:rPr lang="id-ID" sz="2800" dirty="0">
                    <a:solidFill>
                      <a:srgbClr val="FF0000"/>
                    </a:solidFill>
                  </a:rPr>
                  <a:t>2,5 . </a:t>
                </a:r>
                <a:r>
                  <a:rPr lang="id-ID" sz="2800" dirty="0" smtClean="0">
                    <a:solidFill>
                      <a:srgbClr val="FF0000"/>
                    </a:solidFill>
                  </a:rPr>
                  <a:t>10</a:t>
                </a:r>
                <a:r>
                  <a:rPr lang="id-ID" sz="2800" baseline="30000" dirty="0" smtClean="0">
                    <a:solidFill>
                      <a:srgbClr val="FF0000"/>
                    </a:solidFill>
                  </a:rPr>
                  <a:t>-3</a:t>
                </a:r>
              </a:p>
              <a:p>
                <a:pPr marL="0" indent="0">
                  <a:buNone/>
                </a:pPr>
                <a:endParaRPr lang="id-ID" sz="2800" dirty="0">
                  <a:solidFill>
                    <a:schemeClr val="tx1"/>
                  </a:solidFill>
                </a:endParaRPr>
              </a:p>
              <a:p>
                <a:pPr marL="0" indent="0">
                  <a:buNone/>
                </a:pPr>
                <a:endParaRPr lang="id-ID" sz="28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0" y="918012"/>
                <a:ext cx="4606888" cy="5939988"/>
              </a:xfrm>
              <a:blipFill rotWithShape="1">
                <a:blip r:embed="rId2"/>
                <a:stretch>
                  <a:fillRect l="-910" t="-1013" r="-1300"/>
                </a:stretch>
              </a:blipFill>
              <a:ln w="76200"/>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2" name="Content Placeholder 11"/>
              <p:cNvSpPr>
                <a:spLocks noGrp="1"/>
              </p:cNvSpPr>
              <p:nvPr>
                <p:ph sz="half" idx="2"/>
              </p:nvPr>
            </p:nvSpPr>
            <p:spPr>
              <a:xfrm>
                <a:off x="4606888" y="915743"/>
                <a:ext cx="4537112" cy="5929556"/>
              </a:xfrm>
              <a:ln w="76200"/>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marL="571500" indent="-571500">
                  <a:buFont typeface="+mj-lt"/>
                  <a:buAutoNum type="romanUcPeriod" startAt="3"/>
                </a:pPr>
                <a:r>
                  <a:rPr lang="id-ID" dirty="0">
                    <a:solidFill>
                      <a:schemeClr val="tx1"/>
                    </a:solidFill>
                  </a:rPr>
                  <a:t>[</a:t>
                </a:r>
                <a:r>
                  <a:rPr lang="id-ID" dirty="0">
                    <a:solidFill>
                      <a:srgbClr val="7030A0"/>
                    </a:solidFill>
                  </a:rPr>
                  <a:t>OH</a:t>
                </a:r>
                <a:r>
                  <a:rPr lang="id-ID" baseline="30000" dirty="0">
                    <a:solidFill>
                      <a:srgbClr val="7030A0"/>
                    </a:solidFill>
                  </a:rPr>
                  <a:t>-</a:t>
                </a:r>
                <a:r>
                  <a:rPr lang="id-ID" dirty="0">
                    <a:solidFill>
                      <a:schemeClr val="tx1"/>
                    </a:solidFill>
                  </a:rPr>
                  <a:t>] 	= </a:t>
                </a:r>
                <a14:m>
                  <m:oMath xmlns:m="http://schemas.openxmlformats.org/officeDocument/2006/math">
                    <m:rad>
                      <m:radPr>
                        <m:degHide m:val="on"/>
                        <m:ctrlPr>
                          <a:rPr lang="id-ID" i="1">
                            <a:solidFill>
                              <a:schemeClr val="tx1"/>
                            </a:solidFill>
                            <a:latin typeface="Cambria Math" panose="02040503050406030204" pitchFamily="18" charset="0"/>
                          </a:rPr>
                        </m:ctrlPr>
                      </m:radPr>
                      <m:deg/>
                      <m:e>
                        <m:f>
                          <m:fPr>
                            <m:ctrlPr>
                              <a:rPr lang="id-ID" i="1">
                                <a:solidFill>
                                  <a:schemeClr val="tx1"/>
                                </a:solidFill>
                                <a:latin typeface="Cambria Math" panose="02040503050406030204" pitchFamily="18" charset="0"/>
                              </a:rPr>
                            </m:ctrlPr>
                          </m:fPr>
                          <m:num>
                            <m:r>
                              <a:rPr lang="id-ID" i="1">
                                <a:solidFill>
                                  <a:schemeClr val="tx1"/>
                                </a:solidFill>
                                <a:latin typeface="Cambria Math"/>
                              </a:rPr>
                              <m:t>𝐾𝑤</m:t>
                            </m:r>
                          </m:num>
                          <m:den>
                            <m:r>
                              <a:rPr lang="id-ID" i="1">
                                <a:solidFill>
                                  <a:srgbClr val="00B050"/>
                                </a:solidFill>
                                <a:latin typeface="Cambria Math"/>
                              </a:rPr>
                              <m:t>𝐾𝑎</m:t>
                            </m:r>
                          </m:den>
                        </m:f>
                        <m:r>
                          <a:rPr lang="id-ID" i="1">
                            <a:solidFill>
                              <a:schemeClr val="tx1"/>
                            </a:solidFill>
                            <a:latin typeface="Cambria Math"/>
                          </a:rPr>
                          <m:t>. </m:t>
                        </m:r>
                        <m:r>
                          <a:rPr lang="id-ID" i="1">
                            <a:solidFill>
                              <a:srgbClr val="FF0000"/>
                            </a:solidFill>
                            <a:latin typeface="Cambria Math"/>
                          </a:rPr>
                          <m:t>𝑀</m:t>
                        </m:r>
                        <m:sSub>
                          <m:sSubPr>
                            <m:ctrlPr>
                              <a:rPr lang="id-ID" i="1" baseline="-25000">
                                <a:solidFill>
                                  <a:srgbClr val="FF0000"/>
                                </a:solidFill>
                                <a:latin typeface="Cambria Math" panose="02040503050406030204" pitchFamily="18" charset="0"/>
                              </a:rPr>
                            </m:ctrlPr>
                          </m:sSubPr>
                          <m:e>
                            <m:r>
                              <a:rPr lang="id-ID" i="1" baseline="-25000">
                                <a:solidFill>
                                  <a:srgbClr val="FF0000"/>
                                </a:solidFill>
                                <a:latin typeface="Cambria Math"/>
                              </a:rPr>
                              <m:t>𝐶𝑁</m:t>
                            </m:r>
                          </m:e>
                          <m:sub>
                            <m:r>
                              <a:rPr lang="id-ID" i="1">
                                <a:solidFill>
                                  <a:srgbClr val="FF0000"/>
                                </a:solidFill>
                                <a:latin typeface="Cambria Math"/>
                              </a:rPr>
                              <m:t>−</m:t>
                            </m:r>
                          </m:sub>
                        </m:sSub>
                      </m:e>
                    </m:rad>
                    <m:r>
                      <a:rPr lang="id-ID" i="1">
                        <a:solidFill>
                          <a:schemeClr val="tx1"/>
                        </a:solidFill>
                        <a:latin typeface="Cambria Math"/>
                      </a:rPr>
                      <m:t> </m:t>
                    </m:r>
                  </m:oMath>
                </a14:m>
                <a:endParaRPr lang="id-ID" dirty="0">
                  <a:solidFill>
                    <a:schemeClr val="tx1"/>
                  </a:solidFill>
                </a:endParaRPr>
              </a:p>
              <a:p>
                <a:pPr marL="0" indent="0">
                  <a:buNone/>
                </a:pPr>
                <a:r>
                  <a:rPr lang="id-ID" dirty="0">
                    <a:solidFill>
                      <a:schemeClr val="tx1"/>
                    </a:solidFill>
                  </a:rPr>
                  <a:t>	     	=</a:t>
                </a:r>
                <a14:m>
                  <m:oMath xmlns:m="http://schemas.openxmlformats.org/officeDocument/2006/math">
                    <m:rad>
                      <m:radPr>
                        <m:degHide m:val="on"/>
                        <m:ctrlPr>
                          <a:rPr lang="id-ID" i="1">
                            <a:solidFill>
                              <a:schemeClr val="tx1"/>
                            </a:solidFill>
                            <a:latin typeface="Cambria Math" panose="02040503050406030204" pitchFamily="18" charset="0"/>
                          </a:rPr>
                        </m:ctrlPr>
                      </m:radPr>
                      <m:deg/>
                      <m:e>
                        <m:f>
                          <m:fPr>
                            <m:ctrlPr>
                              <a:rPr lang="id-ID" i="1">
                                <a:solidFill>
                                  <a:schemeClr val="tx1"/>
                                </a:solidFill>
                                <a:latin typeface="Cambria Math" panose="02040503050406030204" pitchFamily="18" charset="0"/>
                              </a:rPr>
                            </m:ctrlPr>
                          </m:fPr>
                          <m:num>
                            <m:sSup>
                              <m:sSupPr>
                                <m:ctrlPr>
                                  <a:rPr lang="id-ID" i="1">
                                    <a:solidFill>
                                      <a:schemeClr val="tx1"/>
                                    </a:solidFill>
                                    <a:latin typeface="Cambria Math" panose="02040503050406030204" pitchFamily="18" charset="0"/>
                                  </a:rPr>
                                </m:ctrlPr>
                              </m:sSupPr>
                              <m:e>
                                <m:r>
                                  <a:rPr lang="id-ID" i="1">
                                    <a:solidFill>
                                      <a:schemeClr val="tx1"/>
                                    </a:solidFill>
                                    <a:latin typeface="Cambria Math"/>
                                  </a:rPr>
                                  <m:t>10</m:t>
                                </m:r>
                              </m:e>
                              <m:sup>
                                <m:r>
                                  <a:rPr lang="id-ID" i="1">
                                    <a:solidFill>
                                      <a:schemeClr val="tx1"/>
                                    </a:solidFill>
                                    <a:latin typeface="Cambria Math"/>
                                  </a:rPr>
                                  <m:t>−14</m:t>
                                </m:r>
                              </m:sup>
                            </m:sSup>
                          </m:num>
                          <m:den>
                            <m:r>
                              <m:rPr>
                                <m:nor/>
                              </m:rPr>
                              <a:rPr lang="id-ID" dirty="0">
                                <a:solidFill>
                                  <a:srgbClr val="00B050"/>
                                </a:solidFill>
                              </a:rPr>
                              <m:t>5 . 10</m:t>
                            </m:r>
                            <m:r>
                              <m:rPr>
                                <m:nor/>
                              </m:rPr>
                              <a:rPr lang="id-ID" baseline="30000" dirty="0">
                                <a:solidFill>
                                  <a:srgbClr val="00B050"/>
                                </a:solidFill>
                              </a:rPr>
                              <m:t>−10</m:t>
                            </m:r>
                          </m:den>
                        </m:f>
                        <m:r>
                          <a:rPr lang="id-ID" i="1">
                            <a:solidFill>
                              <a:schemeClr val="tx1"/>
                            </a:solidFill>
                            <a:latin typeface="Cambria Math"/>
                          </a:rPr>
                          <m:t>.</m:t>
                        </m:r>
                        <m:r>
                          <m:rPr>
                            <m:nor/>
                          </m:rPr>
                          <a:rPr lang="id-ID" dirty="0">
                            <a:solidFill>
                              <a:srgbClr val="FF0000"/>
                            </a:solidFill>
                          </a:rPr>
                          <m:t>2,5 . 10</m:t>
                        </m:r>
                        <m:r>
                          <m:rPr>
                            <m:nor/>
                          </m:rPr>
                          <a:rPr lang="id-ID" baseline="30000" dirty="0">
                            <a:solidFill>
                              <a:srgbClr val="FF0000"/>
                            </a:solidFill>
                          </a:rPr>
                          <m:t>−3 </m:t>
                        </m:r>
                      </m:e>
                    </m:rad>
                    <m:r>
                      <a:rPr lang="id-ID" i="1">
                        <a:solidFill>
                          <a:schemeClr val="tx1"/>
                        </a:solidFill>
                        <a:latin typeface="Cambria Math"/>
                      </a:rPr>
                      <m:t> </m:t>
                    </m:r>
                  </m:oMath>
                </a14:m>
                <a:endParaRPr lang="id-ID" dirty="0">
                  <a:solidFill>
                    <a:schemeClr val="tx1"/>
                  </a:solidFill>
                </a:endParaRPr>
              </a:p>
              <a:p>
                <a:pPr marL="0" indent="0">
                  <a:buNone/>
                </a:pPr>
                <a:r>
                  <a:rPr lang="id-ID" dirty="0">
                    <a:solidFill>
                      <a:schemeClr val="tx1"/>
                    </a:solidFill>
                  </a:rPr>
                  <a:t>		=</a:t>
                </a:r>
                <a14:m>
                  <m:oMath xmlns:m="http://schemas.openxmlformats.org/officeDocument/2006/math">
                    <m:rad>
                      <m:radPr>
                        <m:degHide m:val="on"/>
                        <m:ctrlPr>
                          <a:rPr lang="id-ID" i="1">
                            <a:solidFill>
                              <a:schemeClr val="tx1"/>
                            </a:solidFill>
                            <a:latin typeface="Cambria Math" panose="02040503050406030204" pitchFamily="18" charset="0"/>
                          </a:rPr>
                        </m:ctrlPr>
                      </m:radPr>
                      <m:deg/>
                      <m:e>
                        <m:r>
                          <a:rPr lang="id-ID" i="1">
                            <a:solidFill>
                              <a:srgbClr val="7030A0"/>
                            </a:solidFill>
                            <a:latin typeface="Cambria Math"/>
                          </a:rPr>
                          <m:t>5.</m:t>
                        </m:r>
                        <m:sSup>
                          <m:sSupPr>
                            <m:ctrlPr>
                              <a:rPr lang="id-ID" i="1">
                                <a:solidFill>
                                  <a:srgbClr val="7030A0"/>
                                </a:solidFill>
                                <a:latin typeface="Cambria Math" panose="02040503050406030204" pitchFamily="18" charset="0"/>
                              </a:rPr>
                            </m:ctrlPr>
                          </m:sSupPr>
                          <m:e>
                            <m:r>
                              <a:rPr lang="id-ID" i="1">
                                <a:solidFill>
                                  <a:srgbClr val="7030A0"/>
                                </a:solidFill>
                                <a:latin typeface="Cambria Math"/>
                              </a:rPr>
                              <m:t>10</m:t>
                            </m:r>
                          </m:e>
                          <m:sup>
                            <m:r>
                              <a:rPr lang="id-ID" i="1">
                                <a:solidFill>
                                  <a:srgbClr val="7030A0"/>
                                </a:solidFill>
                                <a:latin typeface="Cambria Math"/>
                              </a:rPr>
                              <m:t>−8</m:t>
                            </m:r>
                          </m:sup>
                        </m:sSup>
                      </m:e>
                    </m:rad>
                    <m:r>
                      <a:rPr lang="id-ID" i="1">
                        <a:solidFill>
                          <a:schemeClr val="tx1"/>
                        </a:solidFill>
                        <a:latin typeface="Cambria Math"/>
                      </a:rPr>
                      <m:t> </m:t>
                    </m:r>
                  </m:oMath>
                </a14:m>
                <a:endParaRPr lang="id-ID" dirty="0">
                  <a:solidFill>
                    <a:schemeClr val="tx1"/>
                  </a:solidFill>
                </a:endParaRPr>
              </a:p>
              <a:p>
                <a:pPr marL="0" indent="0">
                  <a:buNone/>
                </a:pPr>
                <a:r>
                  <a:rPr lang="id-ID" dirty="0">
                    <a:solidFill>
                      <a:schemeClr val="tx1"/>
                    </a:solidFill>
                  </a:rPr>
                  <a:t>		=</a:t>
                </a:r>
                <a:r>
                  <a:rPr lang="id-ID" dirty="0" smtClean="0">
                    <a:solidFill>
                      <a:srgbClr val="7030A0"/>
                    </a:solidFill>
                  </a:rPr>
                  <a:t>10</a:t>
                </a:r>
                <a:r>
                  <a:rPr lang="id-ID" baseline="30000" dirty="0" smtClean="0">
                    <a:solidFill>
                      <a:srgbClr val="7030A0"/>
                    </a:solidFill>
                  </a:rPr>
                  <a:t>-4</a:t>
                </a:r>
                <a:r>
                  <a:rPr lang="id-ID" dirty="0" smtClean="0">
                    <a:solidFill>
                      <a:srgbClr val="7030A0"/>
                    </a:solidFill>
                  </a:rPr>
                  <a:t> </a:t>
                </a:r>
                <a14:m>
                  <m:oMath xmlns:m="http://schemas.openxmlformats.org/officeDocument/2006/math">
                    <m:rad>
                      <m:radPr>
                        <m:degHide m:val="on"/>
                        <m:ctrlPr>
                          <a:rPr lang="id-ID" i="1">
                            <a:solidFill>
                              <a:srgbClr val="7030A0"/>
                            </a:solidFill>
                            <a:latin typeface="Cambria Math" panose="02040503050406030204" pitchFamily="18" charset="0"/>
                          </a:rPr>
                        </m:ctrlPr>
                      </m:radPr>
                      <m:deg/>
                      <m:e>
                        <m:r>
                          <a:rPr lang="id-ID" i="1">
                            <a:solidFill>
                              <a:srgbClr val="7030A0"/>
                            </a:solidFill>
                            <a:latin typeface="Cambria Math"/>
                          </a:rPr>
                          <m:t>5</m:t>
                        </m:r>
                      </m:e>
                    </m:rad>
                  </m:oMath>
                </a14:m>
                <a:r>
                  <a:rPr lang="id-ID" dirty="0">
                    <a:solidFill>
                      <a:srgbClr val="7030A0"/>
                    </a:solidFill>
                  </a:rPr>
                  <a:t> </a:t>
                </a:r>
                <a:endParaRPr lang="id-ID" dirty="0" smtClean="0">
                  <a:solidFill>
                    <a:schemeClr val="tx1"/>
                  </a:solidFill>
                </a:endParaRPr>
              </a:p>
              <a:p>
                <a:pPr marL="0" indent="0">
                  <a:buNone/>
                </a:pPr>
                <a:r>
                  <a:rPr lang="id-ID" dirty="0" smtClean="0">
                    <a:solidFill>
                      <a:schemeClr val="accent6">
                        <a:lumMod val="75000"/>
                      </a:schemeClr>
                    </a:solidFill>
                  </a:rPr>
                  <a:t>pOH</a:t>
                </a:r>
                <a:r>
                  <a:rPr lang="id-ID" dirty="0" smtClean="0">
                    <a:solidFill>
                      <a:schemeClr val="tx1"/>
                    </a:solidFill>
                  </a:rPr>
                  <a:t> 		= -log</a:t>
                </a:r>
                <a:r>
                  <a:rPr lang="id-ID" dirty="0">
                    <a:solidFill>
                      <a:schemeClr val="tx1"/>
                    </a:solidFill>
                  </a:rPr>
                  <a:t> [</a:t>
                </a:r>
                <a:r>
                  <a:rPr lang="id-ID" dirty="0">
                    <a:solidFill>
                      <a:srgbClr val="7030A0"/>
                    </a:solidFill>
                  </a:rPr>
                  <a:t>OH</a:t>
                </a:r>
                <a:r>
                  <a:rPr lang="id-ID" baseline="30000" dirty="0">
                    <a:solidFill>
                      <a:srgbClr val="7030A0"/>
                    </a:solidFill>
                  </a:rPr>
                  <a:t>-</a:t>
                </a:r>
                <a:r>
                  <a:rPr lang="id-ID" dirty="0">
                    <a:solidFill>
                      <a:schemeClr val="tx1"/>
                    </a:solidFill>
                  </a:rPr>
                  <a:t>] </a:t>
                </a:r>
                <a:endParaRPr lang="id-ID" dirty="0" smtClean="0">
                  <a:solidFill>
                    <a:schemeClr val="tx1"/>
                  </a:solidFill>
                </a:endParaRPr>
              </a:p>
              <a:p>
                <a:pPr marL="0" indent="0">
                  <a:buNone/>
                </a:pPr>
                <a:r>
                  <a:rPr lang="id-ID" dirty="0">
                    <a:solidFill>
                      <a:schemeClr val="tx1"/>
                    </a:solidFill>
                  </a:rPr>
                  <a:t>	</a:t>
                </a:r>
                <a:r>
                  <a:rPr lang="id-ID" dirty="0" smtClean="0">
                    <a:solidFill>
                      <a:schemeClr val="tx1"/>
                    </a:solidFill>
                  </a:rPr>
                  <a:t>	=-log(</a:t>
                </a:r>
                <a:r>
                  <a:rPr lang="id-ID" dirty="0" smtClean="0">
                    <a:solidFill>
                      <a:srgbClr val="7030A0"/>
                    </a:solidFill>
                  </a:rPr>
                  <a:t>10</a:t>
                </a:r>
                <a:r>
                  <a:rPr lang="id-ID" baseline="30000" dirty="0" smtClean="0">
                    <a:solidFill>
                      <a:srgbClr val="7030A0"/>
                    </a:solidFill>
                  </a:rPr>
                  <a:t>-4</a:t>
                </a:r>
                <a:r>
                  <a:rPr lang="id-ID" dirty="0" smtClean="0">
                    <a:solidFill>
                      <a:srgbClr val="7030A0"/>
                    </a:solidFill>
                  </a:rPr>
                  <a:t> </a:t>
                </a:r>
                <a14:m>
                  <m:oMath xmlns:m="http://schemas.openxmlformats.org/officeDocument/2006/math">
                    <m:rad>
                      <m:radPr>
                        <m:degHide m:val="on"/>
                        <m:ctrlPr>
                          <a:rPr lang="id-ID" i="1">
                            <a:solidFill>
                              <a:srgbClr val="7030A0"/>
                            </a:solidFill>
                            <a:latin typeface="Cambria Math" panose="02040503050406030204" pitchFamily="18" charset="0"/>
                          </a:rPr>
                        </m:ctrlPr>
                      </m:radPr>
                      <m:deg/>
                      <m:e>
                        <m:r>
                          <a:rPr lang="id-ID" i="1">
                            <a:solidFill>
                              <a:srgbClr val="7030A0"/>
                            </a:solidFill>
                            <a:latin typeface="Cambria Math"/>
                          </a:rPr>
                          <m:t>5</m:t>
                        </m:r>
                      </m:e>
                    </m:rad>
                  </m:oMath>
                </a14:m>
                <a:r>
                  <a:rPr lang="id-ID" dirty="0" smtClean="0">
                    <a:solidFill>
                      <a:schemeClr val="tx1"/>
                    </a:solidFill>
                  </a:rPr>
                  <a:t>)</a:t>
                </a:r>
              </a:p>
              <a:p>
                <a:pPr marL="0" indent="0">
                  <a:buNone/>
                </a:pPr>
                <a:r>
                  <a:rPr lang="id-ID" dirty="0">
                    <a:solidFill>
                      <a:schemeClr val="tx1"/>
                    </a:solidFill>
                  </a:rPr>
                  <a:t>	</a:t>
                </a:r>
                <a:r>
                  <a:rPr lang="id-ID" dirty="0" smtClean="0">
                    <a:solidFill>
                      <a:schemeClr val="tx1"/>
                    </a:solidFill>
                  </a:rPr>
                  <a:t>	=</a:t>
                </a:r>
                <a:r>
                  <a:rPr lang="id-ID" dirty="0" smtClean="0">
                    <a:solidFill>
                      <a:schemeClr val="accent6">
                        <a:lumMod val="75000"/>
                      </a:schemeClr>
                    </a:solidFill>
                  </a:rPr>
                  <a:t>4-log2,2</a:t>
                </a:r>
              </a:p>
              <a:p>
                <a:pPr marL="0" indent="0">
                  <a:buNone/>
                </a:pPr>
                <a:r>
                  <a:rPr lang="id-ID" dirty="0" smtClean="0">
                    <a:solidFill>
                      <a:schemeClr val="accent5">
                        <a:lumMod val="75000"/>
                      </a:schemeClr>
                    </a:solidFill>
                  </a:rPr>
                  <a:t>pH		</a:t>
                </a:r>
                <a:r>
                  <a:rPr lang="id-ID" dirty="0" smtClean="0">
                    <a:solidFill>
                      <a:schemeClr val="tx1"/>
                    </a:solidFill>
                  </a:rPr>
                  <a:t>=14-(</a:t>
                </a:r>
                <a:r>
                  <a:rPr lang="id-ID" dirty="0" smtClean="0">
                    <a:solidFill>
                      <a:schemeClr val="accent6">
                        <a:lumMod val="75000"/>
                      </a:schemeClr>
                    </a:solidFill>
                  </a:rPr>
                  <a:t>4-log2,2</a:t>
                </a:r>
                <a:r>
                  <a:rPr lang="id-ID" dirty="0" smtClean="0">
                    <a:solidFill>
                      <a:schemeClr val="tx1"/>
                    </a:solidFill>
                  </a:rPr>
                  <a:t>)</a:t>
                </a:r>
              </a:p>
              <a:p>
                <a:pPr marL="0" indent="0">
                  <a:buNone/>
                </a:pPr>
                <a:r>
                  <a:rPr lang="id-ID" dirty="0">
                    <a:solidFill>
                      <a:schemeClr val="tx1"/>
                    </a:solidFill>
                  </a:rPr>
                  <a:t>	</a:t>
                </a:r>
                <a:r>
                  <a:rPr lang="id-ID" dirty="0" smtClean="0">
                    <a:solidFill>
                      <a:schemeClr val="tx1"/>
                    </a:solidFill>
                  </a:rPr>
                  <a:t>	=</a:t>
                </a:r>
                <a:r>
                  <a:rPr lang="id-ID" i="1" dirty="0" smtClean="0">
                    <a:solidFill>
                      <a:schemeClr val="accent5">
                        <a:lumMod val="75000"/>
                      </a:schemeClr>
                    </a:solidFill>
                  </a:rPr>
                  <a:t>10+log2,2</a:t>
                </a:r>
                <a:endParaRPr lang="id-ID" i="1" dirty="0">
                  <a:solidFill>
                    <a:schemeClr val="accent5">
                      <a:lumMod val="75000"/>
                    </a:schemeClr>
                  </a:solidFill>
                </a:endParaRPr>
              </a:p>
              <a:p>
                <a:pPr marL="0" indent="0">
                  <a:buNone/>
                </a:pPr>
                <a:endParaRPr lang="id-ID" dirty="0"/>
              </a:p>
            </p:txBody>
          </p:sp>
        </mc:Choice>
        <mc:Fallback xmlns="">
          <p:sp>
            <p:nvSpPr>
              <p:cNvPr id="12" name="Content Placeholder 11"/>
              <p:cNvSpPr>
                <a:spLocks noGrp="1" noRot="1" noChangeAspect="1" noMove="1" noResize="1" noEditPoints="1" noAdjustHandles="1" noChangeArrowheads="1" noChangeShapeType="1" noTextEdit="1"/>
              </p:cNvSpPr>
              <p:nvPr>
                <p:ph sz="half" idx="2"/>
              </p:nvPr>
            </p:nvSpPr>
            <p:spPr>
              <a:xfrm>
                <a:off x="4606888" y="915743"/>
                <a:ext cx="4537112" cy="5929556"/>
              </a:xfrm>
              <a:blipFill rotWithShape="1">
                <a:blip r:embed="rId3"/>
                <a:stretch>
                  <a:fillRect l="-1057"/>
                </a:stretch>
              </a:blipFill>
              <a:ln w="76200"/>
            </p:spPr>
            <p:txBody>
              <a:bodyPr/>
              <a:lstStyle/>
              <a:p>
                <a:r>
                  <a:rPr lang="id-ID">
                    <a:noFill/>
                  </a:rPr>
                  <a:t> </a:t>
                </a:r>
              </a:p>
            </p:txBody>
          </p:sp>
        </mc:Fallback>
      </mc:AlternateContent>
      <p:sp>
        <p:nvSpPr>
          <p:cNvPr id="4"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grpSp>
        <p:nvGrpSpPr>
          <p:cNvPr id="5" name="Group 4"/>
          <p:cNvGrpSpPr/>
          <p:nvPr/>
        </p:nvGrpSpPr>
        <p:grpSpPr>
          <a:xfrm>
            <a:off x="-19488" y="548680"/>
            <a:ext cx="6550255" cy="369332"/>
            <a:chOff x="2091769" y="3244334"/>
            <a:chExt cx="6550255" cy="369332"/>
          </a:xfrm>
        </p:grpSpPr>
        <p:sp>
          <p:nvSpPr>
            <p:cNvPr id="6" name="Rectangle 5"/>
            <p:cNvSpPr/>
            <p:nvPr/>
          </p:nvSpPr>
          <p:spPr>
            <a:xfrm>
              <a:off x="2651538" y="3244334"/>
              <a:ext cx="5990486"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id-ID" dirty="0" smtClean="0"/>
                <a:t>SOAL &amp; PEMBAHASAN Garam </a:t>
              </a:r>
              <a:r>
                <a:rPr lang="id-ID" dirty="0"/>
                <a:t>dari Asam Lemah dan Basa kuat</a:t>
              </a:r>
            </a:p>
          </p:txBody>
        </p:sp>
        <p:sp>
          <p:nvSpPr>
            <p:cNvPr id="7" name="TextBox 6"/>
            <p:cNvSpPr txBox="1"/>
            <p:nvPr/>
          </p:nvSpPr>
          <p:spPr>
            <a:xfrm>
              <a:off x="2091769" y="3244334"/>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(16)</a:t>
              </a:r>
            </a:p>
          </p:txBody>
        </p:sp>
      </p:grpSp>
    </p:spTree>
    <p:extLst>
      <p:ext uri="{BB962C8B-B14F-4D97-AF65-F5344CB8AC3E}">
        <p14:creationId xmlns:p14="http://schemas.microsoft.com/office/powerpoint/2010/main" val="38130236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 calcmode="lin" valueType="num">
                                      <p:cBhvr additive="base">
                                        <p:cTn id="4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
                                            <p:txEl>
                                              <p:pRg st="2" end="2"/>
                                            </p:txEl>
                                          </p:spTgt>
                                        </p:tgtEl>
                                        <p:attrNameLst>
                                          <p:attrName>style.visibility</p:attrName>
                                        </p:attrNameLst>
                                      </p:cBhvr>
                                      <p:to>
                                        <p:strVal val="visible"/>
                                      </p:to>
                                    </p:set>
                                    <p:anim calcmode="lin" valueType="num">
                                      <p:cBhvr additive="base">
                                        <p:cTn id="5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
                                            <p:txEl>
                                              <p:pRg st="3" end="3"/>
                                            </p:txEl>
                                          </p:spTgt>
                                        </p:tgtEl>
                                        <p:attrNameLst>
                                          <p:attrName>style.visibility</p:attrName>
                                        </p:attrNameLst>
                                      </p:cBhvr>
                                      <p:to>
                                        <p:strVal val="visible"/>
                                      </p:to>
                                    </p:set>
                                    <p:anim calcmode="lin" valueType="num">
                                      <p:cBhvr additive="base">
                                        <p:cTn id="5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xEl>
                                              <p:pRg st="4" end="4"/>
                                            </p:txEl>
                                          </p:spTgt>
                                        </p:tgtEl>
                                        <p:attrNameLst>
                                          <p:attrName>style.visibility</p:attrName>
                                        </p:attrNameLst>
                                      </p:cBhvr>
                                      <p:to>
                                        <p:strVal val="visible"/>
                                      </p:to>
                                    </p:set>
                                    <p:anim calcmode="lin" valueType="num">
                                      <p:cBhvr additive="base">
                                        <p:cTn id="6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2">
                                            <p:txEl>
                                              <p:pRg st="5" end="5"/>
                                            </p:txEl>
                                          </p:spTgt>
                                        </p:tgtEl>
                                        <p:attrNameLst>
                                          <p:attrName>style.visibility</p:attrName>
                                        </p:attrNameLst>
                                      </p:cBhvr>
                                      <p:to>
                                        <p:strVal val="visible"/>
                                      </p:to>
                                    </p:set>
                                    <p:anim calcmode="lin" valueType="num">
                                      <p:cBhvr additive="base">
                                        <p:cTn id="6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2">
                                            <p:txEl>
                                              <p:pRg st="6" end="6"/>
                                            </p:txEl>
                                          </p:spTgt>
                                        </p:tgtEl>
                                        <p:attrNameLst>
                                          <p:attrName>style.visibility</p:attrName>
                                        </p:attrNameLst>
                                      </p:cBhvr>
                                      <p:to>
                                        <p:strVal val="visible"/>
                                      </p:to>
                                    </p:set>
                                    <p:anim calcmode="lin" valueType="num">
                                      <p:cBhvr additive="base">
                                        <p:cTn id="69"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2">
                                            <p:txEl>
                                              <p:pRg st="7" end="7"/>
                                            </p:txEl>
                                          </p:spTgt>
                                        </p:tgtEl>
                                        <p:attrNameLst>
                                          <p:attrName>style.visibility</p:attrName>
                                        </p:attrNameLst>
                                      </p:cBhvr>
                                      <p:to>
                                        <p:strVal val="visible"/>
                                      </p:to>
                                    </p:set>
                                    <p:anim calcmode="lin" valueType="num">
                                      <p:cBhvr additive="base">
                                        <p:cTn id="75"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2">
                                            <p:txEl>
                                              <p:pRg st="7" end="7"/>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2">
                                            <p:txEl>
                                              <p:pRg st="8" end="8"/>
                                            </p:txEl>
                                          </p:spTgt>
                                        </p:tgtEl>
                                        <p:attrNameLst>
                                          <p:attrName>style.visibility</p:attrName>
                                        </p:attrNameLst>
                                      </p:cBhvr>
                                      <p:to>
                                        <p:strVal val="visible"/>
                                      </p:to>
                                    </p:set>
                                    <p:anim calcmode="lin" valueType="num">
                                      <p:cBhvr additive="base">
                                        <p:cTn id="79"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19488" y="1052736"/>
                <a:ext cx="4447472" cy="5805264"/>
              </a:xfrm>
              <a:ln w="76200"/>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buNone/>
                </a:pPr>
                <a:r>
                  <a:rPr lang="id-ID" dirty="0" smtClean="0"/>
                  <a:t>Jika diketahui </a:t>
                </a:r>
                <a:r>
                  <a:rPr lang="id-ID" dirty="0" smtClean="0">
                    <a:solidFill>
                      <a:srgbClr val="FF0000"/>
                    </a:solidFill>
                  </a:rPr>
                  <a:t>K</a:t>
                </a:r>
                <a:r>
                  <a:rPr lang="id-ID" baseline="-25000" dirty="0" smtClean="0">
                    <a:solidFill>
                      <a:srgbClr val="FF0000"/>
                    </a:solidFill>
                  </a:rPr>
                  <a:t>a</a:t>
                </a:r>
                <a:r>
                  <a:rPr lang="id-ID" dirty="0" smtClean="0">
                    <a:solidFill>
                      <a:srgbClr val="FF0000"/>
                    </a:solidFill>
                  </a:rPr>
                  <a:t> HF = 7,2.10</a:t>
                </a:r>
                <a:r>
                  <a:rPr lang="id-ID" baseline="30000" dirty="0" smtClean="0">
                    <a:solidFill>
                      <a:srgbClr val="FF0000"/>
                    </a:solidFill>
                  </a:rPr>
                  <a:t>-4</a:t>
                </a:r>
                <a:r>
                  <a:rPr lang="id-ID" dirty="0" smtClean="0">
                    <a:solidFill>
                      <a:srgbClr val="FF0000"/>
                    </a:solidFill>
                  </a:rPr>
                  <a:t> </a:t>
                </a:r>
                <a:r>
                  <a:rPr lang="id-ID" dirty="0" smtClean="0"/>
                  <a:t>dan </a:t>
                </a:r>
                <a:r>
                  <a:rPr lang="id-ID" dirty="0" smtClean="0">
                    <a:solidFill>
                      <a:srgbClr val="CDC800"/>
                    </a:solidFill>
                  </a:rPr>
                  <a:t>K</a:t>
                </a:r>
                <a:r>
                  <a:rPr lang="id-ID" baseline="-25000" dirty="0" smtClean="0">
                    <a:solidFill>
                      <a:srgbClr val="CDC800"/>
                    </a:solidFill>
                  </a:rPr>
                  <a:t>b</a:t>
                </a:r>
                <a:r>
                  <a:rPr lang="id-ID" dirty="0" smtClean="0">
                    <a:solidFill>
                      <a:srgbClr val="CDC800"/>
                    </a:solidFill>
                  </a:rPr>
                  <a:t> NH</a:t>
                </a:r>
                <a:r>
                  <a:rPr lang="id-ID" baseline="-25000" dirty="0" smtClean="0">
                    <a:solidFill>
                      <a:srgbClr val="CDC800"/>
                    </a:solidFill>
                  </a:rPr>
                  <a:t>4</a:t>
                </a:r>
                <a:r>
                  <a:rPr lang="id-ID" dirty="0" smtClean="0">
                    <a:solidFill>
                      <a:srgbClr val="CDC800"/>
                    </a:solidFill>
                  </a:rPr>
                  <a:t>OH=1,8.10</a:t>
                </a:r>
                <a:r>
                  <a:rPr lang="id-ID" baseline="30000" dirty="0" smtClean="0">
                    <a:solidFill>
                      <a:srgbClr val="CDC800"/>
                    </a:solidFill>
                  </a:rPr>
                  <a:t>-5</a:t>
                </a:r>
                <a:r>
                  <a:rPr lang="id-ID" dirty="0" smtClean="0">
                    <a:solidFill>
                      <a:srgbClr val="CDC800"/>
                    </a:solidFill>
                  </a:rPr>
                  <a:t> </a:t>
                </a:r>
                <a:r>
                  <a:rPr lang="id-ID" dirty="0" smtClean="0"/>
                  <a:t>, tentukan </a:t>
                </a:r>
                <a:r>
                  <a:rPr lang="id-ID" dirty="0" smtClean="0">
                    <a:solidFill>
                      <a:srgbClr val="00B050"/>
                    </a:solidFill>
                  </a:rPr>
                  <a:t>pH</a:t>
                </a:r>
                <a:r>
                  <a:rPr lang="id-ID" dirty="0" smtClean="0"/>
                  <a:t> larutan </a:t>
                </a:r>
                <a:r>
                  <a:rPr lang="id-ID" dirty="0" smtClean="0">
                    <a:solidFill>
                      <a:srgbClr val="0070C0"/>
                    </a:solidFill>
                  </a:rPr>
                  <a:t>NH</a:t>
                </a:r>
                <a:r>
                  <a:rPr lang="id-ID" baseline="-25000" dirty="0" smtClean="0">
                    <a:solidFill>
                      <a:srgbClr val="0070C0"/>
                    </a:solidFill>
                  </a:rPr>
                  <a:t>4</a:t>
                </a:r>
                <a:r>
                  <a:rPr lang="id-ID" dirty="0" smtClean="0">
                    <a:solidFill>
                      <a:srgbClr val="0070C0"/>
                    </a:solidFill>
                  </a:rPr>
                  <a:t>F 0,1M</a:t>
                </a:r>
                <a:r>
                  <a:rPr lang="id-ID" dirty="0" smtClean="0"/>
                  <a:t>!</a:t>
                </a:r>
              </a:p>
              <a:p>
                <a:pPr marL="0" indent="0">
                  <a:buNone/>
                </a:pPr>
                <a:r>
                  <a:rPr lang="id-ID" b="1" dirty="0" smtClean="0"/>
                  <a:t>Pembahasan:</a:t>
                </a:r>
              </a:p>
              <a:p>
                <a:pPr marL="0" indent="0">
                  <a:buNone/>
                </a:pPr>
                <a:r>
                  <a:rPr lang="id-ID" dirty="0" smtClean="0"/>
                  <a:t>NH4F berasal dari asam lemah dan basa lemah maka harga pH tergantung Ka dan Kb</a:t>
                </a:r>
              </a:p>
              <a:p>
                <a:pPr marL="571500" indent="-571500">
                  <a:buFont typeface="+mj-lt"/>
                  <a:buAutoNum type="romanUcPeriod"/>
                </a:pPr>
                <a:r>
                  <a:rPr lang="id-ID" dirty="0" smtClean="0"/>
                  <a:t>[</a:t>
                </a:r>
                <a:r>
                  <a:rPr lang="id-ID" dirty="0" smtClean="0">
                    <a:solidFill>
                      <a:srgbClr val="7030A0"/>
                    </a:solidFill>
                  </a:rPr>
                  <a:t>H+</a:t>
                </a:r>
                <a:r>
                  <a:rPr lang="id-ID" dirty="0" smtClean="0"/>
                  <a:t>]	=</a:t>
                </a:r>
                <a14:m>
                  <m:oMath xmlns:m="http://schemas.openxmlformats.org/officeDocument/2006/math">
                    <m:rad>
                      <m:radPr>
                        <m:degHide m:val="on"/>
                        <m:ctrlPr>
                          <a:rPr lang="id-ID" i="1" smtClean="0">
                            <a:latin typeface="Cambria Math" panose="02040503050406030204" pitchFamily="18" charset="0"/>
                          </a:rPr>
                        </m:ctrlPr>
                      </m:radPr>
                      <m:deg/>
                      <m:e>
                        <m:f>
                          <m:fPr>
                            <m:ctrlPr>
                              <a:rPr lang="id-ID" i="1" smtClean="0">
                                <a:latin typeface="Cambria Math" panose="02040503050406030204" pitchFamily="18" charset="0"/>
                              </a:rPr>
                            </m:ctrlPr>
                          </m:fPr>
                          <m:num>
                            <m:r>
                              <a:rPr lang="id-ID" b="0" i="1" smtClean="0">
                                <a:latin typeface="Cambria Math"/>
                              </a:rPr>
                              <m:t>𝐾𝑤</m:t>
                            </m:r>
                            <m:r>
                              <a:rPr lang="id-ID" b="0" i="1" smtClean="0">
                                <a:latin typeface="Cambria Math"/>
                              </a:rPr>
                              <m:t>.</m:t>
                            </m:r>
                            <m:r>
                              <m:rPr>
                                <m:nor/>
                              </m:rPr>
                              <a:rPr lang="id-ID" dirty="0">
                                <a:solidFill>
                                  <a:srgbClr val="FF0000"/>
                                </a:solidFill>
                              </a:rPr>
                              <m:t>K</m:t>
                            </m:r>
                            <m:r>
                              <m:rPr>
                                <m:nor/>
                              </m:rPr>
                              <a:rPr lang="id-ID" baseline="-25000" dirty="0">
                                <a:solidFill>
                                  <a:srgbClr val="FF0000"/>
                                </a:solidFill>
                              </a:rPr>
                              <m:t>a</m:t>
                            </m:r>
                          </m:num>
                          <m:den>
                            <m:r>
                              <m:rPr>
                                <m:nor/>
                              </m:rPr>
                              <a:rPr lang="id-ID" dirty="0">
                                <a:solidFill>
                                  <a:srgbClr val="CDC800"/>
                                </a:solidFill>
                              </a:rPr>
                              <m:t>K</m:t>
                            </m:r>
                            <m:r>
                              <m:rPr>
                                <m:nor/>
                              </m:rPr>
                              <a:rPr lang="id-ID" baseline="-25000" dirty="0">
                                <a:solidFill>
                                  <a:srgbClr val="CDC800"/>
                                </a:solidFill>
                              </a:rPr>
                              <m:t>b</m:t>
                            </m:r>
                          </m:den>
                        </m:f>
                      </m:e>
                    </m:rad>
                  </m:oMath>
                </a14:m>
                <a:r>
                  <a:rPr lang="id-ID" dirty="0" smtClean="0"/>
                  <a:t> </a:t>
                </a:r>
              </a:p>
              <a:p>
                <a:pPr marL="1257300" lvl="3" indent="0">
                  <a:buNone/>
                </a:pPr>
                <a:r>
                  <a:rPr lang="id-ID" sz="2800" dirty="0" smtClean="0"/>
                  <a:t>	= </a:t>
                </a:r>
                <a14:m>
                  <m:oMath xmlns:m="http://schemas.openxmlformats.org/officeDocument/2006/math">
                    <m:rad>
                      <m:radPr>
                        <m:degHide m:val="on"/>
                        <m:ctrlPr>
                          <a:rPr lang="id-ID" sz="2800" i="1">
                            <a:latin typeface="Cambria Math" panose="02040503050406030204" pitchFamily="18" charset="0"/>
                          </a:rPr>
                        </m:ctrlPr>
                      </m:radPr>
                      <m:deg/>
                      <m:e>
                        <m:f>
                          <m:fPr>
                            <m:ctrlPr>
                              <a:rPr lang="id-ID" sz="2800" i="1">
                                <a:latin typeface="Cambria Math" panose="02040503050406030204" pitchFamily="18" charset="0"/>
                              </a:rPr>
                            </m:ctrlPr>
                          </m:fPr>
                          <m:num>
                            <m:sSup>
                              <m:sSupPr>
                                <m:ctrlPr>
                                  <a:rPr lang="id-ID" sz="2800" i="1" smtClean="0">
                                    <a:latin typeface="Cambria Math" panose="02040503050406030204" pitchFamily="18" charset="0"/>
                                  </a:rPr>
                                </m:ctrlPr>
                              </m:sSupPr>
                              <m:e>
                                <m:r>
                                  <a:rPr lang="id-ID" sz="2800" b="0" i="1" smtClean="0">
                                    <a:latin typeface="Cambria Math"/>
                                  </a:rPr>
                                  <m:t>10</m:t>
                                </m:r>
                              </m:e>
                              <m:sup>
                                <m:r>
                                  <a:rPr lang="id-ID" sz="2800" b="0" i="1" smtClean="0">
                                    <a:latin typeface="Cambria Math"/>
                                  </a:rPr>
                                  <m:t>−14</m:t>
                                </m:r>
                              </m:sup>
                            </m:sSup>
                            <m:r>
                              <a:rPr lang="id-ID" sz="2800" b="0" i="1" smtClean="0">
                                <a:latin typeface="Cambria Math"/>
                              </a:rPr>
                              <m:t> .</m:t>
                            </m:r>
                            <m:r>
                              <m:rPr>
                                <m:nor/>
                              </m:rPr>
                              <a:rPr lang="id-ID" sz="2800" dirty="0">
                                <a:solidFill>
                                  <a:srgbClr val="FF0000"/>
                                </a:solidFill>
                              </a:rPr>
                              <m:t>7,2.10</m:t>
                            </m:r>
                            <m:r>
                              <m:rPr>
                                <m:nor/>
                              </m:rPr>
                              <a:rPr lang="id-ID" sz="2800" baseline="30000" dirty="0">
                                <a:solidFill>
                                  <a:srgbClr val="FF0000"/>
                                </a:solidFill>
                              </a:rPr>
                              <m:t>−4</m:t>
                            </m:r>
                          </m:num>
                          <m:den>
                            <m:r>
                              <m:rPr>
                                <m:nor/>
                              </m:rPr>
                              <a:rPr lang="id-ID" sz="2800" dirty="0">
                                <a:solidFill>
                                  <a:srgbClr val="CDC800"/>
                                </a:solidFill>
                              </a:rPr>
                              <m:t>1,8.10</m:t>
                            </m:r>
                            <m:r>
                              <m:rPr>
                                <m:nor/>
                              </m:rPr>
                              <a:rPr lang="id-ID" sz="2800" baseline="30000" dirty="0">
                                <a:solidFill>
                                  <a:srgbClr val="CDC800"/>
                                </a:solidFill>
                              </a:rPr>
                              <m:t>−5</m:t>
                            </m:r>
                          </m:den>
                        </m:f>
                      </m:e>
                    </m:rad>
                  </m:oMath>
                </a14:m>
                <a:endParaRPr lang="id-ID" dirty="0" smtClean="0"/>
              </a:p>
              <a:p>
                <a:pPr marL="1257300" lvl="3" indent="0">
                  <a:buNone/>
                </a:pPr>
                <a:r>
                  <a:rPr lang="id-ID" dirty="0"/>
                  <a:t>	</a:t>
                </a:r>
                <a:r>
                  <a:rPr lang="id-ID" sz="3000" dirty="0" smtClean="0"/>
                  <a:t>=</a:t>
                </a:r>
                <a:r>
                  <a:rPr lang="id-ID" sz="3000" dirty="0"/>
                  <a:t> </a:t>
                </a:r>
                <a14:m>
                  <m:oMath xmlns:m="http://schemas.openxmlformats.org/officeDocument/2006/math">
                    <m:rad>
                      <m:radPr>
                        <m:degHide m:val="on"/>
                        <m:ctrlPr>
                          <a:rPr lang="id-ID" sz="2600" i="1">
                            <a:latin typeface="Cambria Math" panose="02040503050406030204" pitchFamily="18" charset="0"/>
                          </a:rPr>
                        </m:ctrlPr>
                      </m:radPr>
                      <m:deg/>
                      <m:e>
                        <m:r>
                          <a:rPr lang="id-ID" sz="2600" b="0" i="1" smtClean="0">
                            <a:solidFill>
                              <a:srgbClr val="7030A0"/>
                            </a:solidFill>
                            <a:latin typeface="Cambria Math"/>
                          </a:rPr>
                          <m:t>4.</m:t>
                        </m:r>
                        <m:sSup>
                          <m:sSupPr>
                            <m:ctrlPr>
                              <a:rPr lang="id-ID" sz="2600" i="1">
                                <a:solidFill>
                                  <a:srgbClr val="7030A0"/>
                                </a:solidFill>
                                <a:latin typeface="Cambria Math" panose="02040503050406030204" pitchFamily="18" charset="0"/>
                              </a:rPr>
                            </m:ctrlPr>
                          </m:sSupPr>
                          <m:e>
                            <m:r>
                              <a:rPr lang="id-ID" sz="2600" i="1">
                                <a:solidFill>
                                  <a:srgbClr val="7030A0"/>
                                </a:solidFill>
                                <a:latin typeface="Cambria Math"/>
                              </a:rPr>
                              <m:t>10</m:t>
                            </m:r>
                          </m:e>
                          <m:sup>
                            <m:r>
                              <a:rPr lang="id-ID" sz="2600" i="1">
                                <a:solidFill>
                                  <a:srgbClr val="7030A0"/>
                                </a:solidFill>
                                <a:latin typeface="Cambria Math"/>
                              </a:rPr>
                              <m:t>−</m:t>
                            </m:r>
                            <m:r>
                              <a:rPr lang="id-ID" sz="2600" b="0" i="1" smtClean="0">
                                <a:solidFill>
                                  <a:srgbClr val="7030A0"/>
                                </a:solidFill>
                                <a:latin typeface="Cambria Math"/>
                              </a:rPr>
                              <m:t>13</m:t>
                            </m:r>
                          </m:sup>
                        </m:sSup>
                      </m:e>
                    </m:rad>
                  </m:oMath>
                </a14:m>
                <a:endParaRPr lang="id-ID" dirty="0" smtClean="0"/>
              </a:p>
              <a:p>
                <a:pPr marL="1257300" lvl="3" indent="0">
                  <a:buNone/>
                </a:pPr>
                <a:r>
                  <a:rPr lang="id-ID" dirty="0"/>
                  <a:t>	</a:t>
                </a:r>
                <a:r>
                  <a:rPr lang="id-ID" sz="3000" dirty="0" smtClean="0"/>
                  <a:t>=</a:t>
                </a:r>
                <a:r>
                  <a:rPr lang="id-ID" sz="3000" dirty="0" smtClean="0">
                    <a:solidFill>
                      <a:srgbClr val="7030A0"/>
                    </a:solidFill>
                  </a:rPr>
                  <a:t>2.</a:t>
                </a:r>
                <a14:m>
                  <m:oMath xmlns:m="http://schemas.openxmlformats.org/officeDocument/2006/math">
                    <m:sSup>
                      <m:sSupPr>
                        <m:ctrlPr>
                          <a:rPr lang="id-ID" sz="3000" i="1">
                            <a:solidFill>
                              <a:srgbClr val="7030A0"/>
                            </a:solidFill>
                            <a:latin typeface="Cambria Math" panose="02040503050406030204" pitchFamily="18" charset="0"/>
                          </a:rPr>
                        </m:ctrlPr>
                      </m:sSupPr>
                      <m:e>
                        <m:r>
                          <a:rPr lang="id-ID" sz="3000" i="1">
                            <a:solidFill>
                              <a:srgbClr val="7030A0"/>
                            </a:solidFill>
                            <a:latin typeface="Cambria Math"/>
                          </a:rPr>
                          <m:t>10</m:t>
                        </m:r>
                      </m:e>
                      <m:sup>
                        <m:r>
                          <a:rPr lang="id-ID" sz="3000" i="1">
                            <a:solidFill>
                              <a:srgbClr val="7030A0"/>
                            </a:solidFill>
                            <a:latin typeface="Cambria Math"/>
                          </a:rPr>
                          <m:t>−</m:t>
                        </m:r>
                        <m:r>
                          <a:rPr lang="id-ID" sz="3000" b="0" i="1" smtClean="0">
                            <a:solidFill>
                              <a:srgbClr val="7030A0"/>
                            </a:solidFill>
                            <a:latin typeface="Cambria Math"/>
                          </a:rPr>
                          <m:t>6,5</m:t>
                        </m:r>
                      </m:sup>
                    </m:sSup>
                  </m:oMath>
                </a14:m>
                <a:endParaRPr lang="id-ID" dirty="0" smtClean="0"/>
              </a:p>
              <a:p>
                <a:pPr marL="0" indent="0">
                  <a:buNone/>
                </a:pPr>
                <a:endParaRPr lang="id-ID"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19488" y="1052736"/>
                <a:ext cx="4447472" cy="5805264"/>
              </a:xfrm>
              <a:blipFill rotWithShape="1">
                <a:blip r:embed="rId2"/>
                <a:stretch>
                  <a:fillRect l="-1752" t="-1451" r="-1482"/>
                </a:stretch>
              </a:blipFill>
              <a:ln w="76200"/>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499992" y="1052736"/>
                <a:ext cx="4644008" cy="5805264"/>
              </a:xfrm>
              <a:ln w="76200">
                <a:solidFill>
                  <a:srgbClr val="C00000"/>
                </a:solidFill>
              </a:ln>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571500" indent="-571500">
                  <a:buFont typeface="+mj-lt"/>
                  <a:buAutoNum type="romanUcPeriod" startAt="2"/>
                </a:pPr>
                <a:r>
                  <a:rPr lang="id-ID" dirty="0">
                    <a:solidFill>
                      <a:srgbClr val="00B050"/>
                    </a:solidFill>
                  </a:rPr>
                  <a:t>pH </a:t>
                </a:r>
                <a:r>
                  <a:rPr lang="id-ID" dirty="0"/>
                  <a:t>	</a:t>
                </a:r>
                <a:r>
                  <a:rPr lang="id-ID" dirty="0" smtClean="0"/>
                  <a:t>=-log</a:t>
                </a:r>
                <a:r>
                  <a:rPr lang="id-ID" dirty="0"/>
                  <a:t> </a:t>
                </a:r>
                <a:r>
                  <a:rPr lang="id-ID" dirty="0" smtClean="0"/>
                  <a:t>[</a:t>
                </a:r>
                <a:r>
                  <a:rPr lang="id-ID" dirty="0">
                    <a:solidFill>
                      <a:srgbClr val="7030A0"/>
                    </a:solidFill>
                  </a:rPr>
                  <a:t>H+</a:t>
                </a:r>
                <a:r>
                  <a:rPr lang="id-ID" dirty="0"/>
                  <a:t>]</a:t>
                </a:r>
              </a:p>
              <a:p>
                <a:pPr marL="0" indent="0">
                  <a:buNone/>
                </a:pPr>
                <a:r>
                  <a:rPr lang="id-ID" dirty="0" smtClean="0"/>
                  <a:t>		=-log(</a:t>
                </a:r>
                <a:r>
                  <a:rPr lang="id-ID" dirty="0">
                    <a:solidFill>
                      <a:srgbClr val="7030A0"/>
                    </a:solidFill>
                  </a:rPr>
                  <a:t>2.</a:t>
                </a:r>
                <a14:m>
                  <m:oMath xmlns:m="http://schemas.openxmlformats.org/officeDocument/2006/math">
                    <m:sSup>
                      <m:sSupPr>
                        <m:ctrlPr>
                          <a:rPr lang="id-ID" i="1">
                            <a:solidFill>
                              <a:srgbClr val="7030A0"/>
                            </a:solidFill>
                            <a:latin typeface="Cambria Math" panose="02040503050406030204" pitchFamily="18" charset="0"/>
                          </a:rPr>
                        </m:ctrlPr>
                      </m:sSupPr>
                      <m:e>
                        <m:r>
                          <a:rPr lang="id-ID" i="1">
                            <a:solidFill>
                              <a:srgbClr val="7030A0"/>
                            </a:solidFill>
                            <a:latin typeface="Cambria Math"/>
                          </a:rPr>
                          <m:t>10</m:t>
                        </m:r>
                      </m:e>
                      <m:sup>
                        <m:r>
                          <a:rPr lang="id-ID" i="1">
                            <a:solidFill>
                              <a:srgbClr val="7030A0"/>
                            </a:solidFill>
                            <a:latin typeface="Cambria Math"/>
                          </a:rPr>
                          <m:t>−6,5</m:t>
                        </m:r>
                      </m:sup>
                    </m:sSup>
                  </m:oMath>
                </a14:m>
                <a:r>
                  <a:rPr lang="id-ID" dirty="0" smtClean="0"/>
                  <a:t>)</a:t>
                </a:r>
              </a:p>
              <a:p>
                <a:pPr marL="0" indent="0">
                  <a:buNone/>
                </a:pPr>
                <a:r>
                  <a:rPr lang="id-ID" dirty="0"/>
                  <a:t>	</a:t>
                </a:r>
                <a:r>
                  <a:rPr lang="id-ID" dirty="0" smtClean="0"/>
                  <a:t>	=6,5-log2</a:t>
                </a:r>
              </a:p>
              <a:p>
                <a:pPr marL="0" indent="0">
                  <a:buNone/>
                </a:pPr>
                <a:r>
                  <a:rPr lang="id-ID" dirty="0"/>
                  <a:t>	</a:t>
                </a:r>
                <a:r>
                  <a:rPr lang="id-ID" dirty="0" smtClean="0"/>
                  <a:t>	=6,5-0,3</a:t>
                </a:r>
              </a:p>
              <a:p>
                <a:pPr marL="0" indent="0">
                  <a:buNone/>
                </a:pPr>
                <a:r>
                  <a:rPr lang="id-ID" dirty="0"/>
                  <a:t>	</a:t>
                </a:r>
                <a:r>
                  <a:rPr lang="id-ID" dirty="0" smtClean="0"/>
                  <a:t>	=</a:t>
                </a:r>
                <a:r>
                  <a:rPr lang="id-ID" dirty="0" smtClean="0">
                    <a:solidFill>
                      <a:srgbClr val="00B050"/>
                    </a:solidFill>
                  </a:rPr>
                  <a:t>6,2</a:t>
                </a:r>
              </a:p>
              <a:p>
                <a:pPr marL="0" indent="0">
                  <a:buNone/>
                </a:pPr>
                <a:r>
                  <a:rPr lang="id-ID" dirty="0" smtClean="0">
                    <a:solidFill>
                      <a:schemeClr val="tx1"/>
                    </a:solidFill>
                  </a:rPr>
                  <a:t>Jadi, pH larutan NH4F = 6,2 (bersifat asam)</a:t>
                </a:r>
                <a:endParaRPr lang="id-ID" dirty="0">
                  <a:solidFill>
                    <a:schemeClr val="tx1"/>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499992" y="1052736"/>
                <a:ext cx="4644008" cy="5805264"/>
              </a:xfrm>
              <a:blipFill rotWithShape="1">
                <a:blip r:embed="rId3"/>
                <a:stretch>
                  <a:fillRect l="-1548" t="-1554"/>
                </a:stretch>
              </a:blipFill>
              <a:ln w="76200">
                <a:solidFill>
                  <a:srgbClr val="C00000"/>
                </a:solidFill>
              </a:ln>
            </p:spPr>
            <p:txBody>
              <a:bodyPr/>
              <a:lstStyle/>
              <a:p>
                <a:r>
                  <a:rPr lang="id-ID">
                    <a:noFill/>
                  </a:rPr>
                  <a:t> </a:t>
                </a:r>
              </a:p>
            </p:txBody>
          </p:sp>
        </mc:Fallback>
      </mc:AlternateContent>
      <p:sp>
        <p:nvSpPr>
          <p:cNvPr id="5"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8" name="Rectangle 7"/>
          <p:cNvSpPr/>
          <p:nvPr/>
        </p:nvSpPr>
        <p:spPr>
          <a:xfrm>
            <a:off x="497017" y="535620"/>
            <a:ext cx="6211957"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id-ID" dirty="0" smtClean="0"/>
              <a:t>SOAL &amp; PEMBAHASAN </a:t>
            </a:r>
            <a:r>
              <a:rPr lang="id-ID" dirty="0">
                <a:solidFill>
                  <a:schemeClr val="bg1"/>
                </a:solidFill>
              </a:rPr>
              <a:t>Garam dari Asam Lemah dan Basa Lemah</a:t>
            </a:r>
          </a:p>
        </p:txBody>
      </p:sp>
      <p:sp>
        <p:nvSpPr>
          <p:cNvPr id="9" name="TextBox 8"/>
          <p:cNvSpPr txBox="1"/>
          <p:nvPr/>
        </p:nvSpPr>
        <p:spPr>
          <a:xfrm>
            <a:off x="-62752" y="534220"/>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(19)</a:t>
            </a:r>
          </a:p>
        </p:txBody>
      </p:sp>
    </p:spTree>
    <p:extLst>
      <p:ext uri="{BB962C8B-B14F-4D97-AF65-F5344CB8AC3E}">
        <p14:creationId xmlns:p14="http://schemas.microsoft.com/office/powerpoint/2010/main" val="303805905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additive="base">
                                        <p:cTn id="3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additive="base">
                                        <p:cTn id="4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anim calcmode="lin" valueType="num">
                                      <p:cBhvr additive="base">
                                        <p:cTn id="5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a:xfrm>
            <a:off x="492088" y="457200"/>
            <a:ext cx="8229600" cy="1468759"/>
          </a:xfrm>
        </p:spPr>
        <p:style>
          <a:lnRef idx="0">
            <a:schemeClr val="accent2"/>
          </a:lnRef>
          <a:fillRef idx="3">
            <a:schemeClr val="accent2"/>
          </a:fillRef>
          <a:effectRef idx="3">
            <a:schemeClr val="accent2"/>
          </a:effectRef>
          <a:fontRef idx="minor">
            <a:schemeClr val="lt1"/>
          </a:fontRef>
        </p:style>
        <p:txBody>
          <a:bodyPr>
            <a:normAutofit lnSpcReduction="10000"/>
          </a:bodyPr>
          <a:lstStyle/>
          <a:p>
            <a:r>
              <a:rPr lang="id-ID" b="1" i="1" dirty="0"/>
              <a:t>Asam kuat </a:t>
            </a:r>
            <a:r>
              <a:rPr lang="id-ID" dirty="0"/>
              <a:t>adalah asam yang dapat terionisasi sempurna atau </a:t>
            </a:r>
            <a:r>
              <a:rPr lang="id-ID" dirty="0" smtClean="0"/>
              <a:t>mendekati sempurna </a:t>
            </a:r>
            <a:r>
              <a:rPr lang="id-ID" dirty="0"/>
              <a:t>dalam larutannya</a:t>
            </a:r>
          </a:p>
        </p:txBody>
      </p:sp>
      <p:sp>
        <p:nvSpPr>
          <p:cNvPr id="4" name="Title 1"/>
          <p:cNvSpPr txBox="1">
            <a:spLocks/>
          </p:cNvSpPr>
          <p:nvPr/>
        </p:nvSpPr>
        <p:spPr>
          <a:xfrm>
            <a:off x="726976" y="0"/>
            <a:ext cx="7702624" cy="457200"/>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dirty="0" smtClean="0"/>
              <a:t>LARUTAN ASAM BASA(RINGKAS)</a:t>
            </a:r>
            <a:endParaRPr lang="id-ID" dirty="0"/>
          </a:p>
        </p:txBody>
      </p:sp>
      <p:sp>
        <p:nvSpPr>
          <p:cNvPr id="5" name="Content Placeholder 2"/>
          <p:cNvSpPr txBox="1">
            <a:spLocks/>
          </p:cNvSpPr>
          <p:nvPr/>
        </p:nvSpPr>
        <p:spPr>
          <a:xfrm>
            <a:off x="492088" y="1988840"/>
            <a:ext cx="8229600" cy="115212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r>
              <a:rPr lang="id-ID" b="1" i="1" dirty="0"/>
              <a:t>Asam lemah </a:t>
            </a:r>
            <a:r>
              <a:rPr lang="id-ID" dirty="0"/>
              <a:t>adalah asam yang dalam larutannya terionisasi sebagian.</a:t>
            </a:r>
          </a:p>
        </p:txBody>
      </p:sp>
      <p:sp>
        <p:nvSpPr>
          <p:cNvPr id="6" name="Content Placeholder 2"/>
          <p:cNvSpPr txBox="1">
            <a:spLocks/>
          </p:cNvSpPr>
          <p:nvPr/>
        </p:nvSpPr>
        <p:spPr>
          <a:xfrm>
            <a:off x="465760" y="3356992"/>
            <a:ext cx="8229600" cy="108012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r>
              <a:rPr lang="id-ID" b="1" i="1" dirty="0"/>
              <a:t>Basa kuat </a:t>
            </a:r>
            <a:r>
              <a:rPr lang="id-ID" dirty="0"/>
              <a:t>adalah basa yang dalam larutannya dapat terionisasi </a:t>
            </a:r>
            <a:r>
              <a:rPr lang="id-ID" dirty="0" smtClean="0"/>
              <a:t>sempurna</a:t>
            </a:r>
            <a:r>
              <a:rPr lang="id-ID" dirty="0"/>
              <a:t>.</a:t>
            </a:r>
          </a:p>
        </p:txBody>
      </p:sp>
      <p:sp>
        <p:nvSpPr>
          <p:cNvPr id="7" name="Content Placeholder 2"/>
          <p:cNvSpPr txBox="1">
            <a:spLocks/>
          </p:cNvSpPr>
          <p:nvPr/>
        </p:nvSpPr>
        <p:spPr>
          <a:xfrm>
            <a:off x="492088" y="4725144"/>
            <a:ext cx="8229600" cy="1656184"/>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r>
              <a:rPr lang="id-ID" b="1" i="1" dirty="0"/>
              <a:t>Basa lemah </a:t>
            </a:r>
            <a:r>
              <a:rPr lang="id-ID" dirty="0"/>
              <a:t>hanya sedikit mengalami ionisasi, sehingga reaksi ionisasi </a:t>
            </a:r>
            <a:r>
              <a:rPr lang="id-ID" dirty="0" smtClean="0"/>
              <a:t>basa lemah </a:t>
            </a:r>
            <a:r>
              <a:rPr lang="id-ID" dirty="0"/>
              <a:t>merupakan reaksi kesetimbangan.</a:t>
            </a:r>
          </a:p>
        </p:txBody>
      </p:sp>
      <p:sp>
        <p:nvSpPr>
          <p:cNvPr id="8" name="TextBox 7"/>
          <p:cNvSpPr txBox="1"/>
          <p:nvPr/>
        </p:nvSpPr>
        <p:spPr>
          <a:xfrm>
            <a:off x="8587482" y="6565055"/>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(18)</a:t>
            </a:r>
            <a:endParaRPr lang="id-ID" dirty="0"/>
          </a:p>
        </p:txBody>
      </p:sp>
    </p:spTree>
    <p:extLst>
      <p:ext uri="{BB962C8B-B14F-4D97-AF65-F5344CB8AC3E}">
        <p14:creationId xmlns:p14="http://schemas.microsoft.com/office/powerpoint/2010/main" val="16935740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1600201"/>
            <a:ext cx="8229600" cy="2188840"/>
          </a:xfrm>
        </p:spPr>
        <p:style>
          <a:lnRef idx="2">
            <a:schemeClr val="dk1"/>
          </a:lnRef>
          <a:fillRef idx="1">
            <a:schemeClr val="lt1"/>
          </a:fillRef>
          <a:effectRef idx="0">
            <a:schemeClr val="dk1"/>
          </a:effectRef>
          <a:fontRef idx="minor">
            <a:schemeClr val="dk1"/>
          </a:fontRef>
        </p:style>
        <p:txBody>
          <a:bodyPr/>
          <a:lstStyle/>
          <a:p>
            <a:pPr marL="0" indent="0">
              <a:buNone/>
            </a:pPr>
            <a:r>
              <a:rPr lang="id-ID" dirty="0"/>
              <a:t>Kompetensi </a:t>
            </a:r>
            <a:r>
              <a:rPr lang="id-ID" dirty="0" smtClean="0"/>
              <a:t>Dasar:</a:t>
            </a:r>
          </a:p>
          <a:p>
            <a:pPr marL="0" indent="0">
              <a:buNone/>
            </a:pPr>
            <a:r>
              <a:rPr lang="id-ID" dirty="0" smtClean="0"/>
              <a:t>Menentukan </a:t>
            </a:r>
            <a:r>
              <a:rPr lang="id-ID" b="1" dirty="0"/>
              <a:t>jenis garam</a:t>
            </a:r>
            <a:r>
              <a:rPr lang="id-ID" dirty="0"/>
              <a:t> yang mengalami </a:t>
            </a:r>
            <a:r>
              <a:rPr lang="id-ID" b="1" dirty="0"/>
              <a:t>hidrolisis</a:t>
            </a:r>
            <a:r>
              <a:rPr lang="id-ID" dirty="0"/>
              <a:t> dalam</a:t>
            </a:r>
            <a:r>
              <a:rPr lang="id-ID" b="1" dirty="0"/>
              <a:t> air</a:t>
            </a:r>
            <a:r>
              <a:rPr lang="id-ID" dirty="0"/>
              <a:t> dan </a:t>
            </a:r>
            <a:r>
              <a:rPr lang="id-ID" b="1" dirty="0"/>
              <a:t>pH larutan garam</a:t>
            </a:r>
            <a:r>
              <a:rPr lang="id-ID" dirty="0"/>
              <a:t> tersebut</a:t>
            </a:r>
          </a:p>
          <a:p>
            <a:endParaRPr lang="id-ID" dirty="0"/>
          </a:p>
          <a:p>
            <a:pPr marL="0" indent="0">
              <a:buNone/>
            </a:pPr>
            <a:endParaRPr lang="id-ID" dirty="0"/>
          </a:p>
        </p:txBody>
      </p:sp>
      <p:sp>
        <p:nvSpPr>
          <p:cNvPr id="4"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5" name="TextBox 4"/>
          <p:cNvSpPr txBox="1"/>
          <p:nvPr/>
        </p:nvSpPr>
        <p:spPr>
          <a:xfrm>
            <a:off x="8587482" y="6565055"/>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(19)</a:t>
            </a:r>
            <a:endParaRPr lang="id-ID" dirty="0"/>
          </a:p>
        </p:txBody>
      </p:sp>
    </p:spTree>
    <p:extLst>
      <p:ext uri="{BB962C8B-B14F-4D97-AF65-F5344CB8AC3E}">
        <p14:creationId xmlns:p14="http://schemas.microsoft.com/office/powerpoint/2010/main" val="33443459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id-ID" dirty="0"/>
          </a:p>
        </p:txBody>
      </p:sp>
      <p:sp>
        <p:nvSpPr>
          <p:cNvPr id="3" name="Content Placeholder 2"/>
          <p:cNvSpPr>
            <a:spLocks noGrp="1"/>
          </p:cNvSpPr>
          <p:nvPr>
            <p:ph idx="1"/>
          </p:nvPr>
        </p:nvSpPr>
        <p:spPr>
          <a:xfrm>
            <a:off x="457200" y="1600201"/>
            <a:ext cx="8229600" cy="4349080"/>
          </a:xfrm>
        </p:spPr>
        <p:style>
          <a:lnRef idx="2">
            <a:schemeClr val="dk1"/>
          </a:lnRef>
          <a:fillRef idx="1">
            <a:schemeClr val="lt1"/>
          </a:fillRef>
          <a:effectRef idx="0">
            <a:schemeClr val="dk1"/>
          </a:effectRef>
          <a:fontRef idx="minor">
            <a:schemeClr val="dk1"/>
          </a:fontRef>
        </p:style>
        <p:txBody>
          <a:bodyPr>
            <a:normAutofit lnSpcReduction="10000"/>
          </a:bodyPr>
          <a:lstStyle/>
          <a:p>
            <a:r>
              <a:rPr lang="id-ID" dirty="0"/>
              <a:t>Seperti yang telah kita ketahui bahwa </a:t>
            </a:r>
            <a:r>
              <a:rPr lang="id-ID" b="1" dirty="0"/>
              <a:t>garam</a:t>
            </a:r>
            <a:r>
              <a:rPr lang="id-ID" dirty="0"/>
              <a:t> terbentuk dari </a:t>
            </a:r>
            <a:r>
              <a:rPr lang="id-ID" b="1" dirty="0"/>
              <a:t>reaksi penetralan asam</a:t>
            </a:r>
            <a:r>
              <a:rPr lang="id-ID" dirty="0"/>
              <a:t> oleh </a:t>
            </a:r>
            <a:r>
              <a:rPr lang="id-ID" b="1" dirty="0"/>
              <a:t>basa</a:t>
            </a:r>
            <a:r>
              <a:rPr lang="id-ID" dirty="0"/>
              <a:t>.</a:t>
            </a:r>
          </a:p>
          <a:p>
            <a:r>
              <a:rPr lang="id-ID" dirty="0"/>
              <a:t>Pada bab ini kita akan membahas </a:t>
            </a:r>
            <a:r>
              <a:rPr lang="id-ID" b="1" dirty="0"/>
              <a:t>reaksi</a:t>
            </a:r>
            <a:r>
              <a:rPr lang="id-ID" dirty="0"/>
              <a:t> antara </a:t>
            </a:r>
            <a:r>
              <a:rPr lang="id-ID" b="1" dirty="0"/>
              <a:t>garam</a:t>
            </a:r>
            <a:r>
              <a:rPr lang="id-ID" dirty="0"/>
              <a:t> dengan </a:t>
            </a:r>
            <a:r>
              <a:rPr lang="id-ID" b="1" dirty="0"/>
              <a:t>air</a:t>
            </a:r>
            <a:r>
              <a:rPr lang="id-ID" dirty="0"/>
              <a:t> yang di sebut </a:t>
            </a:r>
            <a:r>
              <a:rPr lang="id-ID" b="1" dirty="0"/>
              <a:t>hidrolisis garam</a:t>
            </a:r>
            <a:r>
              <a:rPr lang="id-ID" dirty="0"/>
              <a:t>.</a:t>
            </a:r>
          </a:p>
          <a:p>
            <a:r>
              <a:rPr lang="id-ID" dirty="0"/>
              <a:t>Pada </a:t>
            </a:r>
            <a:r>
              <a:rPr lang="id-ID" b="1" dirty="0"/>
              <a:t>reaksi hidrolisis garam</a:t>
            </a:r>
            <a:r>
              <a:rPr lang="id-ID" dirty="0"/>
              <a:t>, </a:t>
            </a:r>
            <a:r>
              <a:rPr lang="id-ID" b="1" dirty="0"/>
              <a:t>air</a:t>
            </a:r>
            <a:r>
              <a:rPr lang="id-ID" dirty="0"/>
              <a:t> akan </a:t>
            </a:r>
            <a:r>
              <a:rPr lang="id-ID" b="1" dirty="0"/>
              <a:t>bereaksi</a:t>
            </a:r>
            <a:r>
              <a:rPr lang="id-ID" dirty="0"/>
              <a:t> dengan </a:t>
            </a:r>
            <a:r>
              <a:rPr lang="id-ID" b="1" dirty="0"/>
              <a:t>ion-ion</a:t>
            </a:r>
            <a:r>
              <a:rPr lang="id-ID" dirty="0"/>
              <a:t> yang berasal dari </a:t>
            </a:r>
            <a:r>
              <a:rPr lang="id-ID" b="1" dirty="0"/>
              <a:t>asam lemah</a:t>
            </a:r>
            <a:r>
              <a:rPr lang="id-ID" dirty="0"/>
              <a:t> atau </a:t>
            </a:r>
            <a:r>
              <a:rPr lang="id-ID" b="1" dirty="0"/>
              <a:t>basa lemah</a:t>
            </a:r>
            <a:r>
              <a:rPr lang="id-ID" dirty="0"/>
              <a:t> suatu </a:t>
            </a:r>
            <a:r>
              <a:rPr lang="id-ID" b="1" dirty="0"/>
              <a:t>garam</a:t>
            </a:r>
            <a:r>
              <a:rPr lang="id-ID" dirty="0"/>
              <a:t>.</a:t>
            </a:r>
          </a:p>
          <a:p>
            <a:pPr marL="0" indent="0">
              <a:buNone/>
            </a:pPr>
            <a:endParaRPr lang="id-ID" dirty="0"/>
          </a:p>
        </p:txBody>
      </p:sp>
      <p:sp>
        <p:nvSpPr>
          <p:cNvPr id="4"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5" name="TextBox 4"/>
          <p:cNvSpPr txBox="1"/>
          <p:nvPr/>
        </p:nvSpPr>
        <p:spPr>
          <a:xfrm>
            <a:off x="8587482" y="6565055"/>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(21)</a:t>
            </a:r>
            <a:endParaRPr lang="id-ID" dirty="0"/>
          </a:p>
        </p:txBody>
      </p:sp>
    </p:spTree>
    <p:extLst>
      <p:ext uri="{BB962C8B-B14F-4D97-AF65-F5344CB8AC3E}">
        <p14:creationId xmlns:p14="http://schemas.microsoft.com/office/powerpoint/2010/main" val="1461859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88" y="692696"/>
            <a:ext cx="8229600" cy="1143000"/>
          </a:xfrm>
          <a:solidFill>
            <a:srgbClr val="C00000"/>
          </a:solid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normAutofit fontScale="90000"/>
          </a:bodyPr>
          <a:lstStyle/>
          <a:p>
            <a:r>
              <a:rPr lang="id-ID" dirty="0" smtClean="0">
                <a:solidFill>
                  <a:schemeClr val="bg1"/>
                </a:solidFill>
              </a:rPr>
              <a:t>A. Karakteristik Larutan Garam dan Reaksi Hidrolisis </a:t>
            </a:r>
            <a:endParaRPr lang="id-ID" dirty="0">
              <a:solidFill>
                <a:schemeClr val="bg1"/>
              </a:solidFill>
            </a:endParaRPr>
          </a:p>
        </p:txBody>
      </p:sp>
      <p:sp>
        <p:nvSpPr>
          <p:cNvPr id="3" name="Content Placeholder 2"/>
          <p:cNvSpPr>
            <a:spLocks noGrp="1"/>
          </p:cNvSpPr>
          <p:nvPr>
            <p:ph idx="1"/>
          </p:nvPr>
        </p:nvSpPr>
        <p:spPr>
          <a:xfrm>
            <a:off x="492088" y="2060848"/>
            <a:ext cx="8229600" cy="2620888"/>
          </a:xfrm>
        </p:spPr>
        <p:style>
          <a:lnRef idx="2">
            <a:schemeClr val="dk1"/>
          </a:lnRef>
          <a:fillRef idx="1">
            <a:schemeClr val="lt1"/>
          </a:fillRef>
          <a:effectRef idx="0">
            <a:schemeClr val="dk1"/>
          </a:effectRef>
          <a:fontRef idx="minor">
            <a:schemeClr val="dk1"/>
          </a:fontRef>
        </p:style>
        <p:txBody>
          <a:bodyPr>
            <a:normAutofit lnSpcReduction="10000"/>
          </a:bodyPr>
          <a:lstStyle/>
          <a:p>
            <a:r>
              <a:rPr lang="id-ID" dirty="0" smtClean="0"/>
              <a:t>Selanjutnya kita akan membahas </a:t>
            </a:r>
            <a:r>
              <a:rPr lang="id-ID" b="1" dirty="0" smtClean="0"/>
              <a:t>karakteristik (sifat-sifat) larutan garam </a:t>
            </a:r>
            <a:r>
              <a:rPr lang="id-ID" dirty="0" smtClean="0"/>
              <a:t>berdasarkan </a:t>
            </a:r>
            <a:r>
              <a:rPr lang="id-ID" b="1" dirty="0" smtClean="0"/>
              <a:t>asam</a:t>
            </a:r>
            <a:r>
              <a:rPr lang="id-ID" dirty="0" smtClean="0"/>
              <a:t> dan </a:t>
            </a:r>
            <a:r>
              <a:rPr lang="id-ID" b="1" dirty="0" smtClean="0"/>
              <a:t>basa pembentuknya.</a:t>
            </a:r>
          </a:p>
          <a:p>
            <a:r>
              <a:rPr lang="id-ID" b="1" dirty="0" smtClean="0"/>
              <a:t>Kekuatan asam </a:t>
            </a:r>
            <a:r>
              <a:rPr lang="id-ID" dirty="0" smtClean="0"/>
              <a:t>dan </a:t>
            </a:r>
            <a:r>
              <a:rPr lang="id-ID" b="1" dirty="0" smtClean="0"/>
              <a:t>basa pembentuknya </a:t>
            </a:r>
            <a:r>
              <a:rPr lang="id-ID" dirty="0" smtClean="0"/>
              <a:t>sangan menentukan </a:t>
            </a:r>
            <a:r>
              <a:rPr lang="id-ID" b="1" dirty="0" smtClean="0"/>
              <a:t>sifat larutan garam</a:t>
            </a:r>
            <a:r>
              <a:rPr lang="id-ID" dirty="0" smtClean="0"/>
              <a:t>.</a:t>
            </a:r>
          </a:p>
          <a:p>
            <a:pPr marL="0" indent="0">
              <a:buNone/>
            </a:pPr>
            <a:endParaRPr lang="id-ID" dirty="0" smtClean="0"/>
          </a:p>
          <a:p>
            <a:endParaRPr lang="id-ID" dirty="0"/>
          </a:p>
        </p:txBody>
      </p:sp>
      <p:sp>
        <p:nvSpPr>
          <p:cNvPr id="5"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6" name="TextBox 5"/>
          <p:cNvSpPr txBox="1"/>
          <p:nvPr/>
        </p:nvSpPr>
        <p:spPr>
          <a:xfrm>
            <a:off x="8587482" y="6565055"/>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(18)</a:t>
            </a:r>
            <a:endParaRPr lang="id-ID" dirty="0"/>
          </a:p>
        </p:txBody>
      </p:sp>
    </p:spTree>
    <p:extLst>
      <p:ext uri="{BB962C8B-B14F-4D97-AF65-F5344CB8AC3E}">
        <p14:creationId xmlns:p14="http://schemas.microsoft.com/office/powerpoint/2010/main" val="945539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2088" y="1916832"/>
            <a:ext cx="8229600" cy="4525963"/>
          </a:xfrm>
        </p:spPr>
        <p:style>
          <a:lnRef idx="2">
            <a:schemeClr val="dk1"/>
          </a:lnRef>
          <a:fillRef idx="1">
            <a:schemeClr val="lt1"/>
          </a:fillRef>
          <a:effectRef idx="0">
            <a:schemeClr val="dk1"/>
          </a:effectRef>
          <a:fontRef idx="minor">
            <a:schemeClr val="dk1"/>
          </a:fontRef>
        </p:style>
        <p:txBody>
          <a:bodyPr/>
          <a:lstStyle/>
          <a:p>
            <a:r>
              <a:rPr lang="en-US" dirty="0" err="1" smtClean="0"/>
              <a:t>Ciri</a:t>
            </a:r>
            <a:r>
              <a:rPr lang="en-US" dirty="0" smtClean="0"/>
              <a:t>-   </a:t>
            </a:r>
            <a:r>
              <a:rPr lang="en-US" dirty="0" err="1" smtClean="0"/>
              <a:t>ciri</a:t>
            </a:r>
            <a:r>
              <a:rPr lang="en-US" dirty="0" smtClean="0"/>
              <a:t> </a:t>
            </a:r>
            <a:r>
              <a:rPr lang="en-US" dirty="0" err="1" smtClean="0"/>
              <a:t>larutan</a:t>
            </a:r>
            <a:r>
              <a:rPr lang="en-US" dirty="0" smtClean="0"/>
              <a:t> </a:t>
            </a:r>
            <a:r>
              <a:rPr lang="en-US" dirty="0" err="1" smtClean="0"/>
              <a:t>garam</a:t>
            </a:r>
            <a:endParaRPr lang="en-US" dirty="0" smtClean="0"/>
          </a:p>
          <a:p>
            <a:pPr marL="0" indent="0">
              <a:buNone/>
            </a:pPr>
            <a:r>
              <a:rPr lang="en-US" dirty="0" err="1" smtClean="0"/>
              <a:t>Larutan</a:t>
            </a:r>
            <a:r>
              <a:rPr lang="en-US" dirty="0" smtClean="0"/>
              <a:t> </a:t>
            </a:r>
            <a:r>
              <a:rPr lang="en-US" dirty="0" err="1" smtClean="0"/>
              <a:t>garam</a:t>
            </a:r>
            <a:r>
              <a:rPr lang="en-US" dirty="0" smtClean="0"/>
              <a:t> yang </a:t>
            </a:r>
            <a:r>
              <a:rPr lang="en-US" dirty="0" err="1" smtClean="0"/>
              <a:t>dapat</a:t>
            </a:r>
            <a:r>
              <a:rPr lang="en-US" dirty="0" smtClean="0"/>
              <a:t> </a:t>
            </a:r>
            <a:r>
              <a:rPr lang="en-US" dirty="0" err="1" smtClean="0"/>
              <a:t>terhidrolisis</a:t>
            </a:r>
            <a:r>
              <a:rPr lang="en-US" dirty="0" smtClean="0"/>
              <a:t> </a:t>
            </a:r>
            <a:r>
              <a:rPr lang="en-US" dirty="0" err="1" smtClean="0"/>
              <a:t>menunjukkan</a:t>
            </a:r>
            <a:r>
              <a:rPr lang="en-US" dirty="0" smtClean="0"/>
              <a:t> </a:t>
            </a:r>
            <a:r>
              <a:rPr lang="en-US" dirty="0" err="1" smtClean="0"/>
              <a:t>ciri-ciri</a:t>
            </a:r>
            <a:r>
              <a:rPr lang="en-US" dirty="0" smtClean="0"/>
              <a:t> </a:t>
            </a:r>
            <a:r>
              <a:rPr lang="en-US" dirty="0" err="1" smtClean="0"/>
              <a:t>tertentu</a:t>
            </a:r>
            <a:r>
              <a:rPr lang="en-US" dirty="0" smtClean="0"/>
              <a:t>, </a:t>
            </a:r>
            <a:r>
              <a:rPr lang="en-US" dirty="0" err="1" smtClean="0"/>
              <a:t>misal</a:t>
            </a:r>
            <a:r>
              <a:rPr lang="en-US" dirty="0" smtClean="0"/>
              <a:t> </a:t>
            </a:r>
            <a:r>
              <a:rPr lang="en-US" dirty="0" err="1" smtClean="0"/>
              <a:t>terjadinya</a:t>
            </a:r>
            <a:r>
              <a:rPr lang="en-US" dirty="0" smtClean="0"/>
              <a:t> </a:t>
            </a:r>
            <a:r>
              <a:rPr lang="en-US" dirty="0" err="1" smtClean="0"/>
              <a:t>perubahan</a:t>
            </a:r>
            <a:r>
              <a:rPr lang="en-US" dirty="0" smtClean="0"/>
              <a:t> </a:t>
            </a:r>
            <a:r>
              <a:rPr lang="en-US" dirty="0" err="1" smtClean="0"/>
              <a:t>warna</a:t>
            </a:r>
            <a:r>
              <a:rPr lang="en-US" dirty="0" smtClean="0"/>
              <a:t> </a:t>
            </a:r>
            <a:r>
              <a:rPr lang="en-US" dirty="0" err="1" smtClean="0"/>
              <a:t>pada</a:t>
            </a:r>
            <a:r>
              <a:rPr lang="en-US" dirty="0" smtClean="0"/>
              <a:t> </a:t>
            </a:r>
            <a:r>
              <a:rPr lang="en-US" dirty="0" err="1" smtClean="0"/>
              <a:t>kertas</a:t>
            </a:r>
            <a:r>
              <a:rPr lang="en-US" dirty="0" smtClean="0"/>
              <a:t> </a:t>
            </a:r>
            <a:r>
              <a:rPr lang="en-US" dirty="0" err="1" smtClean="0"/>
              <a:t>lakmus</a:t>
            </a:r>
            <a:r>
              <a:rPr lang="en-US" dirty="0" smtClean="0"/>
              <a:t>. </a:t>
            </a:r>
            <a:r>
              <a:rPr lang="en-US" dirty="0" err="1" smtClean="0"/>
              <a:t>Perubahan</a:t>
            </a:r>
            <a:r>
              <a:rPr lang="en-US" dirty="0" smtClean="0"/>
              <a:t> </a:t>
            </a:r>
            <a:r>
              <a:rPr lang="en-US" dirty="0" err="1" smtClean="0"/>
              <a:t>warna</a:t>
            </a:r>
            <a:r>
              <a:rPr lang="en-US" dirty="0" smtClean="0"/>
              <a:t> </a:t>
            </a:r>
            <a:r>
              <a:rPr lang="en-US" dirty="0" err="1" smtClean="0"/>
              <a:t>ini</a:t>
            </a:r>
            <a:r>
              <a:rPr lang="en-US" dirty="0" smtClean="0"/>
              <a:t> </a:t>
            </a:r>
            <a:r>
              <a:rPr lang="en-US" dirty="0" err="1" smtClean="0"/>
              <a:t>menunjukkan</a:t>
            </a:r>
            <a:r>
              <a:rPr lang="en-US" dirty="0" smtClean="0"/>
              <a:t> </a:t>
            </a:r>
            <a:r>
              <a:rPr lang="en-US" dirty="0" err="1" smtClean="0"/>
              <a:t>harga</a:t>
            </a:r>
            <a:r>
              <a:rPr lang="en-US" dirty="0" smtClean="0"/>
              <a:t> pH </a:t>
            </a:r>
            <a:r>
              <a:rPr lang="en-US" dirty="0" err="1" smtClean="0"/>
              <a:t>tertentu</a:t>
            </a:r>
            <a:r>
              <a:rPr lang="en-US" dirty="0" smtClean="0"/>
              <a:t> </a:t>
            </a:r>
            <a:r>
              <a:rPr lang="en-US" dirty="0" err="1" smtClean="0"/>
              <a:t>suatu</a:t>
            </a:r>
            <a:r>
              <a:rPr lang="en-US" dirty="0" smtClean="0"/>
              <a:t> </a:t>
            </a:r>
            <a:r>
              <a:rPr lang="en-US" dirty="0" err="1" smtClean="0"/>
              <a:t>larutan</a:t>
            </a:r>
            <a:r>
              <a:rPr lang="en-US" dirty="0" smtClean="0"/>
              <a:t> </a:t>
            </a:r>
            <a:r>
              <a:rPr lang="en-US" dirty="0" err="1" smtClean="0"/>
              <a:t>garam</a:t>
            </a:r>
            <a:r>
              <a:rPr lang="en-US" dirty="0" smtClean="0"/>
              <a:t>.</a:t>
            </a:r>
            <a:endParaRPr lang="en-US" dirty="0"/>
          </a:p>
        </p:txBody>
      </p:sp>
      <p:sp>
        <p:nvSpPr>
          <p:cNvPr id="4" name="Title 1"/>
          <p:cNvSpPr txBox="1">
            <a:spLocks/>
          </p:cNvSpPr>
          <p:nvPr/>
        </p:nvSpPr>
        <p:spPr>
          <a:xfrm>
            <a:off x="553352" y="620688"/>
            <a:ext cx="8229600" cy="1143000"/>
          </a:xfrm>
          <a:prstGeom prst="rect">
            <a:avLst/>
          </a:prstGeom>
          <a:solidFill>
            <a:srgbClr val="FFFF00"/>
          </a:solidFill>
          <a:ln w="9525" cap="flat" cmpd="sng" algn="ctr">
            <a:solidFill>
              <a:srgbClr val="FFFF00"/>
            </a:solid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solidFill>
                  <a:schemeClr val="tx1"/>
                </a:solidFill>
              </a:rPr>
              <a:t>1. Karakteristik Larutan Garam</a:t>
            </a:r>
            <a:endParaRPr lang="id-ID" dirty="0">
              <a:solidFill>
                <a:schemeClr val="tx1"/>
              </a:solidFill>
            </a:endParaRPr>
          </a:p>
        </p:txBody>
      </p:sp>
      <p:sp>
        <p:nvSpPr>
          <p:cNvPr id="5"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sp>
        <p:nvSpPr>
          <p:cNvPr id="6" name="TextBox 5"/>
          <p:cNvSpPr txBox="1"/>
          <p:nvPr/>
        </p:nvSpPr>
        <p:spPr>
          <a:xfrm>
            <a:off x="8587482" y="6565055"/>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(18)</a:t>
            </a:r>
            <a:endParaRPr lang="id-ID" dirty="0"/>
          </a:p>
        </p:txBody>
      </p:sp>
    </p:spTree>
    <p:extLst>
      <p:ext uri="{BB962C8B-B14F-4D97-AF65-F5344CB8AC3E}">
        <p14:creationId xmlns:p14="http://schemas.microsoft.com/office/powerpoint/2010/main" val="19233893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565584"/>
            <a:ext cx="8229600" cy="1143000"/>
          </a:xfrm>
          <a:solidFill>
            <a:srgbClr val="FFFF00"/>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p>
            <a:r>
              <a:rPr lang="id-ID" dirty="0" smtClean="0">
                <a:solidFill>
                  <a:schemeClr val="tx1"/>
                </a:solidFill>
              </a:rPr>
              <a:t>1. Karakteristik Larutan Garam</a:t>
            </a:r>
            <a:endParaRPr lang="id-ID"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2088" y="1844824"/>
                <a:ext cx="8229600" cy="4853136"/>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r>
                  <a:rPr lang="id-ID" b="1" dirty="0" smtClean="0"/>
                  <a:t>Sifat-sifat</a:t>
                </a:r>
                <a:r>
                  <a:rPr lang="id-ID" dirty="0" smtClean="0"/>
                  <a:t> </a:t>
                </a:r>
                <a:r>
                  <a:rPr lang="id-ID" b="1" dirty="0" smtClean="0"/>
                  <a:t>larutan garam </a:t>
                </a:r>
                <a:r>
                  <a:rPr lang="id-ID" dirty="0" smtClean="0"/>
                  <a:t>dapat diketahui dari </a:t>
                </a:r>
                <a:r>
                  <a:rPr lang="id-ID" b="1" dirty="0" smtClean="0"/>
                  <a:t>asam</a:t>
                </a:r>
                <a:r>
                  <a:rPr lang="id-ID" dirty="0" smtClean="0"/>
                  <a:t> dan </a:t>
                </a:r>
                <a:r>
                  <a:rPr lang="id-ID" b="1" dirty="0" smtClean="0"/>
                  <a:t>basa pembentuknya</a:t>
                </a:r>
                <a:r>
                  <a:rPr lang="id-ID" dirty="0" smtClean="0"/>
                  <a:t>.</a:t>
                </a:r>
              </a:p>
              <a:p>
                <a:r>
                  <a:rPr lang="id-ID" b="1" dirty="0" smtClean="0"/>
                  <a:t>Kekuatan asam </a:t>
                </a:r>
                <a:r>
                  <a:rPr lang="id-ID" dirty="0" smtClean="0"/>
                  <a:t>dan </a:t>
                </a:r>
                <a:r>
                  <a:rPr lang="id-ID" b="1" dirty="0" smtClean="0"/>
                  <a:t>basa pembentuknya </a:t>
                </a:r>
                <a:r>
                  <a:rPr lang="id-ID" dirty="0" smtClean="0"/>
                  <a:t>sangan menentukan </a:t>
                </a:r>
                <a:r>
                  <a:rPr lang="id-ID" b="1" dirty="0" smtClean="0"/>
                  <a:t>sifat larutan garam</a:t>
                </a:r>
                <a:r>
                  <a:rPr lang="id-ID" dirty="0" smtClean="0"/>
                  <a:t>.</a:t>
                </a:r>
              </a:p>
              <a:p>
                <a:pPr marL="0" indent="0">
                  <a:buNone/>
                </a:pPr>
                <a:endParaRPr lang="id-ID" dirty="0" smtClean="0"/>
              </a:p>
              <a:p>
                <a:pPr marL="0" indent="0">
                  <a:buNone/>
                </a:pPr>
                <a:r>
                  <a:rPr lang="id-ID" dirty="0" smtClean="0"/>
                  <a:t>A.  </a:t>
                </a:r>
                <a:r>
                  <a:rPr lang="id-ID" b="1" dirty="0"/>
                  <a:t>Garam </a:t>
                </a:r>
                <a:r>
                  <a:rPr lang="id-ID" dirty="0"/>
                  <a:t>dari </a:t>
                </a:r>
                <a:r>
                  <a:rPr lang="id-ID" b="1" dirty="0">
                    <a:solidFill>
                      <a:srgbClr val="FF0000"/>
                    </a:solidFill>
                  </a:rPr>
                  <a:t>asam</a:t>
                </a:r>
                <a:r>
                  <a:rPr lang="id-ID" b="1" dirty="0">
                    <a:solidFill>
                      <a:srgbClr val="7030A0"/>
                    </a:solidFill>
                  </a:rPr>
                  <a:t> kuat </a:t>
                </a:r>
                <a:r>
                  <a:rPr lang="id-ID" dirty="0"/>
                  <a:t>dan </a:t>
                </a:r>
                <a:r>
                  <a:rPr lang="id-ID" b="1" dirty="0">
                    <a:solidFill>
                      <a:srgbClr val="0070C0"/>
                    </a:solidFill>
                  </a:rPr>
                  <a:t>basa </a:t>
                </a:r>
                <a:r>
                  <a:rPr lang="id-ID" b="1" dirty="0">
                    <a:solidFill>
                      <a:srgbClr val="7030A0"/>
                    </a:solidFill>
                  </a:rPr>
                  <a:t>kuat</a:t>
                </a:r>
                <a:r>
                  <a:rPr lang="id-ID" b="1" dirty="0">
                    <a:solidFill>
                      <a:srgbClr val="0070C0"/>
                    </a:solidFill>
                  </a:rPr>
                  <a:t> </a:t>
                </a:r>
                <a:r>
                  <a:rPr lang="id-ID" dirty="0"/>
                  <a:t>tidak dapat </a:t>
                </a:r>
                <a:r>
                  <a:rPr lang="id-ID" b="1" dirty="0"/>
                  <a:t>terhidrolisis.</a:t>
                </a:r>
              </a:p>
              <a:p>
                <a:pPr marL="0" indent="0">
                  <a:buNone/>
                </a:pPr>
                <a:endParaRPr lang="id-ID" dirty="0" smtClean="0"/>
              </a:p>
              <a:p>
                <a:pPr marL="0" indent="0">
                  <a:buNone/>
                </a:pPr>
                <a:r>
                  <a:rPr lang="id-ID" dirty="0" smtClean="0"/>
                  <a:t>B.  </a:t>
                </a:r>
                <a:r>
                  <a:rPr lang="id-ID" b="1" dirty="0"/>
                  <a:t>Sifat garam </a:t>
                </a:r>
                <a:r>
                  <a:rPr lang="id-ID" dirty="0"/>
                  <a:t>dari </a:t>
                </a:r>
                <a:r>
                  <a:rPr lang="id-ID" b="1" dirty="0">
                    <a:solidFill>
                      <a:srgbClr val="FF0000"/>
                    </a:solidFill>
                  </a:rPr>
                  <a:t>asam </a:t>
                </a:r>
                <a:r>
                  <a:rPr lang="id-ID" b="1" dirty="0">
                    <a:solidFill>
                      <a:schemeClr val="accent6">
                        <a:lumMod val="75000"/>
                      </a:schemeClr>
                    </a:solidFill>
                  </a:rPr>
                  <a:t>lemah</a:t>
                </a:r>
                <a:r>
                  <a:rPr lang="id-ID" b="1" dirty="0">
                    <a:solidFill>
                      <a:srgbClr val="FF0000"/>
                    </a:solidFill>
                  </a:rPr>
                  <a:t> </a:t>
                </a:r>
                <a:r>
                  <a:rPr lang="id-ID" dirty="0"/>
                  <a:t>dan </a:t>
                </a:r>
                <a:r>
                  <a:rPr lang="id-ID" b="1" dirty="0">
                    <a:solidFill>
                      <a:srgbClr val="0070C0"/>
                    </a:solidFill>
                  </a:rPr>
                  <a:t>basa </a:t>
                </a:r>
                <a:r>
                  <a:rPr lang="id-ID" b="1" dirty="0">
                    <a:solidFill>
                      <a:schemeClr val="accent6">
                        <a:lumMod val="75000"/>
                      </a:schemeClr>
                    </a:solidFill>
                  </a:rPr>
                  <a:t>lemah</a:t>
                </a:r>
                <a:r>
                  <a:rPr lang="id-ID" b="1" dirty="0">
                    <a:solidFill>
                      <a:srgbClr val="0070C0"/>
                    </a:solidFill>
                  </a:rPr>
                  <a:t> </a:t>
                </a:r>
                <a:r>
                  <a:rPr lang="id-ID" dirty="0"/>
                  <a:t>tergantung pada </a:t>
                </a:r>
                <a:r>
                  <a:rPr lang="id-ID" b="1" dirty="0"/>
                  <a:t>nilai tetapan ionisasi </a:t>
                </a:r>
                <a:r>
                  <a:rPr lang="id-ID" b="1" dirty="0">
                    <a:solidFill>
                      <a:srgbClr val="FF0000"/>
                    </a:solidFill>
                  </a:rPr>
                  <a:t>asam</a:t>
                </a:r>
                <a:r>
                  <a:rPr lang="id-ID" b="1" dirty="0"/>
                  <a:t> </a:t>
                </a:r>
                <a14:m>
                  <m:oMath xmlns:m="http://schemas.openxmlformats.org/officeDocument/2006/math">
                    <m:r>
                      <a:rPr lang="id-ID" b="1">
                        <a:latin typeface="Cambria Math"/>
                      </a:rPr>
                      <m:t>(</m:t>
                    </m:r>
                    <m:sSub>
                      <m:sSubPr>
                        <m:ctrlPr>
                          <a:rPr lang="id-ID" b="1" i="1">
                            <a:latin typeface="Cambria Math" panose="02040503050406030204" pitchFamily="18" charset="0"/>
                          </a:rPr>
                        </m:ctrlPr>
                      </m:sSubPr>
                      <m:e>
                        <m:r>
                          <a:rPr lang="id-ID" b="1" i="1">
                            <a:latin typeface="Cambria Math"/>
                          </a:rPr>
                          <m:t>𝒌</m:t>
                        </m:r>
                      </m:e>
                      <m:sub>
                        <m:r>
                          <a:rPr lang="id-ID" b="1" i="1">
                            <a:latin typeface="Cambria Math"/>
                          </a:rPr>
                          <m:t>𝒂</m:t>
                        </m:r>
                      </m:sub>
                    </m:sSub>
                    <m:r>
                      <a:rPr lang="id-ID" b="1" i="1">
                        <a:latin typeface="Cambria Math"/>
                      </a:rPr>
                      <m:t>)</m:t>
                    </m:r>
                  </m:oMath>
                </a14:m>
                <a:r>
                  <a:rPr lang="id-ID" dirty="0"/>
                  <a:t> dan </a:t>
                </a:r>
                <a:r>
                  <a:rPr lang="id-ID" b="1" dirty="0"/>
                  <a:t>ionisasi </a:t>
                </a:r>
                <a:r>
                  <a:rPr lang="id-ID" b="1" dirty="0">
                    <a:solidFill>
                      <a:srgbClr val="0070C0"/>
                    </a:solidFill>
                  </a:rPr>
                  <a:t>basa</a:t>
                </a:r>
                <a:r>
                  <a:rPr lang="id-ID" b="1" dirty="0"/>
                  <a:t> </a:t>
                </a:r>
                <a14:m>
                  <m:oMath xmlns:m="http://schemas.openxmlformats.org/officeDocument/2006/math">
                    <m:sSub>
                      <m:sSubPr>
                        <m:ctrlPr>
                          <a:rPr lang="id-ID" b="1" i="1">
                            <a:latin typeface="Cambria Math" panose="02040503050406030204" pitchFamily="18" charset="0"/>
                          </a:rPr>
                        </m:ctrlPr>
                      </m:sSubPr>
                      <m:e>
                        <m:r>
                          <a:rPr lang="id-ID" b="1" i="1">
                            <a:latin typeface="Cambria Math"/>
                          </a:rPr>
                          <m:t>(</m:t>
                        </m:r>
                        <m:r>
                          <a:rPr lang="id-ID" b="1" i="1">
                            <a:latin typeface="Cambria Math"/>
                          </a:rPr>
                          <m:t>𝒌</m:t>
                        </m:r>
                      </m:e>
                      <m:sub>
                        <m:r>
                          <a:rPr lang="id-ID" b="1" i="1">
                            <a:latin typeface="Cambria Math"/>
                          </a:rPr>
                          <m:t>𝒃</m:t>
                        </m:r>
                      </m:sub>
                    </m:sSub>
                    <m:r>
                      <a:rPr lang="id-ID" b="1">
                        <a:latin typeface="Cambria Math"/>
                      </a:rPr>
                      <m:t>)</m:t>
                    </m:r>
                  </m:oMath>
                </a14:m>
                <a:r>
                  <a:rPr lang="id-ID" b="1" dirty="0"/>
                  <a:t>.</a:t>
                </a:r>
              </a:p>
              <a:p>
                <a:pPr marL="0" indent="0">
                  <a:buNone/>
                </a:pPr>
                <a:endParaRPr lang="id-ID" dirty="0" smtClean="0"/>
              </a:p>
              <a:p>
                <a:pPr marL="0" indent="0">
                  <a:buNone/>
                </a:pPr>
                <a:r>
                  <a:rPr lang="id-ID" dirty="0" smtClean="0"/>
                  <a:t>C.  </a:t>
                </a:r>
                <a:r>
                  <a:rPr lang="id-ID" b="1" dirty="0"/>
                  <a:t>Garam bersifat </a:t>
                </a:r>
                <a:r>
                  <a:rPr lang="id-ID" b="1" dirty="0">
                    <a:solidFill>
                      <a:srgbClr val="FF0000"/>
                    </a:solidFill>
                  </a:rPr>
                  <a:t>asam</a:t>
                </a:r>
                <a:r>
                  <a:rPr lang="id-ID" b="1" dirty="0"/>
                  <a:t> </a:t>
                </a:r>
                <a:r>
                  <a:rPr lang="id-ID" dirty="0"/>
                  <a:t>bila terbentuk dari </a:t>
                </a:r>
                <a:r>
                  <a:rPr lang="id-ID" b="1" dirty="0">
                    <a:solidFill>
                      <a:srgbClr val="FF0000"/>
                    </a:solidFill>
                  </a:rPr>
                  <a:t>asam </a:t>
                </a:r>
                <a:r>
                  <a:rPr lang="id-ID" b="1" dirty="0">
                    <a:solidFill>
                      <a:srgbClr val="7030A0"/>
                    </a:solidFill>
                  </a:rPr>
                  <a:t>kuat</a:t>
                </a:r>
                <a:r>
                  <a:rPr lang="id-ID" b="1" dirty="0">
                    <a:solidFill>
                      <a:srgbClr val="FF0000"/>
                    </a:solidFill>
                  </a:rPr>
                  <a:t> </a:t>
                </a:r>
                <a:r>
                  <a:rPr lang="id-ID" dirty="0"/>
                  <a:t>dan </a:t>
                </a:r>
                <a:r>
                  <a:rPr lang="id-ID" b="1" dirty="0">
                    <a:solidFill>
                      <a:srgbClr val="0070C0"/>
                    </a:solidFill>
                  </a:rPr>
                  <a:t>basa </a:t>
                </a:r>
                <a:r>
                  <a:rPr lang="id-ID" b="1" dirty="0">
                    <a:solidFill>
                      <a:schemeClr val="accent6">
                        <a:lumMod val="75000"/>
                      </a:schemeClr>
                    </a:solidFill>
                  </a:rPr>
                  <a:t>lemah</a:t>
                </a:r>
                <a:r>
                  <a:rPr lang="id-ID" b="1" dirty="0">
                    <a:solidFill>
                      <a:srgbClr val="0070C0"/>
                    </a:solidFill>
                  </a:rPr>
                  <a:t>.</a:t>
                </a:r>
              </a:p>
              <a:p>
                <a:pPr marL="0" indent="0">
                  <a:buNone/>
                </a:pPr>
                <a:endParaRPr lang="id-ID" dirty="0" smtClean="0"/>
              </a:p>
              <a:p>
                <a:pPr marL="0" indent="0">
                  <a:buNone/>
                </a:pPr>
                <a:r>
                  <a:rPr lang="id-ID" dirty="0"/>
                  <a:t>D</a:t>
                </a:r>
                <a:r>
                  <a:rPr lang="id-ID" dirty="0" smtClean="0"/>
                  <a:t>. </a:t>
                </a:r>
                <a:r>
                  <a:rPr lang="id-ID" b="1" dirty="0" smtClean="0"/>
                  <a:t>Garam</a:t>
                </a:r>
                <a:r>
                  <a:rPr lang="id-ID" dirty="0" smtClean="0"/>
                  <a:t> </a:t>
                </a:r>
                <a:r>
                  <a:rPr lang="id-ID" b="1" dirty="0" smtClean="0"/>
                  <a:t>bersifat </a:t>
                </a:r>
                <a:r>
                  <a:rPr lang="id-ID" b="1" dirty="0" smtClean="0">
                    <a:solidFill>
                      <a:srgbClr val="0070C0"/>
                    </a:solidFill>
                  </a:rPr>
                  <a:t>basa</a:t>
                </a:r>
                <a:r>
                  <a:rPr lang="id-ID" b="1" dirty="0" smtClean="0"/>
                  <a:t> </a:t>
                </a:r>
                <a:r>
                  <a:rPr lang="id-ID" dirty="0" smtClean="0"/>
                  <a:t>bila terbentuk dari </a:t>
                </a:r>
                <a:r>
                  <a:rPr lang="id-ID" b="1" dirty="0" smtClean="0">
                    <a:solidFill>
                      <a:srgbClr val="FF0000"/>
                    </a:solidFill>
                  </a:rPr>
                  <a:t>asam </a:t>
                </a:r>
                <a:r>
                  <a:rPr lang="id-ID" b="1" dirty="0" smtClean="0">
                    <a:solidFill>
                      <a:schemeClr val="accent6">
                        <a:lumMod val="75000"/>
                      </a:schemeClr>
                    </a:solidFill>
                  </a:rPr>
                  <a:t>lemah</a:t>
                </a:r>
                <a:r>
                  <a:rPr lang="id-ID" b="1" dirty="0" smtClean="0">
                    <a:solidFill>
                      <a:srgbClr val="FF0000"/>
                    </a:solidFill>
                  </a:rPr>
                  <a:t> </a:t>
                </a:r>
                <a:r>
                  <a:rPr lang="id-ID" dirty="0" smtClean="0"/>
                  <a:t>dan </a:t>
                </a:r>
                <a:r>
                  <a:rPr lang="id-ID" b="1" dirty="0" smtClean="0">
                    <a:solidFill>
                      <a:srgbClr val="0070C0"/>
                    </a:solidFill>
                  </a:rPr>
                  <a:t>basa </a:t>
                </a:r>
                <a:r>
                  <a:rPr lang="id-ID" b="1" dirty="0" smtClean="0">
                    <a:solidFill>
                      <a:srgbClr val="7030A0"/>
                    </a:solidFill>
                  </a:rPr>
                  <a:t>kuat</a:t>
                </a:r>
                <a:r>
                  <a:rPr lang="id-ID" b="1" dirty="0" smtClean="0">
                    <a:solidFill>
                      <a:srgbClr val="0070C0"/>
                    </a:solidFill>
                  </a:rPr>
                  <a:t>.</a:t>
                </a:r>
              </a:p>
              <a:p>
                <a:pPr marL="0" indent="0">
                  <a:buNone/>
                </a:pPr>
                <a:endParaRPr lang="id-ID" dirty="0" smtClean="0"/>
              </a:p>
              <a:p>
                <a:endParaRPr lang="id-ID" dirty="0"/>
              </a:p>
              <a:p>
                <a:endParaRPr lang="id-ID"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2088" y="1844824"/>
                <a:ext cx="8229600" cy="4853136"/>
              </a:xfrm>
              <a:blipFill rotWithShape="1">
                <a:blip r:embed="rId2"/>
                <a:stretch>
                  <a:fillRect l="-812" t="-1750" r="-812"/>
                </a:stretch>
              </a:blipFill>
            </p:spPr>
            <p:txBody>
              <a:bodyPr/>
              <a:lstStyle/>
              <a:p>
                <a:r>
                  <a:rPr lang="id-ID">
                    <a:noFill/>
                  </a:rPr>
                  <a:t> </a:t>
                </a:r>
              </a:p>
            </p:txBody>
          </p:sp>
        </mc:Fallback>
      </mc:AlternateContent>
      <p:sp>
        <p:nvSpPr>
          <p:cNvPr id="4" name="Title 1"/>
          <p:cNvSpPr txBox="1">
            <a:spLocks/>
          </p:cNvSpPr>
          <p:nvPr/>
        </p:nvSpPr>
        <p:spPr>
          <a:xfrm>
            <a:off x="755576" y="0"/>
            <a:ext cx="7702624" cy="4572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mtClean="0"/>
              <a:t>HIDROLISIS GARAM</a:t>
            </a:r>
            <a:endParaRPr lang="id-ID" dirty="0"/>
          </a:p>
        </p:txBody>
      </p:sp>
      <p:grpSp>
        <p:nvGrpSpPr>
          <p:cNvPr id="11" name="Group 10"/>
          <p:cNvGrpSpPr/>
          <p:nvPr/>
        </p:nvGrpSpPr>
        <p:grpSpPr>
          <a:xfrm>
            <a:off x="467544" y="677885"/>
            <a:ext cx="2226892" cy="2616101"/>
            <a:chOff x="3059832" y="228600"/>
            <a:chExt cx="2226892" cy="2616101"/>
          </a:xfrm>
        </p:grpSpPr>
        <p:sp>
          <p:nvSpPr>
            <p:cNvPr id="5" name="TextBox 4"/>
            <p:cNvSpPr txBox="1"/>
            <p:nvPr/>
          </p:nvSpPr>
          <p:spPr>
            <a:xfrm>
              <a:off x="3059832" y="228600"/>
              <a:ext cx="2226892" cy="261610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id-ID" dirty="0" smtClean="0"/>
                <a:t>     	</a:t>
              </a:r>
              <a:r>
                <a:rPr lang="id-ID" sz="3200" dirty="0"/>
                <a:t>A</a:t>
              </a:r>
              <a:r>
                <a:rPr lang="id-ID" sz="3200" dirty="0" smtClean="0"/>
                <a:t>sam</a:t>
              </a:r>
            </a:p>
            <a:p>
              <a:r>
                <a:rPr lang="id-ID" sz="3200" dirty="0" smtClean="0"/>
                <a:t>	Basa</a:t>
              </a:r>
            </a:p>
            <a:p>
              <a:r>
                <a:rPr lang="id-ID" sz="3200" dirty="0" smtClean="0"/>
                <a:t>	Kuat</a:t>
              </a:r>
            </a:p>
            <a:p>
              <a:r>
                <a:rPr lang="id-ID" sz="3200" dirty="0" smtClean="0"/>
                <a:t>	Lemah</a:t>
              </a:r>
            </a:p>
            <a:p>
              <a:endParaRPr lang="id-ID" dirty="0" smtClean="0"/>
            </a:p>
            <a:p>
              <a:endParaRPr lang="id-ID" dirty="0"/>
            </a:p>
          </p:txBody>
        </p:sp>
        <p:sp>
          <p:nvSpPr>
            <p:cNvPr id="6" name="Rectangle 5"/>
            <p:cNvSpPr/>
            <p:nvPr/>
          </p:nvSpPr>
          <p:spPr>
            <a:xfrm>
              <a:off x="3459496" y="303796"/>
              <a:ext cx="36004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d-ID"/>
            </a:p>
          </p:txBody>
        </p:sp>
        <p:sp>
          <p:nvSpPr>
            <p:cNvPr id="7" name="Rectangle 6"/>
            <p:cNvSpPr/>
            <p:nvPr/>
          </p:nvSpPr>
          <p:spPr>
            <a:xfrm>
              <a:off x="3445196" y="826532"/>
              <a:ext cx="36004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3445196" y="1351984"/>
              <a:ext cx="3600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d-ID"/>
            </a:p>
          </p:txBody>
        </p:sp>
        <p:sp>
          <p:nvSpPr>
            <p:cNvPr id="9" name="Rectangle 8"/>
            <p:cNvSpPr/>
            <p:nvPr/>
          </p:nvSpPr>
          <p:spPr>
            <a:xfrm>
              <a:off x="3448038" y="1902023"/>
              <a:ext cx="36004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d-ID"/>
            </a:p>
          </p:txBody>
        </p:sp>
      </p:grpSp>
      <p:sp>
        <p:nvSpPr>
          <p:cNvPr id="10" name="Oval 9"/>
          <p:cNvSpPr/>
          <p:nvPr/>
        </p:nvSpPr>
        <p:spPr>
          <a:xfrm>
            <a:off x="399664" y="3356992"/>
            <a:ext cx="467544" cy="43204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d-ID" dirty="0" smtClean="0"/>
              <a:t>A</a:t>
            </a:r>
            <a:endParaRPr lang="id-ID" dirty="0"/>
          </a:p>
        </p:txBody>
      </p:sp>
      <p:sp>
        <p:nvSpPr>
          <p:cNvPr id="12" name="Oval 11"/>
          <p:cNvSpPr/>
          <p:nvPr/>
        </p:nvSpPr>
        <p:spPr>
          <a:xfrm>
            <a:off x="399664" y="3941440"/>
            <a:ext cx="467544" cy="43204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d-ID" dirty="0" smtClean="0"/>
              <a:t>B</a:t>
            </a:r>
            <a:endParaRPr lang="id-ID" dirty="0"/>
          </a:p>
        </p:txBody>
      </p:sp>
      <p:sp>
        <p:nvSpPr>
          <p:cNvPr id="13" name="Oval 12"/>
          <p:cNvSpPr/>
          <p:nvPr/>
        </p:nvSpPr>
        <p:spPr>
          <a:xfrm>
            <a:off x="385364" y="4869160"/>
            <a:ext cx="467544" cy="43204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d-ID" dirty="0" smtClean="0"/>
              <a:t>C</a:t>
            </a:r>
            <a:endParaRPr lang="id-ID" dirty="0"/>
          </a:p>
        </p:txBody>
      </p:sp>
      <p:sp>
        <p:nvSpPr>
          <p:cNvPr id="14" name="Oval 13"/>
          <p:cNvSpPr/>
          <p:nvPr/>
        </p:nvSpPr>
        <p:spPr>
          <a:xfrm>
            <a:off x="385364" y="5877272"/>
            <a:ext cx="467544" cy="43204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d-ID" dirty="0" smtClean="0"/>
              <a:t>D</a:t>
            </a:r>
            <a:endParaRPr lang="id-ID" dirty="0"/>
          </a:p>
        </p:txBody>
      </p:sp>
      <p:sp>
        <p:nvSpPr>
          <p:cNvPr id="15" name="TextBox 14"/>
          <p:cNvSpPr txBox="1"/>
          <p:nvPr/>
        </p:nvSpPr>
        <p:spPr>
          <a:xfrm>
            <a:off x="8596450" y="6488668"/>
            <a:ext cx="559769" cy="369332"/>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d-ID" dirty="0" smtClean="0"/>
              <a:t>(18)</a:t>
            </a:r>
            <a:endParaRPr lang="id-ID" dirty="0"/>
          </a:p>
        </p:txBody>
      </p:sp>
    </p:spTree>
    <p:extLst>
      <p:ext uri="{BB962C8B-B14F-4D97-AF65-F5344CB8AC3E}">
        <p14:creationId xmlns:p14="http://schemas.microsoft.com/office/powerpoint/2010/main" val="182007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4273</TotalTime>
  <Words>1585</Words>
  <Application>Microsoft Office PowerPoint</Application>
  <PresentationFormat>On-screen Show (4:3)</PresentationFormat>
  <Paragraphs>453</Paragraphs>
  <Slides>34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Cambria Math</vt:lpstr>
      <vt:lpstr>Comic Sans MS</vt:lpstr>
      <vt:lpstr>Times New Roman</vt:lpstr>
      <vt:lpstr>Wingdings</vt:lpstr>
      <vt:lpstr>Office Theme</vt:lpstr>
      <vt:lpstr>PowerPoint Presentation</vt:lpstr>
      <vt:lpstr>HIDROLISIS GARAM</vt:lpstr>
      <vt:lpstr>PowerPoint Presentation</vt:lpstr>
      <vt:lpstr>PowerPoint Presentation</vt:lpstr>
      <vt:lpstr>PowerPoint Presentation</vt:lpstr>
      <vt:lpstr>PowerPoint Presentation</vt:lpstr>
      <vt:lpstr>A. Karakteristik Larutan Garam dan Reaksi Hidrolisis </vt:lpstr>
      <vt:lpstr>PowerPoint Presentation</vt:lpstr>
      <vt:lpstr>1. Karakteristik Larutan Garam</vt:lpstr>
      <vt:lpstr>PowerPoint Presentation</vt:lpstr>
      <vt:lpstr>Contoh Soal Karakteristik Larutan Garam</vt:lpstr>
      <vt:lpstr>2. Reaksi Hidrolisis</vt:lpstr>
      <vt:lpstr>2. Reaksi Hidrolisis</vt:lpstr>
      <vt:lpstr>2. Reaksi Hidrolisis</vt:lpstr>
      <vt:lpstr>B. Perhitungan Tetapan Hidrolisis dan pH Larutan Garam</vt:lpstr>
      <vt:lpstr>PowerPoint Presentation</vt:lpstr>
      <vt:lpstr>B. Perhitungan Tetapan Hidrolisis dan pH Larutan Garam</vt:lpstr>
      <vt:lpstr>B. Perhitungan Tetapan Hidrolisis dan pH Larutan Garam</vt:lpstr>
      <vt:lpstr>B. Perhitungan Tetapan Hidrolisis dan pH Larutan Garam</vt:lpstr>
      <vt:lpstr>B. Perhitungan Tetapan Hidrolisis dan pH Larutan Garam</vt:lpstr>
      <vt:lpstr>B. Perhitungan Tetapan Hidrolisis dan pH Larutan Garam</vt:lpstr>
      <vt:lpstr>Contoh Soal Garam dari Asam Lemah dan Basa kuat </vt:lpstr>
      <vt:lpstr>PowerPoint Presentation</vt:lpstr>
      <vt:lpstr>PowerPoint Presentation</vt:lpstr>
      <vt:lpstr>PowerPoint Presentation</vt:lpstr>
      <vt:lpstr>PowerPoint Presentation</vt:lpstr>
      <vt:lpstr>KURVA</vt:lpstr>
      <vt:lpstr>PowerPoint Presentation</vt:lpstr>
      <vt:lpstr>PowerPoint Presentation</vt:lpstr>
      <vt:lpstr>Soal dan pembahasan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HIDROLISIS GARAM</dc:title>
  <dc:creator>lenovo</dc:creator>
  <cp:lastModifiedBy>emachines</cp:lastModifiedBy>
  <cp:revision>176</cp:revision>
  <dcterms:created xsi:type="dcterms:W3CDTF">2014-03-08T18:08:18Z</dcterms:created>
  <dcterms:modified xsi:type="dcterms:W3CDTF">2022-03-03T22:00:06Z</dcterms:modified>
</cp:coreProperties>
</file>