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46D86FE-6F9D-460B-B7DB-470F7B7B9D1E}" type="datetimeFigureOut">
              <a:rPr lang="id-ID" smtClean="0"/>
              <a:t>27/03/2021</a:t>
            </a:fld>
            <a:endParaRPr lang="id-ID"/>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id-ID"/>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05CA260-D89B-484F-BE87-D2736F2F57F4}" type="slidenum">
              <a:rPr lang="id-ID" smtClean="0"/>
              <a:t>‹#›</a:t>
            </a:fld>
            <a:endParaRPr lang="id-ID"/>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6D86FE-6F9D-460B-B7DB-470F7B7B9D1E}" type="datetimeFigureOut">
              <a:rPr lang="id-ID" smtClean="0"/>
              <a:t>27/03/2021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05CA260-D89B-484F-BE87-D2736F2F57F4}"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6D86FE-6F9D-460B-B7DB-470F7B7B9D1E}" type="datetimeFigureOut">
              <a:rPr lang="id-ID" smtClean="0"/>
              <a:t>27/03/2021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05CA260-D89B-484F-BE87-D2736F2F57F4}"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6D86FE-6F9D-460B-B7DB-470F7B7B9D1E}" type="datetimeFigureOut">
              <a:rPr lang="id-ID" smtClean="0"/>
              <a:t>27/03/2021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05CA260-D89B-484F-BE87-D2736F2F57F4}"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6D86FE-6F9D-460B-B7DB-470F7B7B9D1E}" type="datetimeFigureOut">
              <a:rPr lang="id-ID" smtClean="0"/>
              <a:t>27/03/2021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05CA260-D89B-484F-BE87-D2736F2F57F4}"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46D86FE-6F9D-460B-B7DB-470F7B7B9D1E}" type="datetimeFigureOut">
              <a:rPr lang="id-ID" smtClean="0"/>
              <a:t>27/03/2021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05CA260-D89B-484F-BE87-D2736F2F57F4}" type="slidenum">
              <a:rPr lang="id-ID" smtClean="0"/>
              <a:t>‹#›</a:t>
            </a:fld>
            <a:endParaRPr lang="id-ID"/>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46D86FE-6F9D-460B-B7DB-470F7B7B9D1E}" type="datetimeFigureOut">
              <a:rPr lang="id-ID" smtClean="0"/>
              <a:t>27/03/2021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005CA260-D89B-484F-BE87-D2736F2F57F4}"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6D86FE-6F9D-460B-B7DB-470F7B7B9D1E}" type="datetimeFigureOut">
              <a:rPr lang="id-ID" smtClean="0"/>
              <a:t>27/03/2021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05CA260-D89B-484F-BE87-D2736F2F57F4}"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D86FE-6F9D-460B-B7DB-470F7B7B9D1E}" type="datetimeFigureOut">
              <a:rPr lang="id-ID" smtClean="0"/>
              <a:t>27/03/2021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05CA260-D89B-484F-BE87-D2736F2F57F4}"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46D86FE-6F9D-460B-B7DB-470F7B7B9D1E}" type="datetimeFigureOut">
              <a:rPr lang="id-ID" smtClean="0"/>
              <a:t>27/03/2021</a:t>
            </a:fld>
            <a:endParaRPr lang="id-ID"/>
          </a:p>
        </p:txBody>
      </p:sp>
      <p:sp>
        <p:nvSpPr>
          <p:cNvPr id="7" name="Slide Number Placeholder 6"/>
          <p:cNvSpPr>
            <a:spLocks noGrp="1"/>
          </p:cNvSpPr>
          <p:nvPr>
            <p:ph type="sldNum" sz="quarter" idx="12"/>
          </p:nvPr>
        </p:nvSpPr>
        <p:spPr/>
        <p:txBody>
          <a:bodyPr/>
          <a:lstStyle/>
          <a:p>
            <a:fld id="{005CA260-D89B-484F-BE87-D2736F2F57F4}" type="slidenum">
              <a:rPr lang="id-ID" smtClean="0"/>
              <a:t>‹#›</a:t>
            </a:fld>
            <a:endParaRPr lang="id-ID"/>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d-ID"/>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6D86FE-6F9D-460B-B7DB-470F7B7B9D1E}" type="datetimeFigureOut">
              <a:rPr lang="id-ID" smtClean="0"/>
              <a:t>27/03/2021</a:t>
            </a:fld>
            <a:endParaRPr lang="id-ID"/>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d-ID"/>
          </a:p>
        </p:txBody>
      </p:sp>
      <p:sp>
        <p:nvSpPr>
          <p:cNvPr id="7" name="Slide Number Placeholder 6"/>
          <p:cNvSpPr>
            <a:spLocks noGrp="1"/>
          </p:cNvSpPr>
          <p:nvPr>
            <p:ph type="sldNum" sz="quarter" idx="12"/>
          </p:nvPr>
        </p:nvSpPr>
        <p:spPr/>
        <p:txBody>
          <a:bodyPr/>
          <a:lstStyle/>
          <a:p>
            <a:fld id="{005CA260-D89B-484F-BE87-D2736F2F57F4}"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046D86FE-6F9D-460B-B7DB-470F7B7B9D1E}" type="datetimeFigureOut">
              <a:rPr lang="id-ID" smtClean="0"/>
              <a:t>27/03/2021</a:t>
            </a:fld>
            <a:endParaRPr lang="id-ID"/>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id-ID"/>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05CA260-D89B-484F-BE87-D2736F2F57F4}"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id-ID" dirty="0" smtClean="0"/>
          </a:p>
          <a:p>
            <a:endParaRPr lang="id-ID" dirty="0"/>
          </a:p>
        </p:txBody>
      </p:sp>
      <p:sp>
        <p:nvSpPr>
          <p:cNvPr id="4" name="Horizontal Scroll 3"/>
          <p:cNvSpPr/>
          <p:nvPr/>
        </p:nvSpPr>
        <p:spPr>
          <a:xfrm>
            <a:off x="467544" y="332656"/>
            <a:ext cx="8208912" cy="6192688"/>
          </a:xfrm>
          <a:prstGeom prst="horizont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d-ID" sz="4000" dirty="0" smtClean="0">
                <a:latin typeface="Rockwell Extra Bold" pitchFamily="18" charset="0"/>
              </a:rPr>
              <a:t>KEUTAMAAN ORANG YANG MENUNTUT ILMU</a:t>
            </a:r>
            <a:endParaRPr lang="id-ID" sz="4000" dirty="0">
              <a:latin typeface="Rockwell Extra Bold" pitchFamily="18" charset="0"/>
            </a:endParaRPr>
          </a:p>
        </p:txBody>
      </p:sp>
    </p:spTree>
    <p:extLst>
      <p:ext uri="{BB962C8B-B14F-4D97-AF65-F5344CB8AC3E}">
        <p14:creationId xmlns:p14="http://schemas.microsoft.com/office/powerpoint/2010/main" val="32483360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8"/>
            <a:ext cx="8219256" cy="6120680"/>
          </a:xfrm>
        </p:spPr>
        <p:txBody>
          <a:bodyPr>
            <a:normAutofit fontScale="92500" lnSpcReduction="20000"/>
          </a:bodyPr>
          <a:lstStyle/>
          <a:p>
            <a:pPr marL="0" indent="0" algn="just">
              <a:buNone/>
            </a:pPr>
            <a:r>
              <a:rPr lang="id-ID" sz="2800" dirty="0" smtClean="0"/>
              <a:t>Ilmu itu sangat penting, mengapa? karena ilmu itu sebagai perantara (sarana) untuk bertaqwa. Setelah manusia mengetahui ilmunya, maka tingkat ketaqwaan manusia akan meningkat, iman yang awal mula menurun pun akan meningkat dengan masuknya ilmu. ilmu itu ibarat cahaya, seseorang yang tak berilmu maka hatinya akan gelap penuh dengan kedengkian. Dan sebaliknya, seorang yang memiliki ilmu perilakunya akan terjaga dari segala perbuatan yang tidak disukai oleh Allah Swt.</a:t>
            </a:r>
          </a:p>
          <a:p>
            <a:pPr marL="0" indent="0" algn="just">
              <a:buNone/>
            </a:pPr>
            <a:r>
              <a:rPr lang="id-ID" sz="2800" dirty="0" smtClean="0"/>
              <a:t>Oleh karena itu orang yang ahli ilmu agama dan bersifat wara' lebih berat bagi setan daripada menggoda seribu ahli ibadah tapi bodoh</a:t>
            </a:r>
          </a:p>
          <a:p>
            <a:pPr marL="0" indent="0" algn="just">
              <a:buNone/>
            </a:pPr>
            <a:r>
              <a:rPr lang="sv-SE" sz="2800" dirty="0" smtClean="0"/>
              <a:t>Seseorang yang telah merasakan kelezatan ilmu dan amal, maka semakin kecillah kegemarannya akan harta dan benda dunia.</a:t>
            </a:r>
          </a:p>
          <a:p>
            <a:pPr algn="just"/>
            <a:endParaRPr lang="id-ID" sz="2800" dirty="0" smtClean="0"/>
          </a:p>
          <a:p>
            <a:pPr algn="just"/>
            <a:endParaRPr lang="id-ID" sz="2800" dirty="0"/>
          </a:p>
        </p:txBody>
      </p:sp>
    </p:spTree>
    <p:extLst>
      <p:ext uri="{BB962C8B-B14F-4D97-AF65-F5344CB8AC3E}">
        <p14:creationId xmlns:p14="http://schemas.microsoft.com/office/powerpoint/2010/main" val="329883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476672"/>
            <a:ext cx="7560840" cy="432048"/>
          </a:xfrm>
        </p:spPr>
        <p:style>
          <a:lnRef idx="2">
            <a:schemeClr val="accent3"/>
          </a:lnRef>
          <a:fillRef idx="1">
            <a:schemeClr val="lt1"/>
          </a:fillRef>
          <a:effectRef idx="0">
            <a:schemeClr val="accent3"/>
          </a:effectRef>
          <a:fontRef idx="minor">
            <a:schemeClr val="dk1"/>
          </a:fontRef>
        </p:style>
        <p:txBody>
          <a:bodyPr>
            <a:noAutofit/>
          </a:bodyPr>
          <a:lstStyle/>
          <a:p>
            <a:pPr algn="ctr"/>
            <a:r>
              <a:rPr lang="id-ID" sz="2800" b="1" dirty="0" smtClean="0">
                <a:solidFill>
                  <a:schemeClr val="accent2">
                    <a:lumMod val="75000"/>
                  </a:schemeClr>
                </a:solidFill>
              </a:rPr>
              <a:t>Keutamaan Orang Yang Menuntut Ilmu</a:t>
            </a:r>
            <a:endParaRPr lang="id-ID" sz="2800" b="1" dirty="0">
              <a:solidFill>
                <a:schemeClr val="accent2">
                  <a:lumMod val="75000"/>
                </a:schemeClr>
              </a:solidFill>
            </a:endParaRPr>
          </a:p>
        </p:txBody>
      </p:sp>
      <p:sp>
        <p:nvSpPr>
          <p:cNvPr id="3" name="Content Placeholder 2"/>
          <p:cNvSpPr>
            <a:spLocks noGrp="1"/>
          </p:cNvSpPr>
          <p:nvPr>
            <p:ph idx="1"/>
          </p:nvPr>
        </p:nvSpPr>
        <p:spPr>
          <a:xfrm>
            <a:off x="457200" y="1052736"/>
            <a:ext cx="8229600" cy="5472608"/>
          </a:xfrm>
        </p:spPr>
        <p:txBody>
          <a:bodyPr>
            <a:normAutofit fontScale="92500" lnSpcReduction="10000"/>
          </a:bodyPr>
          <a:lstStyle/>
          <a:p>
            <a:pPr marL="0" indent="0" algn="just">
              <a:buNone/>
            </a:pPr>
            <a:r>
              <a:rPr lang="id-ID" sz="2800" dirty="0" smtClean="0"/>
              <a:t>Orang-orang yang menuntut ilmu dan mengajarkannya diberikan keutamaan oleh Allah Swt. dan Rasul-Nya dengan derajat yang tinggi di sisi Allah Swt.</a:t>
            </a:r>
          </a:p>
          <a:p>
            <a:pPr marL="0" indent="0" algn="just">
              <a:buNone/>
            </a:pPr>
            <a:r>
              <a:rPr lang="id-ID" sz="2800" dirty="0" smtClean="0"/>
              <a:t>Di antara keutamaan-keutamaan orang yang menuntut ilmu dan yang mengajarkannya adalah sebagai berikut :</a:t>
            </a:r>
          </a:p>
          <a:p>
            <a:pPr algn="just">
              <a:buFont typeface="Wingdings" pitchFamily="2" charset="2"/>
              <a:buChar char="Ø"/>
            </a:pPr>
            <a:r>
              <a:rPr lang="id-ID" sz="2800" b="1" dirty="0" smtClean="0">
                <a:solidFill>
                  <a:srgbClr val="7030A0"/>
                </a:solidFill>
              </a:rPr>
              <a:t>Diberikan derajat yang tinggi di sisi Allah Swt. </a:t>
            </a:r>
          </a:p>
          <a:p>
            <a:pPr marL="0" indent="0" algn="just">
              <a:buNone/>
            </a:pPr>
            <a:r>
              <a:rPr lang="id-ID" sz="2800" dirty="0" smtClean="0"/>
              <a:t>“Dan Allah akan meninggikan orang-orang yang beriman di antara kamu dan orang-orang yang berilmu pengetahuan beberapa derajat. Dan Allah Maha Mengetahui apa yang kamu kerjakan.” (Q.S. alMujadillah/58:11)</a:t>
            </a:r>
          </a:p>
          <a:p>
            <a:pPr algn="just"/>
            <a:endParaRPr lang="id-ID" sz="2800" dirty="0"/>
          </a:p>
        </p:txBody>
      </p:sp>
    </p:spTree>
    <p:extLst>
      <p:ext uri="{BB962C8B-B14F-4D97-AF65-F5344CB8AC3E}">
        <p14:creationId xmlns:p14="http://schemas.microsoft.com/office/powerpoint/2010/main" val="258151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6120680"/>
          </a:xfrm>
        </p:spPr>
        <p:txBody>
          <a:bodyPr>
            <a:normAutofit fontScale="85000" lnSpcReduction="10000"/>
          </a:bodyPr>
          <a:lstStyle/>
          <a:p>
            <a:pPr algn="just">
              <a:buFont typeface="Wingdings" pitchFamily="2" charset="2"/>
              <a:buChar char="Ø"/>
            </a:pPr>
            <a:r>
              <a:rPr lang="fi-FI" sz="2800" b="1" dirty="0" smtClean="0">
                <a:solidFill>
                  <a:srgbClr val="7030A0"/>
                </a:solidFill>
              </a:rPr>
              <a:t>Diberikan pahala yang besar di hari kiamat nanti</a:t>
            </a:r>
            <a:r>
              <a:rPr lang="id-ID" sz="2800" b="1" dirty="0" smtClean="0">
                <a:solidFill>
                  <a:srgbClr val="7030A0"/>
                </a:solidFill>
              </a:rPr>
              <a:t>.</a:t>
            </a:r>
            <a:r>
              <a:rPr lang="fi-FI" sz="2800" b="1" dirty="0" smtClean="0">
                <a:solidFill>
                  <a:srgbClr val="7030A0"/>
                </a:solidFill>
              </a:rPr>
              <a:t> </a:t>
            </a:r>
            <a:endParaRPr lang="id-ID" sz="2800" b="1" dirty="0" smtClean="0">
              <a:solidFill>
                <a:srgbClr val="7030A0"/>
              </a:solidFill>
            </a:endParaRPr>
          </a:p>
          <a:p>
            <a:pPr marL="0" indent="0" algn="just">
              <a:buNone/>
            </a:pPr>
            <a:r>
              <a:rPr lang="id-ID" sz="2800" dirty="0" smtClean="0"/>
              <a:t>Dari Anas bin Malik ra. Rasulullah saw. bersabda, “Penuntut ilmu adalah penuntut rahmat, dan penuntut ilmu adalah pilar Islam dan akan diberikan pahalanya bersama para nabi.” (H.R. ad-Dailami)</a:t>
            </a:r>
          </a:p>
          <a:p>
            <a:pPr algn="just">
              <a:buFont typeface="Wingdings" pitchFamily="2" charset="2"/>
              <a:buChar char="Ø"/>
            </a:pPr>
            <a:r>
              <a:rPr lang="sv-SE" sz="2800" b="1" dirty="0" smtClean="0">
                <a:solidFill>
                  <a:srgbClr val="7030A0"/>
                </a:solidFill>
              </a:rPr>
              <a:t>Merupakan sedekah yang paling utama</a:t>
            </a:r>
            <a:r>
              <a:rPr lang="id-ID" sz="2800" b="1" dirty="0" smtClean="0">
                <a:solidFill>
                  <a:srgbClr val="7030A0"/>
                </a:solidFill>
              </a:rPr>
              <a:t>.</a:t>
            </a:r>
          </a:p>
          <a:p>
            <a:pPr marL="0" indent="0" algn="just">
              <a:buNone/>
            </a:pPr>
            <a:r>
              <a:rPr lang="id-ID" sz="2800" dirty="0" smtClean="0"/>
              <a:t>Dari Abu Hurairah bahwa Rasulullah saw. bersabda, “Sedekah yang paling utama adalah jika seorang muslim mempelajari ilmu dan mengajarkannya kepada saudaranya sesama muslim.” (H.R.Ibn Majah)</a:t>
            </a:r>
          </a:p>
          <a:p>
            <a:pPr algn="just">
              <a:buFont typeface="Wingdings" pitchFamily="2" charset="2"/>
              <a:buChar char="Ø"/>
            </a:pPr>
            <a:r>
              <a:rPr lang="id-ID" sz="2800" b="1" dirty="0" smtClean="0">
                <a:solidFill>
                  <a:srgbClr val="7030A0"/>
                </a:solidFill>
              </a:rPr>
              <a:t>Lebih utama daripada seorang ahli ibadah.</a:t>
            </a:r>
          </a:p>
          <a:p>
            <a:pPr marL="0" indent="0" algn="just">
              <a:buNone/>
            </a:pPr>
            <a:r>
              <a:rPr lang="en-US" sz="2800" dirty="0" smtClean="0"/>
              <a:t>Dari Ali bin </a:t>
            </a:r>
            <a:r>
              <a:rPr lang="en-US" sz="2800" dirty="0" err="1" smtClean="0"/>
              <a:t>Abi</a:t>
            </a:r>
            <a:r>
              <a:rPr lang="en-US" sz="2800" dirty="0" smtClean="0"/>
              <a:t> </a:t>
            </a:r>
            <a:r>
              <a:rPr lang="en-US" sz="2800" dirty="0" err="1" smtClean="0"/>
              <a:t>Talib</a:t>
            </a:r>
            <a:r>
              <a:rPr lang="en-US" sz="2800" dirty="0" smtClean="0"/>
              <a:t> </a:t>
            </a:r>
            <a:r>
              <a:rPr lang="en-US" sz="2800" dirty="0" err="1" smtClean="0"/>
              <a:t>ra.</a:t>
            </a:r>
            <a:r>
              <a:rPr lang="en-US" sz="2800" dirty="0" smtClean="0"/>
              <a:t> </a:t>
            </a:r>
            <a:r>
              <a:rPr lang="en-US" sz="2800" dirty="0" err="1" smtClean="0"/>
              <a:t>Rasulullah</a:t>
            </a:r>
            <a:r>
              <a:rPr lang="en-US" sz="2800" dirty="0" smtClean="0"/>
              <a:t> saw. </a:t>
            </a:r>
            <a:r>
              <a:rPr lang="en-US" sz="2800" dirty="0" err="1" smtClean="0"/>
              <a:t>bersabda</a:t>
            </a:r>
            <a:r>
              <a:rPr lang="en-US" sz="2800" dirty="0" smtClean="0"/>
              <a:t>, “</a:t>
            </a:r>
            <a:r>
              <a:rPr lang="en-US" sz="2800" dirty="0" err="1" smtClean="0"/>
              <a:t>Seorang</a:t>
            </a:r>
            <a:r>
              <a:rPr lang="en-US" sz="2800" dirty="0" smtClean="0"/>
              <a:t> </a:t>
            </a:r>
            <a:r>
              <a:rPr lang="en-US" sz="2800" dirty="0" err="1" smtClean="0"/>
              <a:t>alim</a:t>
            </a:r>
            <a:r>
              <a:rPr lang="en-US" sz="2800" dirty="0" smtClean="0"/>
              <a:t> yang </a:t>
            </a:r>
            <a:r>
              <a:rPr lang="en-US" sz="2800" dirty="0" err="1" smtClean="0"/>
              <a:t>dapat</a:t>
            </a:r>
            <a:r>
              <a:rPr lang="en-US" sz="2800" dirty="0" smtClean="0"/>
              <a:t> </a:t>
            </a:r>
            <a:r>
              <a:rPr lang="en-US" sz="2800" dirty="0" err="1" smtClean="0"/>
              <a:t>mengambil</a:t>
            </a:r>
            <a:r>
              <a:rPr lang="en-US" sz="2800" dirty="0" smtClean="0"/>
              <a:t> </a:t>
            </a:r>
            <a:r>
              <a:rPr lang="en-US" sz="2800" dirty="0" err="1" smtClean="0"/>
              <a:t>manfaat</a:t>
            </a:r>
            <a:r>
              <a:rPr lang="en-US" sz="2800" dirty="0" smtClean="0"/>
              <a:t> </a:t>
            </a:r>
            <a:r>
              <a:rPr lang="en-US" sz="2800" dirty="0" err="1" smtClean="0"/>
              <a:t>dari</a:t>
            </a:r>
            <a:r>
              <a:rPr lang="en-US" sz="2800" dirty="0" smtClean="0"/>
              <a:t> </a:t>
            </a:r>
            <a:r>
              <a:rPr lang="en-US" sz="2800" dirty="0" err="1" smtClean="0"/>
              <a:t>ilmunya</a:t>
            </a:r>
            <a:r>
              <a:rPr lang="en-US" sz="2800" dirty="0" smtClean="0"/>
              <a:t>, </a:t>
            </a:r>
            <a:r>
              <a:rPr lang="en-US" sz="2800" dirty="0" err="1" smtClean="0"/>
              <a:t>lebih</a:t>
            </a:r>
            <a:r>
              <a:rPr lang="en-US" sz="2800" dirty="0" smtClean="0"/>
              <a:t> </a:t>
            </a:r>
            <a:r>
              <a:rPr lang="en-US" sz="2800" dirty="0" err="1" smtClean="0"/>
              <a:t>baik</a:t>
            </a:r>
            <a:r>
              <a:rPr lang="en-US" sz="2800" dirty="0" smtClean="0"/>
              <a:t> </a:t>
            </a:r>
            <a:r>
              <a:rPr lang="en-US" sz="2800" dirty="0" err="1" smtClean="0"/>
              <a:t>dari</a:t>
            </a:r>
            <a:r>
              <a:rPr lang="en-US" sz="2800" dirty="0" smtClean="0"/>
              <a:t> </a:t>
            </a:r>
            <a:r>
              <a:rPr lang="en-US" sz="2800" dirty="0" err="1" smtClean="0"/>
              <a:t>seribu</a:t>
            </a:r>
            <a:r>
              <a:rPr lang="en-US" sz="2800" dirty="0" smtClean="0"/>
              <a:t> orang </a:t>
            </a:r>
            <a:r>
              <a:rPr lang="en-US" sz="2800" dirty="0" err="1" smtClean="0"/>
              <a:t>ahli</a:t>
            </a:r>
            <a:r>
              <a:rPr lang="en-US" sz="2800" dirty="0" smtClean="0"/>
              <a:t> </a:t>
            </a:r>
            <a:r>
              <a:rPr lang="en-US" sz="2800" dirty="0" err="1" smtClean="0"/>
              <a:t>ibadah</a:t>
            </a:r>
            <a:r>
              <a:rPr lang="en-US" sz="2800" dirty="0" smtClean="0"/>
              <a:t>.”</a:t>
            </a:r>
            <a:r>
              <a:rPr lang="id-ID" sz="2800" dirty="0" smtClean="0"/>
              <a:t> </a:t>
            </a:r>
            <a:r>
              <a:rPr lang="en-US" sz="2800" dirty="0" smtClean="0"/>
              <a:t>(H.R.ad-</a:t>
            </a:r>
            <a:r>
              <a:rPr lang="en-US" sz="2800" dirty="0" err="1" smtClean="0"/>
              <a:t>Dailami</a:t>
            </a:r>
            <a:r>
              <a:rPr lang="en-US" sz="2800" dirty="0" smtClean="0"/>
              <a:t>)</a:t>
            </a:r>
            <a:r>
              <a:rPr lang="id-ID" sz="2800" dirty="0" smtClean="0"/>
              <a:t/>
            </a:r>
            <a:br>
              <a:rPr lang="id-ID" sz="2800" dirty="0" smtClean="0"/>
            </a:br>
            <a:endParaRPr lang="id-ID" sz="2800" dirty="0"/>
          </a:p>
        </p:txBody>
      </p:sp>
    </p:spTree>
    <p:extLst>
      <p:ext uri="{BB962C8B-B14F-4D97-AF65-F5344CB8AC3E}">
        <p14:creationId xmlns:p14="http://schemas.microsoft.com/office/powerpoint/2010/main" val="3564948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976664"/>
          </a:xfrm>
        </p:spPr>
        <p:txBody>
          <a:bodyPr>
            <a:normAutofit fontScale="92500"/>
          </a:bodyPr>
          <a:lstStyle/>
          <a:p>
            <a:pPr algn="just">
              <a:buFont typeface="Wingdings" pitchFamily="2" charset="2"/>
              <a:buChar char="Ø"/>
            </a:pPr>
            <a:r>
              <a:rPr lang="id-ID" sz="2800" b="1" dirty="0" smtClean="0">
                <a:solidFill>
                  <a:srgbClr val="7030A0"/>
                </a:solidFill>
              </a:rPr>
              <a:t>Lebih utama dari shalat seribu rakaat.</a:t>
            </a:r>
          </a:p>
          <a:p>
            <a:pPr marL="0" indent="0" algn="just">
              <a:buNone/>
            </a:pPr>
            <a:r>
              <a:rPr lang="id-ID" sz="2800" dirty="0" smtClean="0"/>
              <a:t>Dari Abu Zarr, Rasulullah Saw bersabda, “Wahai Abu Zarr, kamu pergi mengajarkan ayat dari kitabullah telah baik bagimu daripada shalat (sunnah) seratus rakaat, dan pergi mengajarkan satu bab ilmu pengetahuan baik dilaksanakan atau tidak, itu lebih baik daripada shalat seribu rakaat.” (H.R.Ibnu Majah).</a:t>
            </a:r>
          </a:p>
          <a:p>
            <a:pPr algn="just">
              <a:buFont typeface="Wingdings" pitchFamily="2" charset="2"/>
              <a:buChar char="Ø"/>
            </a:pPr>
            <a:r>
              <a:rPr lang="id-ID" sz="2800" b="1" dirty="0" smtClean="0">
                <a:solidFill>
                  <a:srgbClr val="7030A0"/>
                </a:solidFill>
              </a:rPr>
              <a:t>Diberikan pahala seperti pahala orang yang sedang berjihad di jalan Allah Swt.</a:t>
            </a:r>
          </a:p>
          <a:p>
            <a:pPr marL="0" indent="0" algn="just">
              <a:buNone/>
            </a:pPr>
            <a:r>
              <a:rPr lang="id-ID" sz="2800" dirty="0" smtClean="0"/>
              <a:t>Dari Ibnu Abbas ra. Rasulullah saw. bersabda, “Bepergian ketika pagi dan sore guna menuntut ilmu adalah lebih utama daripada berjihad fisabilillah.”(H.R.ad-Dailami)</a:t>
            </a:r>
          </a:p>
          <a:p>
            <a:pPr algn="just"/>
            <a:endParaRPr lang="id-ID" sz="2800" dirty="0" smtClean="0"/>
          </a:p>
          <a:p>
            <a:pPr algn="just"/>
            <a:endParaRPr lang="id-ID" sz="2800" dirty="0"/>
          </a:p>
        </p:txBody>
      </p:sp>
    </p:spTree>
    <p:extLst>
      <p:ext uri="{BB962C8B-B14F-4D97-AF65-F5344CB8AC3E}">
        <p14:creationId xmlns:p14="http://schemas.microsoft.com/office/powerpoint/2010/main" val="2613212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6048672"/>
          </a:xfrm>
        </p:spPr>
        <p:txBody>
          <a:bodyPr>
            <a:normAutofit lnSpcReduction="10000"/>
          </a:bodyPr>
          <a:lstStyle/>
          <a:p>
            <a:pPr algn="just">
              <a:buFont typeface="Wingdings" pitchFamily="2" charset="2"/>
              <a:buChar char="Ø"/>
            </a:pPr>
            <a:r>
              <a:rPr lang="id-ID" sz="2800" b="1" dirty="0" smtClean="0">
                <a:solidFill>
                  <a:srgbClr val="7030A0"/>
                </a:solidFill>
              </a:rPr>
              <a:t>Dinaungi oleh Malaikat pembawa rahmat dan dimudahkan menuju surga. </a:t>
            </a:r>
          </a:p>
          <a:p>
            <a:pPr marL="0" indent="0" algn="just">
              <a:buNone/>
            </a:pPr>
            <a:r>
              <a:rPr lang="id-ID" sz="2800" dirty="0" smtClean="0"/>
              <a:t>Dari Abu Hurairah, Rasulullah saw. bersabda, “Tidaklah sekumpulan orang yang berkumpul di suatu rumah dari rumah-rumah (masjid) Allah ‘Azza wa Jalla, mereka mempelajari kitab Allah dan mengkaji di antara mereka, melainkan malaikat mengelilingi dan menyelubungi mereka dengan rahmat, dan Allah menyebut mereka di antara orang-orang yang ada di sisi-Nya.</a:t>
            </a:r>
          </a:p>
          <a:p>
            <a:pPr marL="0" indent="0" algn="just">
              <a:buNone/>
            </a:pPr>
            <a:r>
              <a:rPr lang="id-ID" sz="2800" dirty="0" smtClean="0"/>
              <a:t>Dan tidaklah seorang meniti suatu jalan untuk menuntut ilmu melainkan Allah memudahkan jalan baginya menuju surga.” (H.R. Muslim dan Ahmad)</a:t>
            </a:r>
          </a:p>
          <a:p>
            <a:pPr algn="just"/>
            <a:endParaRPr lang="id-ID" sz="2800" dirty="0"/>
          </a:p>
        </p:txBody>
      </p:sp>
    </p:spTree>
    <p:extLst>
      <p:ext uri="{BB962C8B-B14F-4D97-AF65-F5344CB8AC3E}">
        <p14:creationId xmlns:p14="http://schemas.microsoft.com/office/powerpoint/2010/main" val="21266827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47</TotalTime>
  <Words>200</Words>
  <Application>Microsoft Office PowerPoint</Application>
  <PresentationFormat>On-screen Show (4:3)</PresentationFormat>
  <Paragraphs>22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Austin</vt:lpstr>
      <vt:lpstr>PowerPoint Presentation</vt:lpstr>
      <vt:lpstr>PowerPoint Presentation</vt:lpstr>
      <vt:lpstr>Keutamaan Orang Yang Menuntut Ilmu</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ACER</cp:lastModifiedBy>
  <cp:revision>5</cp:revision>
  <dcterms:created xsi:type="dcterms:W3CDTF">2021-03-27T13:40:43Z</dcterms:created>
  <dcterms:modified xsi:type="dcterms:W3CDTF">2021-03-27T14:28:04Z</dcterms:modified>
</cp:coreProperties>
</file>