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3" r:id="rId3"/>
    <p:sldId id="260" r:id="rId4"/>
    <p:sldId id="282" r:id="rId5"/>
    <p:sldId id="263" r:id="rId6"/>
    <p:sldId id="265" r:id="rId7"/>
    <p:sldId id="266" r:id="rId8"/>
    <p:sldId id="271" r:id="rId9"/>
    <p:sldId id="268" r:id="rId10"/>
    <p:sldId id="269" r:id="rId11"/>
    <p:sldId id="292" r:id="rId12"/>
    <p:sldId id="277" r:id="rId13"/>
    <p:sldId id="278" r:id="rId14"/>
    <p:sldId id="279" r:id="rId15"/>
    <p:sldId id="280" r:id="rId16"/>
    <p:sldId id="289" r:id="rId17"/>
    <p:sldId id="290" r:id="rId18"/>
    <p:sldId id="291" r:id="rId19"/>
    <p:sldId id="294" r:id="rId20"/>
    <p:sldId id="295" r:id="rId21"/>
    <p:sldId id="296" r:id="rId22"/>
    <p:sldId id="297" r:id="rId23"/>
    <p:sldId id="29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>
        <p:scale>
          <a:sx n="77" d="100"/>
          <a:sy n="77" d="100"/>
        </p:scale>
        <p:origin x="-41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jpg"/><Relationship Id="rId7" Type="http://schemas.openxmlformats.org/officeDocument/2006/relationships/slide" Target="slide1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10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793" y="0"/>
            <a:ext cx="11193517" cy="3231933"/>
          </a:xfrm>
        </p:spPr>
        <p:txBody>
          <a:bodyPr>
            <a:normAutofit/>
          </a:bodyPr>
          <a:lstStyle/>
          <a:p>
            <a:r>
              <a:rPr lang="en-US" sz="5400" dirty="0"/>
              <a:t>KETENTUAN UUD NRI </a:t>
            </a:r>
            <a:r>
              <a:rPr lang="en-US" sz="5400" dirty="0" err="1"/>
              <a:t>Tahun</a:t>
            </a:r>
            <a:r>
              <a:rPr lang="en-US" sz="5400" dirty="0"/>
              <a:t> 1945 </a:t>
            </a:r>
            <a:r>
              <a:rPr lang="en-US" sz="5400" dirty="0" err="1"/>
              <a:t>dalam</a:t>
            </a:r>
            <a:r>
              <a:rPr lang="en-US" sz="5400" dirty="0"/>
              <a:t> </a:t>
            </a:r>
            <a:r>
              <a:rPr lang="en-US" sz="5400" dirty="0" err="1"/>
              <a:t>Kehidupan</a:t>
            </a:r>
            <a:r>
              <a:rPr lang="en-US" sz="5400" dirty="0"/>
              <a:t> </a:t>
            </a:r>
            <a:r>
              <a:rPr lang="en-US" sz="5400" dirty="0" err="1"/>
              <a:t>berbangsa</a:t>
            </a:r>
            <a:r>
              <a:rPr lang="en-US" sz="5400" dirty="0"/>
              <a:t> dan </a:t>
            </a:r>
            <a:br>
              <a:rPr lang="en-US" sz="5400" dirty="0"/>
            </a:br>
            <a:r>
              <a:rPr lang="en-US" sz="5400" dirty="0" err="1"/>
              <a:t>bernegara</a:t>
            </a:r>
            <a:endParaRPr lang="vi-V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167" y="3626068"/>
            <a:ext cx="8352954" cy="323193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.VnCooper" panose="020B7200000000000000"/>
              </a:rPr>
              <a:t>MATERI</a:t>
            </a:r>
          </a:p>
          <a:p>
            <a:pPr marL="457200" indent="-457200">
              <a:buAutoNum type="alphaUcPeriod"/>
            </a:pPr>
            <a:r>
              <a:rPr lang="en-US" sz="2400" b="1" dirty="0">
                <a:latin typeface=".VnCooper" panose="020B7200000000000000"/>
              </a:rPr>
              <a:t>WILAYAH NEGARA KESATUAN REPUBLIK INDONESIA</a:t>
            </a:r>
          </a:p>
          <a:p>
            <a:pPr marL="457200" indent="-457200">
              <a:buAutoNum type="alphaUcPeriod"/>
            </a:pPr>
            <a:r>
              <a:rPr lang="en-US" sz="2400" b="1" dirty="0" err="1">
                <a:latin typeface=".VnCooper" panose="020B7200000000000000"/>
              </a:rPr>
              <a:t>Kedudukan</a:t>
            </a:r>
            <a:r>
              <a:rPr lang="en-US" sz="2400" b="1" dirty="0">
                <a:latin typeface=".VnCooper" panose="020B7200000000000000"/>
              </a:rPr>
              <a:t> </a:t>
            </a:r>
            <a:r>
              <a:rPr lang="en-US" sz="2400" b="1" dirty="0" err="1">
                <a:latin typeface=".VnCooper" panose="020B7200000000000000"/>
              </a:rPr>
              <a:t>warga</a:t>
            </a:r>
            <a:r>
              <a:rPr lang="en-US" sz="2400" b="1" dirty="0">
                <a:latin typeface=".VnCooper" panose="020B7200000000000000"/>
              </a:rPr>
              <a:t> negara dan </a:t>
            </a:r>
            <a:r>
              <a:rPr lang="en-US" sz="2400" b="1" dirty="0" err="1">
                <a:latin typeface=".VnCooper" panose="020B7200000000000000"/>
              </a:rPr>
              <a:t>penduduk</a:t>
            </a:r>
            <a:r>
              <a:rPr lang="en-US" sz="2400" b="1" dirty="0">
                <a:latin typeface=".VnCooper" panose="020B7200000000000000"/>
              </a:rPr>
              <a:t> Indonesia</a:t>
            </a:r>
          </a:p>
          <a:p>
            <a:pPr marL="457200" indent="-457200">
              <a:buAutoNum type="alphaUcPeriod"/>
            </a:pPr>
            <a:r>
              <a:rPr lang="en-ID" sz="2400" b="1" dirty="0" err="1">
                <a:latin typeface=".VnCooper" panose="020B7200000000000000"/>
              </a:rPr>
              <a:t>Kemerdekaan</a:t>
            </a:r>
            <a:r>
              <a:rPr lang="en-ID" sz="2400" b="1" dirty="0">
                <a:latin typeface=".VnCooper" panose="020B7200000000000000"/>
              </a:rPr>
              <a:t> </a:t>
            </a:r>
            <a:r>
              <a:rPr lang="en-ID" sz="2400" b="1" dirty="0" err="1">
                <a:latin typeface=".VnCooper" panose="020B7200000000000000"/>
              </a:rPr>
              <a:t>beragama</a:t>
            </a:r>
            <a:r>
              <a:rPr lang="en-ID" sz="2400" b="1" dirty="0">
                <a:latin typeface=".VnCooper" panose="020B7200000000000000"/>
              </a:rPr>
              <a:t> dan </a:t>
            </a:r>
            <a:r>
              <a:rPr lang="en-ID" sz="2400" b="1" dirty="0" err="1">
                <a:latin typeface=".VnCooper" panose="020B7200000000000000"/>
              </a:rPr>
              <a:t>berkepercayaan</a:t>
            </a:r>
            <a:endParaRPr lang="en-ID" sz="2400" b="1" dirty="0">
              <a:latin typeface=".VnCooper" panose="020B7200000000000000"/>
            </a:endParaRPr>
          </a:p>
          <a:p>
            <a:pPr marL="457200" indent="-457200">
              <a:buAutoNum type="alphaUcPeriod"/>
            </a:pPr>
            <a:r>
              <a:rPr lang="en-ID" sz="2400" b="1" dirty="0" err="1">
                <a:latin typeface=".VnCooper" panose="020B7200000000000000"/>
              </a:rPr>
              <a:t>Sistem</a:t>
            </a:r>
            <a:r>
              <a:rPr lang="en-ID" sz="2400" b="1" dirty="0">
                <a:latin typeface=".VnCooper" panose="020B7200000000000000"/>
              </a:rPr>
              <a:t> </a:t>
            </a:r>
            <a:r>
              <a:rPr lang="en-ID" sz="2400" b="1" dirty="0" err="1">
                <a:latin typeface=".VnCooper" panose="020B7200000000000000"/>
              </a:rPr>
              <a:t>pertahanan</a:t>
            </a:r>
            <a:r>
              <a:rPr lang="en-ID" sz="2400" b="1" dirty="0">
                <a:latin typeface=".VnCooper" panose="020B7200000000000000"/>
              </a:rPr>
              <a:t> dan </a:t>
            </a:r>
            <a:r>
              <a:rPr lang="en-ID" sz="2400" b="1" dirty="0" err="1">
                <a:latin typeface=".VnCooper" panose="020B7200000000000000"/>
              </a:rPr>
              <a:t>keamanan</a:t>
            </a:r>
            <a:r>
              <a:rPr lang="en-ID" sz="2400" b="1" dirty="0">
                <a:latin typeface=".VnCooper" panose="020B7200000000000000"/>
              </a:rPr>
              <a:t> negara republic </a:t>
            </a:r>
            <a:r>
              <a:rPr lang="en-ID" sz="2400" b="1" dirty="0" err="1">
                <a:latin typeface=".VnCooper" panose="020B7200000000000000"/>
              </a:rPr>
              <a:t>indonesia</a:t>
            </a:r>
            <a:endParaRPr lang="vi-VN" sz="2400" b="1" dirty="0"/>
          </a:p>
        </p:txBody>
      </p:sp>
      <p:sp>
        <p:nvSpPr>
          <p:cNvPr id="7" name="Oval 6"/>
          <p:cNvSpPr/>
          <p:nvPr/>
        </p:nvSpPr>
        <p:spPr>
          <a:xfrm>
            <a:off x="8497143" y="1813037"/>
            <a:ext cx="2222938" cy="14188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PPKN</a:t>
            </a:r>
            <a:endParaRPr lang="vi-V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Arrow: Down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CD07B34-AC63-4926-8161-77D455D20DA9}"/>
              </a:ext>
            </a:extLst>
          </p:cNvPr>
          <p:cNvSpPr/>
          <p:nvPr/>
        </p:nvSpPr>
        <p:spPr>
          <a:xfrm>
            <a:off x="9890975" y="4224270"/>
            <a:ext cx="1854335" cy="17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MULAI</a:t>
            </a:r>
          </a:p>
        </p:txBody>
      </p:sp>
    </p:spTree>
    <p:extLst>
      <p:ext uri="{BB962C8B-B14F-4D97-AF65-F5344CB8AC3E}">
        <p14:creationId xmlns:p14="http://schemas.microsoft.com/office/powerpoint/2010/main" val="36761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Zona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ekslusif</a:t>
            </a:r>
            <a:r>
              <a:rPr lang="en-US" b="1" dirty="0"/>
              <a:t> (ZEE)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364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Zona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Ekslusif</a:t>
            </a:r>
            <a:r>
              <a:rPr lang="en-US" sz="2400" dirty="0"/>
              <a:t> (ZEE)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—</a:t>
            </a:r>
            <a:r>
              <a:rPr lang="en-US" sz="2400" dirty="0" err="1"/>
              <a:t>daerah</a:t>
            </a:r>
            <a:r>
              <a:rPr lang="en-US" sz="2400" dirty="0"/>
              <a:t> yang </a:t>
            </a:r>
            <a:r>
              <a:rPr lang="en-US" sz="2400" dirty="0" err="1"/>
              <a:t>berbatasan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laut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sebelah</a:t>
            </a:r>
            <a:r>
              <a:rPr lang="en-US" sz="2400" dirty="0"/>
              <a:t> </a:t>
            </a:r>
            <a:r>
              <a:rPr lang="en-US" sz="2400" dirty="0" err="1"/>
              <a:t>selatan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 dan </a:t>
            </a:r>
            <a:r>
              <a:rPr lang="en-US" sz="2400" dirty="0" err="1"/>
              <a:t>sebelah</a:t>
            </a:r>
            <a:r>
              <a:rPr lang="en-US" sz="2400" dirty="0"/>
              <a:t> </a:t>
            </a:r>
            <a:r>
              <a:rPr lang="en-US" sz="2400" dirty="0" err="1"/>
              <a:t>barat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Sumatra yang </a:t>
            </a:r>
            <a:r>
              <a:rPr lang="en-US" sz="2400" dirty="0" err="1"/>
              <a:t>berbatasan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Samudera</a:t>
            </a:r>
            <a:r>
              <a:rPr lang="en-US" sz="2400" dirty="0"/>
              <a:t> </a:t>
            </a:r>
            <a:r>
              <a:rPr lang="en-US" sz="2400" dirty="0" err="1"/>
              <a:t>Hindia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Maluku Utara yang </a:t>
            </a:r>
            <a:r>
              <a:rPr lang="en-US" sz="2400" dirty="0" err="1"/>
              <a:t>berbatasan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Samudera</a:t>
            </a:r>
            <a:r>
              <a:rPr lang="en-US" sz="2400" dirty="0"/>
              <a:t> </a:t>
            </a:r>
            <a:r>
              <a:rPr lang="en-US" sz="2400" dirty="0" err="1"/>
              <a:t>Pasifik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Zee </a:t>
            </a:r>
            <a:r>
              <a:rPr lang="en-US" sz="2400" dirty="0" err="1"/>
              <a:t>diukur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200 mil </a:t>
            </a:r>
            <a:r>
              <a:rPr lang="en-US" sz="2400" dirty="0" err="1"/>
              <a:t>laut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pantai</a:t>
            </a:r>
            <a:r>
              <a:rPr lang="en-US" sz="2400" dirty="0"/>
              <a:t> yang paling </a:t>
            </a:r>
            <a:r>
              <a:rPr lang="en-US" sz="2400" dirty="0" err="1"/>
              <a:t>menjorok</a:t>
            </a:r>
            <a:r>
              <a:rPr lang="en-US" sz="2400" dirty="0"/>
              <a:t> ke </a:t>
            </a:r>
            <a:r>
              <a:rPr lang="en-US" sz="2400" dirty="0" err="1"/>
              <a:t>laut</a:t>
            </a:r>
            <a:r>
              <a:rPr lang="en-US" sz="2400" dirty="0"/>
              <a:t> (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). </a:t>
            </a:r>
            <a:r>
              <a:rPr lang="en-US" sz="2400" dirty="0" err="1"/>
              <a:t>Pada</a:t>
            </a:r>
            <a:r>
              <a:rPr lang="en-US" sz="2400" dirty="0"/>
              <a:t> ZEE ,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pantai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dan </a:t>
            </a:r>
            <a:r>
              <a:rPr lang="en-US" sz="2400" dirty="0" err="1"/>
              <a:t>yuridiksi</a:t>
            </a:r>
            <a:r>
              <a:rPr lang="en-US" sz="2400" dirty="0"/>
              <a:t> .</a:t>
            </a:r>
            <a:endParaRPr lang="vi-VN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5" name="Arrow: Left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43BAA3-369E-4D1B-97B3-1A57F57E630B}"/>
              </a:ext>
            </a:extLst>
          </p:cNvPr>
          <p:cNvSpPr/>
          <p:nvPr/>
        </p:nvSpPr>
        <p:spPr>
          <a:xfrm>
            <a:off x="9872179" y="5123493"/>
            <a:ext cx="1182675" cy="1009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6" name="Action Button: Go Hom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1DB146BB-561D-45BB-AE06-556A3D556CA8}"/>
              </a:ext>
            </a:extLst>
          </p:cNvPr>
          <p:cNvSpPr/>
          <p:nvPr/>
        </p:nvSpPr>
        <p:spPr>
          <a:xfrm>
            <a:off x="11054854" y="5229674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47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04BF3B32-4E29-4851-BDCF-72B3E2058B7E}"/>
              </a:ext>
            </a:extLst>
          </p:cNvPr>
          <p:cNvSpPr/>
          <p:nvPr/>
        </p:nvSpPr>
        <p:spPr>
          <a:xfrm>
            <a:off x="1893192" y="1689277"/>
            <a:ext cx="3335629" cy="1223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BATAS UTARA</a:t>
            </a:r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5DFA76-5287-4A81-9D0C-BD59B5FBBD64}"/>
              </a:ext>
            </a:extLst>
          </p:cNvPr>
          <p:cNvSpPr/>
          <p:nvPr/>
        </p:nvSpPr>
        <p:spPr>
          <a:xfrm>
            <a:off x="1893193" y="3444025"/>
            <a:ext cx="3335629" cy="1223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BATAS BARAT</a:t>
            </a: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AE6B9D-B239-44C3-9109-B819798E4F0E}"/>
              </a:ext>
            </a:extLst>
          </p:cNvPr>
          <p:cNvSpPr/>
          <p:nvPr/>
        </p:nvSpPr>
        <p:spPr>
          <a:xfrm>
            <a:off x="6995378" y="3444025"/>
            <a:ext cx="3335629" cy="1223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BATAS SELATAN</a:t>
            </a:r>
          </a:p>
        </p:txBody>
      </p:sp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2E4BDDD-0353-4FFA-8ACD-2BD7402A683C}"/>
              </a:ext>
            </a:extLst>
          </p:cNvPr>
          <p:cNvSpPr/>
          <p:nvPr/>
        </p:nvSpPr>
        <p:spPr>
          <a:xfrm>
            <a:off x="6995378" y="1689277"/>
            <a:ext cx="3335629" cy="1223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BATAS TIMUR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62AE230-D280-45E7-8A89-63F1F1C1B3BE}"/>
              </a:ext>
            </a:extLst>
          </p:cNvPr>
          <p:cNvSpPr/>
          <p:nvPr/>
        </p:nvSpPr>
        <p:spPr>
          <a:xfrm>
            <a:off x="4170608" y="640722"/>
            <a:ext cx="38507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BATAS - BATAS WILAYAH INDONESIA</a:t>
            </a:r>
          </a:p>
        </p:txBody>
      </p:sp>
      <p:sp>
        <p:nvSpPr>
          <p:cNvPr id="7" name="Arrow: Up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673BCF24-BA37-4C3C-8960-9F62EE96B4E9}"/>
              </a:ext>
            </a:extLst>
          </p:cNvPr>
          <p:cNvSpPr/>
          <p:nvPr/>
        </p:nvSpPr>
        <p:spPr>
          <a:xfrm>
            <a:off x="5414072" y="2301023"/>
            <a:ext cx="1549108" cy="15783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8" name="Action Button: Go Home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1F24873-829A-4F7B-8BD5-F95284732AA8}"/>
              </a:ext>
            </a:extLst>
          </p:cNvPr>
          <p:cNvSpPr/>
          <p:nvPr/>
        </p:nvSpPr>
        <p:spPr>
          <a:xfrm>
            <a:off x="5714870" y="3894226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36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</a:t>
            </a:r>
            <a:r>
              <a:rPr lang="en-US" b="1" dirty="0"/>
              <a:t>Batas </a:t>
            </a:r>
            <a:r>
              <a:rPr lang="en-US" b="1" dirty="0" err="1"/>
              <a:t>wilayah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kesatuan</a:t>
            </a:r>
            <a:r>
              <a:rPr lang="en-US" b="1" dirty="0"/>
              <a:t> republic </a:t>
            </a:r>
            <a:r>
              <a:rPr lang="en-US" b="1" dirty="0" err="1"/>
              <a:t>indonesia</a:t>
            </a:r>
            <a:endParaRPr lang="vi-VN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424416" y="2054111"/>
            <a:ext cx="3657600" cy="1198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Batas </a:t>
            </a:r>
            <a:r>
              <a:rPr lang="en-US" sz="2400" dirty="0" err="1"/>
              <a:t>wiilayah</a:t>
            </a:r>
            <a:r>
              <a:rPr lang="en-US" sz="2400" dirty="0"/>
              <a:t> Indonesia di </a:t>
            </a:r>
            <a:r>
              <a:rPr lang="en-US" sz="2400" dirty="0" err="1"/>
              <a:t>sebelah</a:t>
            </a:r>
            <a:r>
              <a:rPr lang="en-US" sz="2400" dirty="0"/>
              <a:t> Utara</a:t>
            </a:r>
            <a:endParaRPr lang="vi-VN" sz="2400" dirty="0"/>
          </a:p>
        </p:txBody>
      </p:sp>
      <p:sp>
        <p:nvSpPr>
          <p:cNvPr id="5" name="Rectangle 4"/>
          <p:cNvSpPr/>
          <p:nvPr/>
        </p:nvSpPr>
        <p:spPr>
          <a:xfrm>
            <a:off x="1137881" y="3325875"/>
            <a:ext cx="10230669" cy="2432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Wilayah Indonesia di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utara</a:t>
            </a:r>
            <a:r>
              <a:rPr lang="en-US" dirty="0"/>
              <a:t> </a:t>
            </a:r>
            <a:r>
              <a:rPr lang="en-US" dirty="0" err="1"/>
              <a:t>berbatasan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</a:p>
          <a:p>
            <a:pPr algn="ctr"/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97" y="4755543"/>
            <a:ext cx="1392757" cy="79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45" y="4755543"/>
            <a:ext cx="1386214" cy="79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68" y="4737534"/>
            <a:ext cx="1358762" cy="832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28" y="4729193"/>
            <a:ext cx="1273286" cy="848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44" y="4703100"/>
            <a:ext cx="1439917" cy="874950"/>
          </a:xfrm>
          <a:prstGeom prst="rect">
            <a:avLst/>
          </a:prstGeom>
        </p:spPr>
      </p:pic>
      <p:sp>
        <p:nvSpPr>
          <p:cNvPr id="11" name="Arrow: Left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F1767C-BF48-40B4-9F39-015E4DF5407B}"/>
              </a:ext>
            </a:extLst>
          </p:cNvPr>
          <p:cNvSpPr/>
          <p:nvPr/>
        </p:nvSpPr>
        <p:spPr>
          <a:xfrm>
            <a:off x="9895755" y="2158836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12" name="Action Button: Go Home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10C7333C-83D2-4FCA-A3F9-7D6D6145FD61}"/>
              </a:ext>
            </a:extLst>
          </p:cNvPr>
          <p:cNvSpPr/>
          <p:nvPr/>
        </p:nvSpPr>
        <p:spPr>
          <a:xfrm>
            <a:off x="1412611" y="2203168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Batas </a:t>
            </a:r>
            <a:r>
              <a:rPr lang="en-US" b="1" dirty="0" err="1"/>
              <a:t>wilayah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kesatuan</a:t>
            </a:r>
            <a:r>
              <a:rPr lang="en-US" b="1" dirty="0"/>
              <a:t> republic </a:t>
            </a:r>
            <a:r>
              <a:rPr lang="en-US" b="1" dirty="0" err="1"/>
              <a:t>indonesia</a:t>
            </a:r>
            <a:endParaRPr lang="vi-VN" dirty="0"/>
          </a:p>
        </p:txBody>
      </p:sp>
      <p:sp>
        <p:nvSpPr>
          <p:cNvPr id="5" name="Rounded Rectangle 4"/>
          <p:cNvSpPr/>
          <p:nvPr/>
        </p:nvSpPr>
        <p:spPr>
          <a:xfrm>
            <a:off x="1451579" y="2002220"/>
            <a:ext cx="3657600" cy="1198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Batas </a:t>
            </a:r>
            <a:r>
              <a:rPr lang="en-US" sz="2400" dirty="0" err="1"/>
              <a:t>wiilayah</a:t>
            </a:r>
            <a:r>
              <a:rPr lang="en-US" sz="2400" dirty="0"/>
              <a:t> Indonesia di </a:t>
            </a:r>
            <a:r>
              <a:rPr lang="en-US" sz="2400" dirty="0" err="1"/>
              <a:t>sebelah</a:t>
            </a:r>
            <a:r>
              <a:rPr lang="en-US" sz="2400" dirty="0"/>
              <a:t> Barat</a:t>
            </a:r>
            <a:endParaRPr lang="vi-VN" sz="2400" dirty="0"/>
          </a:p>
        </p:txBody>
      </p:sp>
      <p:sp>
        <p:nvSpPr>
          <p:cNvPr id="6" name="Rectangle 5"/>
          <p:cNvSpPr/>
          <p:nvPr/>
        </p:nvSpPr>
        <p:spPr>
          <a:xfrm>
            <a:off x="1451579" y="3452648"/>
            <a:ext cx="9603275" cy="29095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Wilayah Indonesia di </a:t>
            </a:r>
            <a:r>
              <a:rPr lang="en-US" sz="2400" dirty="0" err="1"/>
              <a:t>sebelah</a:t>
            </a:r>
            <a:r>
              <a:rPr lang="en-US" sz="2400" dirty="0"/>
              <a:t> Barat </a:t>
            </a:r>
            <a:r>
              <a:rPr lang="en-US" sz="2400" dirty="0" err="1"/>
              <a:t>berbatasan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yang </a:t>
            </a:r>
            <a:r>
              <a:rPr lang="en-US" sz="2400" dirty="0" err="1"/>
              <a:t>berbatasan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Indonesia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barat</a:t>
            </a:r>
            <a:r>
              <a:rPr lang="en-US" sz="2400" dirty="0"/>
              <a:t>. Wilayah Indonesia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barat</a:t>
            </a:r>
            <a:r>
              <a:rPr lang="en-US" sz="2400" dirty="0"/>
              <a:t> </a:t>
            </a:r>
            <a:r>
              <a:rPr lang="en-US" sz="2400" dirty="0" err="1"/>
              <a:t>berbatasan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Samudera</a:t>
            </a:r>
            <a:r>
              <a:rPr lang="en-US" sz="2400" dirty="0"/>
              <a:t> </a:t>
            </a:r>
            <a:r>
              <a:rPr lang="en-US" sz="2400" dirty="0" err="1"/>
              <a:t>Hindia</a:t>
            </a:r>
            <a:r>
              <a:rPr lang="en-US" sz="2400" dirty="0"/>
              <a:t> dan </a:t>
            </a:r>
            <a:r>
              <a:rPr lang="en-US" sz="2400" dirty="0" err="1"/>
              <a:t>perairan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India. Dua </a:t>
            </a:r>
            <a:r>
              <a:rPr lang="en-US" sz="2400" dirty="0" err="1"/>
              <a:t>pulau</a:t>
            </a:r>
            <a:r>
              <a:rPr lang="en-US" sz="2400" dirty="0"/>
              <a:t> yang </a:t>
            </a:r>
            <a:r>
              <a:rPr lang="en-US" sz="2400" dirty="0" err="1"/>
              <a:t>menandai</a:t>
            </a:r>
            <a:r>
              <a:rPr lang="en-US" sz="2400" dirty="0"/>
              <a:t> </a:t>
            </a:r>
            <a:r>
              <a:rPr lang="en-US" sz="2400" dirty="0" err="1"/>
              <a:t>perbatasan</a:t>
            </a:r>
            <a:r>
              <a:rPr lang="en-US" sz="2400" dirty="0"/>
              <a:t> Indonesia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India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Ronde di Aceh dan </a:t>
            </a:r>
            <a:r>
              <a:rPr lang="en-US" sz="2400" dirty="0" err="1"/>
              <a:t>Pulau</a:t>
            </a:r>
            <a:r>
              <a:rPr lang="en-US" sz="2400" dirty="0"/>
              <a:t> Nicobar di India </a:t>
            </a:r>
          </a:p>
          <a:p>
            <a:pPr algn="ctr"/>
            <a:endParaRPr lang="vi-VN" sz="2400" dirty="0"/>
          </a:p>
        </p:txBody>
      </p:sp>
      <p:sp>
        <p:nvSpPr>
          <p:cNvPr id="8" name="Arrow: Left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3FD1FF6E-A2BF-4906-ADAB-1B32B3389741}"/>
              </a:ext>
            </a:extLst>
          </p:cNvPr>
          <p:cNvSpPr/>
          <p:nvPr/>
        </p:nvSpPr>
        <p:spPr>
          <a:xfrm>
            <a:off x="9895755" y="804519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9" name="Action Button: Go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2386D547-7152-4F9E-9C2A-6EFEF44BC219}"/>
              </a:ext>
            </a:extLst>
          </p:cNvPr>
          <p:cNvSpPr/>
          <p:nvPr/>
        </p:nvSpPr>
        <p:spPr>
          <a:xfrm>
            <a:off x="10107342" y="2002220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08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Batas </a:t>
            </a:r>
            <a:r>
              <a:rPr lang="en-US" b="1" dirty="0" err="1"/>
              <a:t>wilayah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kesatuan</a:t>
            </a:r>
            <a:r>
              <a:rPr lang="en-US" b="1" dirty="0"/>
              <a:t> republic </a:t>
            </a:r>
            <a:r>
              <a:rPr lang="en-US" b="1" dirty="0" err="1"/>
              <a:t>indonesia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1451579" y="2075650"/>
            <a:ext cx="4699276" cy="1198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Batas </a:t>
            </a:r>
            <a:r>
              <a:rPr lang="en-US" sz="2400" dirty="0" err="1"/>
              <a:t>wiilayah</a:t>
            </a:r>
            <a:r>
              <a:rPr lang="en-US" sz="2400" dirty="0"/>
              <a:t> Indonesia di </a:t>
            </a:r>
            <a:r>
              <a:rPr lang="en-US" sz="2400" dirty="0" err="1"/>
              <a:t>sebelah</a:t>
            </a:r>
            <a:r>
              <a:rPr lang="en-US" sz="2400" dirty="0"/>
              <a:t> </a:t>
            </a:r>
            <a:r>
              <a:rPr lang="en-US" sz="2400" dirty="0" err="1"/>
              <a:t>Timur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26" y="2075650"/>
            <a:ext cx="4572111" cy="353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430114" y="3429000"/>
            <a:ext cx="4720741" cy="21775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Wilayah Indonesia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Timur</a:t>
            </a:r>
            <a:r>
              <a:rPr lang="en-US" sz="2000" dirty="0"/>
              <a:t> </a:t>
            </a:r>
            <a:r>
              <a:rPr lang="en-US" sz="2000" dirty="0" err="1"/>
              <a:t>berbatasan</a:t>
            </a:r>
            <a:r>
              <a:rPr lang="en-US" sz="2000" dirty="0"/>
              <a:t> </a:t>
            </a:r>
            <a:r>
              <a:rPr lang="en-US" sz="2000" dirty="0" err="1"/>
              <a:t>langsug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darata</a:t>
            </a:r>
            <a:r>
              <a:rPr lang="en-US" sz="2000" dirty="0"/>
              <a:t> Papua </a:t>
            </a:r>
            <a:r>
              <a:rPr lang="en-US" sz="2000" dirty="0" err="1"/>
              <a:t>Nugini</a:t>
            </a:r>
            <a:r>
              <a:rPr lang="en-US" sz="2000" dirty="0"/>
              <a:t> dan </a:t>
            </a:r>
            <a:r>
              <a:rPr lang="en-US" sz="2000" dirty="0" err="1"/>
              <a:t>Perairan</a:t>
            </a:r>
            <a:r>
              <a:rPr lang="en-US" sz="2000" dirty="0"/>
              <a:t> </a:t>
            </a:r>
            <a:r>
              <a:rPr lang="en-US" sz="2000" dirty="0" err="1"/>
              <a:t>Samudra</a:t>
            </a:r>
            <a:r>
              <a:rPr lang="en-US" sz="2000" dirty="0"/>
              <a:t> </a:t>
            </a:r>
            <a:r>
              <a:rPr lang="en-US" sz="2000" dirty="0" err="1"/>
              <a:t>Pasifik</a:t>
            </a:r>
            <a:r>
              <a:rPr lang="en-US" sz="2000" dirty="0"/>
              <a:t>. </a:t>
            </a:r>
            <a:r>
              <a:rPr lang="en-US" sz="2000" dirty="0" err="1"/>
              <a:t>Provinsi</a:t>
            </a:r>
            <a:r>
              <a:rPr lang="en-US" sz="2000" dirty="0"/>
              <a:t> Papua </a:t>
            </a:r>
            <a:r>
              <a:rPr lang="en-US" sz="2000" dirty="0" err="1"/>
              <a:t>berbatasan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wilayah</a:t>
            </a:r>
            <a:r>
              <a:rPr lang="en-US" sz="2000" dirty="0"/>
              <a:t> </a:t>
            </a:r>
            <a:r>
              <a:rPr lang="en-US" sz="2000" dirty="0" err="1"/>
              <a:t>papua</a:t>
            </a:r>
            <a:r>
              <a:rPr lang="en-US" sz="2000" dirty="0"/>
              <a:t> </a:t>
            </a:r>
            <a:r>
              <a:rPr lang="en-US" sz="2000" dirty="0" err="1"/>
              <a:t>Nugini</a:t>
            </a:r>
            <a:r>
              <a:rPr lang="en-US" sz="2000" dirty="0"/>
              <a:t> </a:t>
            </a:r>
            <a:r>
              <a:rPr lang="en-US" sz="2000" dirty="0" err="1"/>
              <a:t>sebelah</a:t>
            </a:r>
            <a:r>
              <a:rPr lang="en-US" sz="2000" dirty="0"/>
              <a:t> </a:t>
            </a:r>
            <a:r>
              <a:rPr lang="en-US" sz="2000" dirty="0" err="1"/>
              <a:t>barat</a:t>
            </a:r>
            <a:r>
              <a:rPr lang="en-US" sz="2000" dirty="0"/>
              <a:t> , Fly, dan Sandaun</a:t>
            </a:r>
            <a:endParaRPr lang="vi-VN" sz="2000" dirty="0"/>
          </a:p>
        </p:txBody>
      </p:sp>
      <p:sp>
        <p:nvSpPr>
          <p:cNvPr id="8" name="Arrow: Left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72308DC-8092-4D47-8918-281F4179D251}"/>
              </a:ext>
            </a:extLst>
          </p:cNvPr>
          <p:cNvSpPr/>
          <p:nvPr/>
        </p:nvSpPr>
        <p:spPr>
          <a:xfrm>
            <a:off x="9895755" y="804519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9" name="Action Button: Go Hom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C3A3FF24-88AB-4DD1-9ABD-88C2B8D5AF9E}"/>
              </a:ext>
            </a:extLst>
          </p:cNvPr>
          <p:cNvSpPr/>
          <p:nvPr/>
        </p:nvSpPr>
        <p:spPr>
          <a:xfrm>
            <a:off x="11054854" y="900831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0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Batas </a:t>
            </a:r>
            <a:r>
              <a:rPr lang="en-US" b="1" dirty="0" err="1"/>
              <a:t>wilayah</a:t>
            </a:r>
            <a:r>
              <a:rPr lang="en-US" b="1" dirty="0"/>
              <a:t> negara </a:t>
            </a:r>
            <a:r>
              <a:rPr lang="en-US" b="1" dirty="0" err="1"/>
              <a:t>kesatuan</a:t>
            </a:r>
            <a:r>
              <a:rPr lang="en-US" b="1" dirty="0"/>
              <a:t> republic </a:t>
            </a:r>
            <a:r>
              <a:rPr lang="en-US" b="1" dirty="0" err="1"/>
              <a:t>indonesia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1389668" y="2017985"/>
            <a:ext cx="4699276" cy="1198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Batas </a:t>
            </a:r>
            <a:r>
              <a:rPr lang="en-US" sz="2400" dirty="0" err="1"/>
              <a:t>wiilayah</a:t>
            </a:r>
            <a:r>
              <a:rPr lang="en-US" sz="2400" dirty="0"/>
              <a:t> Indonesia di </a:t>
            </a:r>
            <a:r>
              <a:rPr lang="en-US" sz="2400" dirty="0" err="1"/>
              <a:t>sebelah</a:t>
            </a:r>
            <a:r>
              <a:rPr lang="en-US" sz="2400" dirty="0"/>
              <a:t> Selatan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7" y="2159874"/>
            <a:ext cx="5065838" cy="37891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1579" y="3515710"/>
            <a:ext cx="4476255" cy="2433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Berbatasan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Timor </a:t>
            </a:r>
            <a:r>
              <a:rPr lang="en-US" sz="3200" dirty="0" err="1"/>
              <a:t>Leste</a:t>
            </a:r>
            <a:endParaRPr lang="vi-VN" sz="3200" dirty="0"/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FE31F2E-B2D8-493E-8685-50672610CE21}"/>
              </a:ext>
            </a:extLst>
          </p:cNvPr>
          <p:cNvSpPr/>
          <p:nvPr/>
        </p:nvSpPr>
        <p:spPr>
          <a:xfrm>
            <a:off x="9895755" y="804519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8" name="Action Button: Go Hom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E557E0B4-1FBC-4919-8CD0-C88500D658EB}"/>
              </a:ext>
            </a:extLst>
          </p:cNvPr>
          <p:cNvSpPr/>
          <p:nvPr/>
        </p:nvSpPr>
        <p:spPr>
          <a:xfrm>
            <a:off x="11054854" y="908963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96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4799B-CDEC-4E2E-935E-046680B3842A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pertahanan</a:t>
            </a:r>
            <a:r>
              <a:rPr lang="en-US" b="1" dirty="0"/>
              <a:t> dan </a:t>
            </a:r>
            <a:r>
              <a:rPr lang="en-US" b="1" dirty="0" err="1"/>
              <a:t>keamanan</a:t>
            </a:r>
            <a:r>
              <a:rPr lang="en-US" b="1" dirty="0"/>
              <a:t> negara REPUBLIK INDONESIA</a:t>
            </a:r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B60B7A-4926-4A6D-A1EF-5BC451359920}"/>
              </a:ext>
            </a:extLst>
          </p:cNvPr>
          <p:cNvSpPr txBox="1"/>
          <p:nvPr/>
        </p:nvSpPr>
        <p:spPr>
          <a:xfrm>
            <a:off x="1571223" y="1853754"/>
            <a:ext cx="88349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/>
              <a:t>1.     </a:t>
            </a:r>
            <a:r>
              <a:rPr lang="en-ID" dirty="0" err="1"/>
              <a:t>Subtansi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dan </a:t>
            </a:r>
            <a:r>
              <a:rPr lang="en-ID" dirty="0" err="1"/>
              <a:t>keamanan</a:t>
            </a:r>
            <a:r>
              <a:rPr lang="en-ID" dirty="0"/>
              <a:t> Negara </a:t>
            </a:r>
            <a:r>
              <a:rPr lang="en-ID" dirty="0" err="1"/>
              <a:t>Republik</a:t>
            </a:r>
            <a:r>
              <a:rPr lang="en-ID" dirty="0"/>
              <a:t> Indonesia</a:t>
            </a:r>
          </a:p>
          <a:p>
            <a:pPr algn="just"/>
            <a:r>
              <a:rPr lang="en-ID" dirty="0" err="1"/>
              <a:t>Perubahan</a:t>
            </a:r>
            <a:r>
              <a:rPr lang="en-ID" dirty="0"/>
              <a:t> UUD 1945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memperjelas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dan </a:t>
            </a:r>
            <a:r>
              <a:rPr lang="en-ID" dirty="0" err="1"/>
              <a:t>keamanan</a:t>
            </a:r>
            <a:r>
              <a:rPr lang="en-ID" dirty="0"/>
              <a:t> negara </a:t>
            </a:r>
            <a:r>
              <a:rPr lang="en-ID" dirty="0" err="1"/>
              <a:t>kita</a:t>
            </a:r>
            <a:r>
              <a:rPr lang="en-ID" dirty="0"/>
              <a:t>. Hal </a:t>
            </a:r>
            <a:r>
              <a:rPr lang="en-ID" dirty="0" err="1"/>
              <a:t>tersebut</a:t>
            </a:r>
            <a:r>
              <a:rPr lang="en-ID" dirty="0"/>
              <a:t> di </a:t>
            </a:r>
            <a:r>
              <a:rPr lang="en-ID" dirty="0" err="1"/>
              <a:t>atur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  </a:t>
            </a:r>
            <a:r>
              <a:rPr lang="en-ID" dirty="0" err="1">
                <a:solidFill>
                  <a:srgbClr val="FF0000"/>
                </a:solidFill>
              </a:rPr>
              <a:t>pasal</a:t>
            </a:r>
            <a:r>
              <a:rPr lang="en-ID" dirty="0">
                <a:solidFill>
                  <a:srgbClr val="FF0000"/>
                </a:solidFill>
              </a:rPr>
              <a:t> 30 </a:t>
            </a:r>
            <a:r>
              <a:rPr lang="en-ID" dirty="0" err="1">
                <a:solidFill>
                  <a:srgbClr val="FF0000"/>
                </a:solidFill>
              </a:rPr>
              <a:t>ayat</a:t>
            </a:r>
            <a:r>
              <a:rPr lang="en-ID" dirty="0">
                <a:solidFill>
                  <a:srgbClr val="FF0000"/>
                </a:solidFill>
              </a:rPr>
              <a:t> (1) </a:t>
            </a:r>
            <a:r>
              <a:rPr lang="en-ID" dirty="0" err="1">
                <a:solidFill>
                  <a:srgbClr val="FF0000"/>
                </a:solidFill>
              </a:rPr>
              <a:t>sampai</a:t>
            </a:r>
            <a:r>
              <a:rPr lang="en-ID" dirty="0">
                <a:solidFill>
                  <a:srgbClr val="FF0000"/>
                </a:solidFill>
              </a:rPr>
              <a:t> (5)   </a:t>
            </a:r>
            <a:r>
              <a:rPr lang="en-ID" dirty="0"/>
              <a:t>UUD Negara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Tahun</a:t>
            </a:r>
            <a:r>
              <a:rPr lang="en-ID" dirty="0"/>
              <a:t> 1945</a:t>
            </a:r>
          </a:p>
          <a:p>
            <a:pPr algn="just"/>
            <a:endParaRPr lang="en-ID" dirty="0"/>
          </a:p>
          <a:p>
            <a:pPr algn="just"/>
            <a:r>
              <a:rPr lang="en-ID" dirty="0"/>
              <a:t>UUD Negara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Tahun</a:t>
            </a:r>
            <a:r>
              <a:rPr lang="en-ID" dirty="0"/>
              <a:t> 1945 juga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dan </a:t>
            </a:r>
            <a:r>
              <a:rPr lang="en-ID" dirty="0" err="1"/>
              <a:t>keamanan</a:t>
            </a:r>
            <a:r>
              <a:rPr lang="en-ID" dirty="0"/>
              <a:t> negara </a:t>
            </a:r>
            <a:r>
              <a:rPr lang="en-ID" dirty="0" err="1"/>
              <a:t>dilaksanakan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dan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rakyat</a:t>
            </a:r>
            <a:r>
              <a:rPr lang="en-ID" dirty="0"/>
              <a:t> </a:t>
            </a:r>
            <a:r>
              <a:rPr lang="en-ID" dirty="0" err="1"/>
              <a:t>semesta</a:t>
            </a:r>
            <a:r>
              <a:rPr lang="en-ID" dirty="0"/>
              <a:t> (</a:t>
            </a:r>
            <a:r>
              <a:rPr lang="en-ID" dirty="0" err="1"/>
              <a:t>Sishankamrata</a:t>
            </a:r>
            <a:r>
              <a:rPr lang="en-ID" dirty="0"/>
              <a:t>). </a:t>
            </a:r>
            <a:r>
              <a:rPr lang="en-ID" dirty="0" err="1"/>
              <a:t>Sishankamrata</a:t>
            </a:r>
            <a:r>
              <a:rPr lang="en-ID" dirty="0"/>
              <a:t> </a:t>
            </a:r>
            <a:r>
              <a:rPr lang="en-ID" dirty="0" err="1"/>
              <a:t>hakikatnya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dan </a:t>
            </a:r>
            <a:r>
              <a:rPr lang="en-ID" dirty="0" err="1"/>
              <a:t>keamanan</a:t>
            </a:r>
            <a:r>
              <a:rPr lang="en-ID" dirty="0"/>
              <a:t> negara yang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rakyat</a:t>
            </a:r>
            <a:r>
              <a:rPr lang="en-ID" dirty="0"/>
              <a:t> dan </a:t>
            </a:r>
            <a:r>
              <a:rPr lang="en-ID" dirty="0" err="1"/>
              <a:t>segenap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, </a:t>
            </a:r>
            <a:r>
              <a:rPr lang="en-ID" dirty="0" err="1"/>
              <a:t>sarana</a:t>
            </a:r>
            <a:r>
              <a:rPr lang="en-ID" dirty="0"/>
              <a:t> dan </a:t>
            </a:r>
            <a:r>
              <a:rPr lang="en-ID" dirty="0" err="1"/>
              <a:t>prasarana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wilayah</a:t>
            </a:r>
            <a:r>
              <a:rPr lang="en-ID" dirty="0"/>
              <a:t> negara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kesatuan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yang </a:t>
            </a:r>
            <a:r>
              <a:rPr lang="en-ID" dirty="0" err="1"/>
              <a:t>utuh</a:t>
            </a:r>
            <a:r>
              <a:rPr lang="en-ID" dirty="0"/>
              <a:t> dan </a:t>
            </a:r>
            <a:r>
              <a:rPr lang="en-ID" dirty="0" err="1"/>
              <a:t>menyeluruh</a:t>
            </a:r>
            <a:r>
              <a:rPr lang="en-ID" dirty="0"/>
              <a:t>.</a:t>
            </a:r>
          </a:p>
        </p:txBody>
      </p:sp>
      <p:sp>
        <p:nvSpPr>
          <p:cNvPr id="8" name="Rectangle: Rounded Corners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87F493-23CF-48A5-AFA6-7A003ECE64C8}"/>
              </a:ext>
            </a:extLst>
          </p:cNvPr>
          <p:cNvSpPr/>
          <p:nvPr/>
        </p:nvSpPr>
        <p:spPr>
          <a:xfrm>
            <a:off x="4340181" y="2417410"/>
            <a:ext cx="2846231" cy="430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pasal</a:t>
            </a:r>
            <a:r>
              <a:rPr lang="en-ID" dirty="0">
                <a:solidFill>
                  <a:schemeClr val="tx1"/>
                </a:solidFill>
              </a:rPr>
              <a:t> 30 </a:t>
            </a:r>
            <a:r>
              <a:rPr lang="en-ID" dirty="0" err="1">
                <a:solidFill>
                  <a:schemeClr val="tx1"/>
                </a:solidFill>
              </a:rPr>
              <a:t>ayat</a:t>
            </a:r>
            <a:r>
              <a:rPr lang="en-ID" dirty="0">
                <a:solidFill>
                  <a:schemeClr val="tx1"/>
                </a:solidFill>
              </a:rPr>
              <a:t> (1) </a:t>
            </a:r>
            <a:r>
              <a:rPr lang="en-ID" dirty="0" err="1">
                <a:solidFill>
                  <a:schemeClr val="tx1"/>
                </a:solidFill>
              </a:rPr>
              <a:t>sampai</a:t>
            </a:r>
            <a:r>
              <a:rPr lang="en-ID" dirty="0">
                <a:solidFill>
                  <a:schemeClr val="tx1"/>
                </a:solidFill>
              </a:rPr>
              <a:t> (5)</a:t>
            </a:r>
          </a:p>
        </p:txBody>
      </p:sp>
      <p:sp>
        <p:nvSpPr>
          <p:cNvPr id="10" name="Action Button: Go Hom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5BC00901-BE4B-4432-B2FB-38312E9BF135}"/>
              </a:ext>
            </a:extLst>
          </p:cNvPr>
          <p:cNvSpPr/>
          <p:nvPr/>
        </p:nvSpPr>
        <p:spPr>
          <a:xfrm>
            <a:off x="9673265" y="4993075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36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6B9503-9BCE-41B7-8B5F-372165A7B219}"/>
              </a:ext>
            </a:extLst>
          </p:cNvPr>
          <p:cNvSpPr txBox="1"/>
          <p:nvPr/>
        </p:nvSpPr>
        <p:spPr>
          <a:xfrm>
            <a:off x="1764406" y="515154"/>
            <a:ext cx="88735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/>
              <a:t>2.     </a:t>
            </a:r>
            <a:r>
              <a:rPr lang="en-ID" dirty="0" err="1"/>
              <a:t>Kesadaran</a:t>
            </a:r>
            <a:r>
              <a:rPr lang="en-ID" dirty="0"/>
              <a:t> Bela Negara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dan </a:t>
            </a:r>
            <a:r>
              <a:rPr lang="en-ID" dirty="0" err="1"/>
              <a:t>Keamanan</a:t>
            </a:r>
            <a:r>
              <a:rPr lang="en-ID" dirty="0"/>
              <a:t> Negara</a:t>
            </a:r>
          </a:p>
          <a:p>
            <a:pPr algn="just"/>
            <a:r>
              <a:rPr lang="en-ID" dirty="0" err="1"/>
              <a:t>Pasal</a:t>
            </a:r>
            <a:r>
              <a:rPr lang="en-ID" dirty="0"/>
              <a:t> 27 </a:t>
            </a:r>
            <a:r>
              <a:rPr lang="en-ID" dirty="0" err="1"/>
              <a:t>ayat</a:t>
            </a:r>
            <a:r>
              <a:rPr lang="en-ID" dirty="0"/>
              <a:t> (3) UUD Negara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Tahun</a:t>
            </a:r>
            <a:r>
              <a:rPr lang="en-ID" dirty="0"/>
              <a:t> 1945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“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 </a:t>
            </a:r>
            <a:r>
              <a:rPr lang="en-ID" dirty="0" err="1"/>
              <a:t>berhak</a:t>
            </a:r>
            <a:r>
              <a:rPr lang="en-ID" dirty="0"/>
              <a:t> dan </a:t>
            </a:r>
            <a:r>
              <a:rPr lang="en-ID" dirty="0" err="1"/>
              <a:t>waib</a:t>
            </a:r>
            <a:r>
              <a:rPr lang="en-ID" dirty="0"/>
              <a:t> </a:t>
            </a:r>
            <a:r>
              <a:rPr lang="en-ID" dirty="0" err="1"/>
              <a:t>ikut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pembelaan</a:t>
            </a:r>
            <a:r>
              <a:rPr lang="en-ID" dirty="0"/>
              <a:t> negara”. 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bela</a:t>
            </a:r>
            <a:r>
              <a:rPr lang="en-ID" dirty="0"/>
              <a:t> negara pada </a:t>
            </a:r>
            <a:r>
              <a:rPr lang="en-ID" dirty="0" err="1"/>
              <a:t>hakikatnya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kesediaan</a:t>
            </a:r>
            <a:r>
              <a:rPr lang="en-ID" dirty="0"/>
              <a:t> </a:t>
            </a:r>
            <a:r>
              <a:rPr lang="en-ID" dirty="0" err="1"/>
              <a:t>berbakti</a:t>
            </a:r>
            <a:r>
              <a:rPr lang="en-ID" dirty="0"/>
              <a:t> pada negara dan </a:t>
            </a:r>
            <a:r>
              <a:rPr lang="en-ID" dirty="0" err="1"/>
              <a:t>berkorban</a:t>
            </a:r>
            <a:r>
              <a:rPr lang="en-ID" dirty="0"/>
              <a:t> demi </a:t>
            </a:r>
            <a:r>
              <a:rPr lang="en-ID" dirty="0" err="1"/>
              <a:t>membela</a:t>
            </a:r>
            <a:r>
              <a:rPr lang="en-ID" dirty="0"/>
              <a:t> negara.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bela</a:t>
            </a:r>
            <a:r>
              <a:rPr lang="en-ID" dirty="0"/>
              <a:t> negara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juga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kehormatan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</a:t>
            </a:r>
            <a:r>
              <a:rPr lang="en-ID" dirty="0" err="1"/>
              <a:t>negarra</a:t>
            </a:r>
            <a:r>
              <a:rPr lang="en-ID" dirty="0"/>
              <a:t> yang </a:t>
            </a:r>
            <a:r>
              <a:rPr lang="en-ID" dirty="0" err="1"/>
              <a:t>dilaksanakan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,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dan </a:t>
            </a:r>
            <a:r>
              <a:rPr lang="en-ID" dirty="0" err="1"/>
              <a:t>rela</a:t>
            </a:r>
            <a:r>
              <a:rPr lang="en-ID" dirty="0"/>
              <a:t> </a:t>
            </a:r>
            <a:r>
              <a:rPr lang="en-ID" dirty="0" err="1"/>
              <a:t>berkorban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pengabdian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negara dan </a:t>
            </a:r>
            <a:r>
              <a:rPr lang="en-ID" dirty="0" err="1"/>
              <a:t>bangsa</a:t>
            </a:r>
            <a:r>
              <a:rPr lang="en-ID" dirty="0"/>
              <a:t>.</a:t>
            </a:r>
          </a:p>
          <a:p>
            <a:pPr algn="just"/>
            <a:endParaRPr lang="en-ID" dirty="0"/>
          </a:p>
          <a:p>
            <a:pPr algn="just"/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bela</a:t>
            </a:r>
            <a:r>
              <a:rPr lang="en-ID" dirty="0"/>
              <a:t> negara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mewujudkannya</a:t>
            </a:r>
            <a:r>
              <a:rPr lang="en-ID" dirty="0"/>
              <a:t>. </a:t>
            </a:r>
            <a:r>
              <a:rPr lang="en-ID" dirty="0" err="1"/>
              <a:t>Membela</a:t>
            </a:r>
            <a:r>
              <a:rPr lang="en-ID" dirty="0"/>
              <a:t> negara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wujud</a:t>
            </a:r>
            <a:r>
              <a:rPr lang="en-ID" dirty="0"/>
              <a:t> </a:t>
            </a:r>
            <a:r>
              <a:rPr lang="en-ID" dirty="0" err="1"/>
              <a:t>perang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angkat</a:t>
            </a:r>
            <a:r>
              <a:rPr lang="en-ID" dirty="0"/>
              <a:t> </a:t>
            </a:r>
            <a:r>
              <a:rPr lang="en-ID" dirty="0" err="1"/>
              <a:t>senjata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juga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lain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ikut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mengamankan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, </a:t>
            </a:r>
            <a:r>
              <a:rPr lang="en-ID" dirty="0" err="1"/>
              <a:t>membantu</a:t>
            </a:r>
            <a:r>
              <a:rPr lang="en-ID" dirty="0"/>
              <a:t> korban </a:t>
            </a:r>
            <a:r>
              <a:rPr lang="en-ID" dirty="0" err="1"/>
              <a:t>bencana</a:t>
            </a:r>
            <a:r>
              <a:rPr lang="en-ID" dirty="0"/>
              <a:t>, </a:t>
            </a:r>
            <a:r>
              <a:rPr lang="en-ID" dirty="0" err="1"/>
              <a:t>menjaga</a:t>
            </a:r>
            <a:r>
              <a:rPr lang="en-ID" dirty="0"/>
              <a:t>  </a:t>
            </a:r>
            <a:r>
              <a:rPr lang="en-ID" dirty="0" err="1"/>
              <a:t>kebersihan</a:t>
            </a:r>
            <a:r>
              <a:rPr lang="en-ID" dirty="0"/>
              <a:t> </a:t>
            </a:r>
            <a:r>
              <a:rPr lang="en-ID" dirty="0" err="1"/>
              <a:t>linhkungan</a:t>
            </a:r>
            <a:r>
              <a:rPr lang="en-ID" dirty="0"/>
              <a:t>,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bahaya</a:t>
            </a:r>
            <a:r>
              <a:rPr lang="en-ID" dirty="0"/>
              <a:t> </a:t>
            </a:r>
            <a:r>
              <a:rPr lang="en-ID" dirty="0" err="1"/>
              <a:t>narkoba</a:t>
            </a:r>
            <a:r>
              <a:rPr lang="en-ID" dirty="0"/>
              <a:t>,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perkelahian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perorangan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, </a:t>
            </a:r>
            <a:r>
              <a:rPr lang="en-ID" dirty="0" err="1"/>
              <a:t>cinta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negri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tekun</a:t>
            </a:r>
            <a:r>
              <a:rPr lang="en-ID" dirty="0"/>
              <a:t> dan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ekstra</a:t>
            </a:r>
            <a:r>
              <a:rPr lang="en-ID" dirty="0"/>
              <a:t> </a:t>
            </a:r>
            <a:r>
              <a:rPr lang="en-ID" dirty="0" err="1"/>
              <a:t>kurikuler</a:t>
            </a:r>
            <a:r>
              <a:rPr lang="en-ID" dirty="0"/>
              <a:t> </a:t>
            </a:r>
            <a:r>
              <a:rPr lang="en-ID" dirty="0" err="1"/>
              <a:t>disekolah</a:t>
            </a:r>
            <a:r>
              <a:rPr lang="en-ID" dirty="0"/>
              <a:t>.</a:t>
            </a:r>
          </a:p>
        </p:txBody>
      </p:sp>
      <p:sp>
        <p:nvSpPr>
          <p:cNvPr id="3" name="Arrow: Left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34E1B76D-C88E-40A6-818A-9BF0FC0BA8FE}"/>
              </a:ext>
            </a:extLst>
          </p:cNvPr>
          <p:cNvSpPr/>
          <p:nvPr/>
        </p:nvSpPr>
        <p:spPr>
          <a:xfrm>
            <a:off x="8538693" y="5376930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B35F9C7-1380-4EB8-AB84-C3A710AEF627}"/>
              </a:ext>
            </a:extLst>
          </p:cNvPr>
          <p:cNvSpPr/>
          <p:nvPr/>
        </p:nvSpPr>
        <p:spPr>
          <a:xfrm>
            <a:off x="9697792" y="5376930"/>
            <a:ext cx="1159098" cy="965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NEXT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BD35452C-A4A5-440F-BE2B-F9901EC396A8}"/>
              </a:ext>
            </a:extLst>
          </p:cNvPr>
          <p:cNvSpPr/>
          <p:nvPr/>
        </p:nvSpPr>
        <p:spPr>
          <a:xfrm>
            <a:off x="9224036" y="4790938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77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891869-02B9-4A87-9ADD-C5EEAB5C84BC}"/>
              </a:ext>
            </a:extLst>
          </p:cNvPr>
          <p:cNvSpPr txBox="1"/>
          <p:nvPr/>
        </p:nvSpPr>
        <p:spPr>
          <a:xfrm>
            <a:off x="1210613" y="463638"/>
            <a:ext cx="100068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/>
            <a:r>
              <a:rPr lang="en-ID" sz="2000" dirty="0"/>
              <a:t>1.Tiap-tiap </a:t>
            </a:r>
            <a:r>
              <a:rPr lang="en-ID" sz="2000" dirty="0" err="1"/>
              <a:t>warga</a:t>
            </a:r>
            <a:r>
              <a:rPr lang="en-ID" sz="2000" dirty="0"/>
              <a:t> negara </a:t>
            </a:r>
            <a:r>
              <a:rPr lang="en-ID" sz="2000" dirty="0" err="1"/>
              <a:t>berhak</a:t>
            </a:r>
            <a:r>
              <a:rPr lang="en-ID" sz="2000" dirty="0"/>
              <a:t> dan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ikut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</a:t>
            </a:r>
            <a:r>
              <a:rPr lang="en-ID" sz="2000" dirty="0" err="1"/>
              <a:t>pertahanan</a:t>
            </a:r>
            <a:r>
              <a:rPr lang="en-ID" sz="2000" dirty="0"/>
              <a:t> dan </a:t>
            </a:r>
            <a:r>
              <a:rPr lang="en-ID" sz="2000" dirty="0" err="1"/>
              <a:t>keamanan</a:t>
            </a:r>
            <a:r>
              <a:rPr lang="en-ID" sz="2000" dirty="0"/>
              <a:t> negara.</a:t>
            </a:r>
          </a:p>
          <a:p>
            <a:pPr marL="180975" indent="-180975" algn="just"/>
            <a:r>
              <a:rPr lang="en-ID" sz="2000" dirty="0"/>
              <a:t>2.Usaha </a:t>
            </a:r>
            <a:r>
              <a:rPr lang="en-ID" sz="2000" dirty="0" err="1"/>
              <a:t>pertahanan</a:t>
            </a:r>
            <a:r>
              <a:rPr lang="en-ID" sz="2000" dirty="0"/>
              <a:t> dan </a:t>
            </a:r>
            <a:r>
              <a:rPr lang="en-ID" sz="2000" dirty="0" err="1"/>
              <a:t>keamanan</a:t>
            </a:r>
            <a:r>
              <a:rPr lang="en-ID" sz="2000" dirty="0"/>
              <a:t> negara </a:t>
            </a:r>
            <a:r>
              <a:rPr lang="en-ID" sz="2000" dirty="0" err="1"/>
              <a:t>dilaksanakan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</a:t>
            </a:r>
            <a:r>
              <a:rPr lang="en-ID" sz="2000" dirty="0" err="1"/>
              <a:t>pertahanan</a:t>
            </a:r>
            <a:r>
              <a:rPr lang="en-ID" sz="2000" dirty="0"/>
              <a:t> dan </a:t>
            </a:r>
            <a:r>
              <a:rPr lang="en-ID" sz="2000" dirty="0" err="1"/>
              <a:t>keamanan</a:t>
            </a:r>
            <a:r>
              <a:rPr lang="en-ID" sz="2000" dirty="0"/>
              <a:t> </a:t>
            </a:r>
            <a:r>
              <a:rPr lang="en-ID" sz="2000" dirty="0" err="1"/>
              <a:t>rakyat</a:t>
            </a:r>
            <a:r>
              <a:rPr lang="en-ID" sz="2000" dirty="0"/>
              <a:t> </a:t>
            </a:r>
            <a:r>
              <a:rPr lang="en-ID" sz="2000" dirty="0" err="1"/>
              <a:t>semesta</a:t>
            </a:r>
            <a:r>
              <a:rPr lang="en-ID" sz="2000" dirty="0"/>
              <a:t> oleh </a:t>
            </a:r>
            <a:r>
              <a:rPr lang="en-ID" sz="2000" dirty="0" err="1"/>
              <a:t>Tentarra</a:t>
            </a:r>
            <a:r>
              <a:rPr lang="en-ID" sz="2000" dirty="0"/>
              <a:t> </a:t>
            </a:r>
            <a:r>
              <a:rPr lang="en-ID" sz="2000" dirty="0" err="1"/>
              <a:t>Nasional</a:t>
            </a:r>
            <a:r>
              <a:rPr lang="en-ID" sz="2000" dirty="0"/>
              <a:t> Indonesia dan </a:t>
            </a:r>
            <a:r>
              <a:rPr lang="en-ID" sz="2000" dirty="0" err="1"/>
              <a:t>Kepolisian</a:t>
            </a:r>
            <a:r>
              <a:rPr lang="en-ID" sz="2000" dirty="0"/>
              <a:t> Negara </a:t>
            </a:r>
            <a:r>
              <a:rPr lang="en-ID" sz="2000" dirty="0" err="1"/>
              <a:t>Republik</a:t>
            </a:r>
            <a:r>
              <a:rPr lang="en-ID" sz="2000" dirty="0"/>
              <a:t> Indonesia,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kekuatan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, dan </a:t>
            </a:r>
            <a:r>
              <a:rPr lang="en-ID" sz="2000" dirty="0" err="1"/>
              <a:t>rakyat</a:t>
            </a:r>
            <a:r>
              <a:rPr lang="en-ID" sz="2000" dirty="0"/>
              <a:t>,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kekuatan</a:t>
            </a:r>
            <a:r>
              <a:rPr lang="en-ID" sz="2000" dirty="0"/>
              <a:t> </a:t>
            </a:r>
            <a:r>
              <a:rPr lang="en-ID" sz="2000" dirty="0" err="1"/>
              <a:t>pendukung</a:t>
            </a:r>
            <a:r>
              <a:rPr lang="en-ID" sz="2000" dirty="0"/>
              <a:t>.</a:t>
            </a:r>
          </a:p>
          <a:p>
            <a:pPr marL="180975" indent="-180975" algn="just"/>
            <a:r>
              <a:rPr lang="en-ID" sz="2000" dirty="0"/>
              <a:t>3.Tentara </a:t>
            </a:r>
            <a:r>
              <a:rPr lang="en-ID" sz="2000" dirty="0" err="1"/>
              <a:t>Nasional</a:t>
            </a:r>
            <a:r>
              <a:rPr lang="en-ID" sz="2000" dirty="0"/>
              <a:t> Indonesia </a:t>
            </a:r>
            <a:r>
              <a:rPr lang="en-ID" sz="2000" dirty="0" err="1"/>
              <a:t>terdiri</a:t>
            </a:r>
            <a:r>
              <a:rPr lang="en-ID" sz="2000" dirty="0"/>
              <a:t>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Angkatan</a:t>
            </a:r>
            <a:r>
              <a:rPr lang="en-ID" sz="2000" dirty="0"/>
              <a:t> </a:t>
            </a:r>
            <a:r>
              <a:rPr lang="en-ID" sz="2000" dirty="0" err="1"/>
              <a:t>Darat</a:t>
            </a:r>
            <a:r>
              <a:rPr lang="en-ID" sz="2000" dirty="0"/>
              <a:t>, </a:t>
            </a:r>
            <a:r>
              <a:rPr lang="en-ID" sz="2000" dirty="0" err="1"/>
              <a:t>Angkatan</a:t>
            </a:r>
            <a:r>
              <a:rPr lang="en-ID" sz="2000" dirty="0"/>
              <a:t> </a:t>
            </a:r>
            <a:r>
              <a:rPr lang="en-ID" sz="2000" dirty="0" err="1"/>
              <a:t>Laut</a:t>
            </a:r>
            <a:r>
              <a:rPr lang="en-ID" sz="2000" dirty="0"/>
              <a:t>, dan </a:t>
            </a:r>
            <a:r>
              <a:rPr lang="en-ID" sz="2000" dirty="0" err="1"/>
              <a:t>Angkatan</a:t>
            </a:r>
            <a:r>
              <a:rPr lang="en-ID" sz="2000" dirty="0"/>
              <a:t> Udara,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negara </a:t>
            </a:r>
            <a:r>
              <a:rPr lang="en-ID" sz="2000" dirty="0" err="1"/>
              <a:t>bertugas</a:t>
            </a:r>
            <a:r>
              <a:rPr lang="en-ID" sz="2000" dirty="0"/>
              <a:t> </a:t>
            </a:r>
            <a:r>
              <a:rPr lang="en-ID" sz="2000" dirty="0" err="1"/>
              <a:t>mempertahankan</a:t>
            </a:r>
            <a:r>
              <a:rPr lang="en-ID" sz="2000" dirty="0"/>
              <a:t>, </a:t>
            </a:r>
            <a:r>
              <a:rPr lang="en-ID" sz="2000" dirty="0" err="1"/>
              <a:t>melindungi</a:t>
            </a:r>
            <a:r>
              <a:rPr lang="en-ID" sz="2000" dirty="0"/>
              <a:t>, dan </a:t>
            </a:r>
            <a:r>
              <a:rPr lang="en-ID" sz="2000" dirty="0" err="1"/>
              <a:t>memelihara</a:t>
            </a:r>
            <a:r>
              <a:rPr lang="en-ID" sz="2000" dirty="0"/>
              <a:t> </a:t>
            </a:r>
            <a:r>
              <a:rPr lang="en-ID" sz="2000" dirty="0" err="1"/>
              <a:t>keutuhan</a:t>
            </a:r>
            <a:r>
              <a:rPr lang="en-ID" sz="2000" dirty="0"/>
              <a:t> dan </a:t>
            </a:r>
            <a:r>
              <a:rPr lang="en-ID" sz="2000" dirty="0" err="1"/>
              <a:t>kedaulatan</a:t>
            </a:r>
            <a:r>
              <a:rPr lang="en-ID" sz="2000" dirty="0"/>
              <a:t> negara.</a:t>
            </a:r>
          </a:p>
          <a:p>
            <a:pPr marL="180975" indent="-180975" algn="just"/>
            <a:r>
              <a:rPr lang="en-ID" sz="2000" dirty="0"/>
              <a:t>4.Kepolisian Negara </a:t>
            </a:r>
            <a:r>
              <a:rPr lang="en-ID" sz="2000" dirty="0" err="1"/>
              <a:t>Republik</a:t>
            </a:r>
            <a:r>
              <a:rPr lang="en-ID" sz="2000" dirty="0"/>
              <a:t> Indonesia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negara yang </a:t>
            </a:r>
            <a:r>
              <a:rPr lang="en-ID" sz="2000" dirty="0" err="1"/>
              <a:t>menjaga</a:t>
            </a:r>
            <a:r>
              <a:rPr lang="en-ID" sz="2000" dirty="0"/>
              <a:t> </a:t>
            </a:r>
            <a:r>
              <a:rPr lang="en-ID" sz="2000" dirty="0" err="1"/>
              <a:t>keamanan</a:t>
            </a:r>
            <a:r>
              <a:rPr lang="en-ID" sz="2000" dirty="0"/>
              <a:t> dan </a:t>
            </a:r>
            <a:r>
              <a:rPr lang="en-ID" sz="2000" dirty="0" err="1"/>
              <a:t>ketertiban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 </a:t>
            </a:r>
            <a:r>
              <a:rPr lang="en-ID" sz="2000" dirty="0" err="1"/>
              <a:t>bertugas</a:t>
            </a:r>
            <a:r>
              <a:rPr lang="en-ID" sz="2000" dirty="0"/>
              <a:t> </a:t>
            </a:r>
            <a:r>
              <a:rPr lang="en-ID" sz="2000" dirty="0" err="1"/>
              <a:t>melindungi</a:t>
            </a:r>
            <a:r>
              <a:rPr lang="en-ID" sz="2000" dirty="0"/>
              <a:t>, </a:t>
            </a:r>
            <a:r>
              <a:rPr lang="en-ID" sz="2000" dirty="0" err="1"/>
              <a:t>mengayomi</a:t>
            </a:r>
            <a:r>
              <a:rPr lang="en-ID" sz="2000" dirty="0"/>
              <a:t>, </a:t>
            </a:r>
            <a:r>
              <a:rPr lang="en-ID" sz="2000" dirty="0" err="1"/>
              <a:t>melayani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menegakkan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.</a:t>
            </a:r>
          </a:p>
          <a:p>
            <a:pPr marL="180975" indent="-180975" algn="just"/>
            <a:r>
              <a:rPr lang="en-ID" sz="2000" dirty="0"/>
              <a:t>5.Susunan dan </a:t>
            </a:r>
            <a:r>
              <a:rPr lang="en-ID" sz="2000" dirty="0" err="1"/>
              <a:t>kedudukan</a:t>
            </a:r>
            <a:r>
              <a:rPr lang="en-ID" sz="2000" dirty="0"/>
              <a:t> </a:t>
            </a:r>
            <a:r>
              <a:rPr lang="en-ID" sz="2000" dirty="0" err="1"/>
              <a:t>Tentara</a:t>
            </a:r>
            <a:r>
              <a:rPr lang="en-ID" sz="2000" dirty="0"/>
              <a:t> </a:t>
            </a:r>
            <a:r>
              <a:rPr lang="en-ID" sz="2000" dirty="0" err="1"/>
              <a:t>Nasional</a:t>
            </a:r>
            <a:r>
              <a:rPr lang="en-ID" sz="2000" dirty="0"/>
              <a:t> </a:t>
            </a:r>
            <a:r>
              <a:rPr lang="en-ID" sz="2000" dirty="0" err="1"/>
              <a:t>Republik</a:t>
            </a:r>
            <a:r>
              <a:rPr lang="en-ID" sz="2000" dirty="0"/>
              <a:t> Indonesia, </a:t>
            </a:r>
            <a:r>
              <a:rPr lang="en-ID" sz="2000" dirty="0" err="1"/>
              <a:t>Kepolisian</a:t>
            </a:r>
            <a:r>
              <a:rPr lang="en-ID" sz="2000" dirty="0"/>
              <a:t> Negara </a:t>
            </a:r>
            <a:r>
              <a:rPr lang="en-ID" sz="2000" dirty="0" err="1"/>
              <a:t>Republik</a:t>
            </a:r>
            <a:r>
              <a:rPr lang="en-ID" sz="2000" dirty="0"/>
              <a:t> Indonesia, </a:t>
            </a:r>
            <a:r>
              <a:rPr lang="en-ID" sz="2000" dirty="0" err="1"/>
              <a:t>hubungan</a:t>
            </a:r>
            <a:r>
              <a:rPr lang="en-ID" sz="2000" dirty="0"/>
              <a:t> </a:t>
            </a:r>
            <a:r>
              <a:rPr lang="en-ID" sz="2000" dirty="0" err="1"/>
              <a:t>kewenangan</a:t>
            </a:r>
            <a:r>
              <a:rPr lang="en-ID" sz="2000" dirty="0"/>
              <a:t> </a:t>
            </a:r>
            <a:r>
              <a:rPr lang="en-ID" sz="2000" dirty="0" err="1"/>
              <a:t>Tentara</a:t>
            </a:r>
            <a:r>
              <a:rPr lang="en-ID" sz="2000" dirty="0"/>
              <a:t> </a:t>
            </a:r>
            <a:r>
              <a:rPr lang="en-ID" sz="2000" dirty="0" err="1"/>
              <a:t>Nasional</a:t>
            </a:r>
            <a:r>
              <a:rPr lang="en-ID" sz="2000" dirty="0"/>
              <a:t> Indonesia dan </a:t>
            </a:r>
            <a:r>
              <a:rPr lang="en-ID" sz="2000" dirty="0" err="1"/>
              <a:t>Kepolisian</a:t>
            </a:r>
            <a:r>
              <a:rPr lang="en-ID" sz="2000" dirty="0"/>
              <a:t> Negara </a:t>
            </a:r>
            <a:r>
              <a:rPr lang="en-ID" sz="2000" dirty="0" err="1"/>
              <a:t>Republik</a:t>
            </a:r>
            <a:r>
              <a:rPr lang="en-ID" sz="2000" dirty="0"/>
              <a:t> Indonesia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menjalankan</a:t>
            </a:r>
            <a:r>
              <a:rPr lang="en-ID" sz="2000" dirty="0"/>
              <a:t> </a:t>
            </a:r>
            <a:r>
              <a:rPr lang="en-ID" sz="2000" dirty="0" err="1"/>
              <a:t>tugasnya</a:t>
            </a:r>
            <a:r>
              <a:rPr lang="en-ID" sz="2000" dirty="0"/>
              <a:t>, </a:t>
            </a:r>
            <a:r>
              <a:rPr lang="en-ID" sz="2000" dirty="0" err="1"/>
              <a:t>syarat-syarat</a:t>
            </a:r>
            <a:r>
              <a:rPr lang="en-ID" sz="2000" dirty="0"/>
              <a:t> </a:t>
            </a:r>
            <a:r>
              <a:rPr lang="en-ID" sz="2000" dirty="0" err="1"/>
              <a:t>keikutsertaan</a:t>
            </a:r>
            <a:r>
              <a:rPr lang="en-ID" sz="2000" dirty="0"/>
              <a:t> </a:t>
            </a:r>
            <a:r>
              <a:rPr lang="en-ID" sz="2000" dirty="0" err="1"/>
              <a:t>warrga</a:t>
            </a:r>
            <a:r>
              <a:rPr lang="en-ID" sz="2000" dirty="0"/>
              <a:t> negara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</a:t>
            </a:r>
            <a:r>
              <a:rPr lang="en-ID" sz="2000" dirty="0" err="1"/>
              <a:t>pertahanan</a:t>
            </a:r>
            <a:r>
              <a:rPr lang="en-ID" sz="2000" dirty="0"/>
              <a:t> dan </a:t>
            </a:r>
            <a:r>
              <a:rPr lang="en-ID" sz="2000" dirty="0" err="1"/>
              <a:t>keamanan</a:t>
            </a:r>
            <a:r>
              <a:rPr lang="en-ID" sz="2000" dirty="0"/>
              <a:t> </a:t>
            </a:r>
            <a:r>
              <a:rPr lang="en-ID" sz="2000" dirty="0" err="1"/>
              <a:t>diatur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undang-undang</a:t>
            </a:r>
            <a:r>
              <a:rPr lang="en-ID" sz="2000" dirty="0"/>
              <a:t>.</a:t>
            </a:r>
          </a:p>
        </p:txBody>
      </p:sp>
      <p:sp>
        <p:nvSpPr>
          <p:cNvPr id="4" name="Arrow: Left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6696DC08-48FA-487A-BE01-BE559BA53CB9}"/>
              </a:ext>
            </a:extLst>
          </p:cNvPr>
          <p:cNvSpPr/>
          <p:nvPr/>
        </p:nvSpPr>
        <p:spPr>
          <a:xfrm>
            <a:off x="9659155" y="5576552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94BE8A26-52CE-4B8E-BF5B-50510D1B6FE4}"/>
              </a:ext>
            </a:extLst>
          </p:cNvPr>
          <p:cNvSpPr/>
          <p:nvPr/>
        </p:nvSpPr>
        <p:spPr>
          <a:xfrm>
            <a:off x="10818254" y="5672864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30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123DC-2613-49D4-BE47-3062B2C2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Kedudukan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 dan </a:t>
            </a:r>
            <a:r>
              <a:rPr lang="en-ID" dirty="0" err="1"/>
              <a:t>Penduduk</a:t>
            </a:r>
            <a:r>
              <a:rPr lang="en-ID" dirty="0"/>
              <a:t> Indonesia</a:t>
            </a: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6DFB9447-0600-4EA8-8F4C-D6E943A2DB63}"/>
              </a:ext>
            </a:extLst>
          </p:cNvPr>
          <p:cNvSpPr/>
          <p:nvPr/>
        </p:nvSpPr>
        <p:spPr>
          <a:xfrm>
            <a:off x="1451577" y="2027215"/>
            <a:ext cx="3219718" cy="1049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Status </a:t>
            </a:r>
            <a:r>
              <a:rPr lang="en-ID" dirty="0" err="1"/>
              <a:t>Warga</a:t>
            </a:r>
            <a:r>
              <a:rPr lang="en-ID" dirty="0"/>
              <a:t> Negara Indonesia.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1CF4F70-922E-498E-BCA4-3694D624C4F6}"/>
              </a:ext>
            </a:extLst>
          </p:cNvPr>
          <p:cNvSpPr/>
          <p:nvPr/>
        </p:nvSpPr>
        <p:spPr>
          <a:xfrm>
            <a:off x="1451579" y="4299149"/>
            <a:ext cx="3219718" cy="1049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 Indonesia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0AF4D4A-7F7E-4F53-8FCD-43CF7EC97AFB}"/>
              </a:ext>
            </a:extLst>
          </p:cNvPr>
          <p:cNvSpPr/>
          <p:nvPr/>
        </p:nvSpPr>
        <p:spPr>
          <a:xfrm>
            <a:off x="7520705" y="4299149"/>
            <a:ext cx="3219718" cy="1049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Syarat-syarat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 Indonesia</a:t>
            </a:r>
          </a:p>
        </p:txBody>
      </p:sp>
      <p:sp>
        <p:nvSpPr>
          <p:cNvPr id="8" name="Rectangle: Rounded Corners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287399B7-9872-42B6-80A8-0F07A16B8969}"/>
              </a:ext>
            </a:extLst>
          </p:cNvPr>
          <p:cNvSpPr/>
          <p:nvPr/>
        </p:nvSpPr>
        <p:spPr>
          <a:xfrm>
            <a:off x="7520705" y="2027215"/>
            <a:ext cx="3219718" cy="1049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Asas-Asas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 Indonesia</a:t>
            </a:r>
          </a:p>
        </p:txBody>
      </p:sp>
      <p:sp>
        <p:nvSpPr>
          <p:cNvPr id="9" name="Action Button: Go Home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C9FEAADF-44D9-4F40-870C-BBC17FD06E7B}"/>
              </a:ext>
            </a:extLst>
          </p:cNvPr>
          <p:cNvSpPr/>
          <p:nvPr/>
        </p:nvSpPr>
        <p:spPr>
          <a:xfrm>
            <a:off x="5622244" y="3429000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46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0529F624-5FC8-4B89-B0C5-48EADE01F65A}"/>
              </a:ext>
            </a:extLst>
          </p:cNvPr>
          <p:cNvSpPr/>
          <p:nvPr/>
        </p:nvSpPr>
        <p:spPr>
          <a:xfrm>
            <a:off x="1609857" y="1010187"/>
            <a:ext cx="8564451" cy="759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.VnCooper" panose="020B7200000000000000"/>
              </a:rPr>
              <a:t>WILAYAH NEGARA KESATUAN REPUBLIK INDONESIA</a:t>
            </a:r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832AD3B-A49F-4B78-85A7-784953734406}"/>
              </a:ext>
            </a:extLst>
          </p:cNvPr>
          <p:cNvSpPr/>
          <p:nvPr/>
        </p:nvSpPr>
        <p:spPr>
          <a:xfrm>
            <a:off x="1609858" y="2139503"/>
            <a:ext cx="8564451" cy="759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.VnCooper" panose="020B7200000000000000"/>
              </a:rPr>
              <a:t>KEDUDUKAN WARGA NEGARA DAN PENDUDUK INDONESIA</a:t>
            </a: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85D76014-BFD6-4180-906B-5CB7850EEC73}"/>
              </a:ext>
            </a:extLst>
          </p:cNvPr>
          <p:cNvSpPr/>
          <p:nvPr/>
        </p:nvSpPr>
        <p:spPr>
          <a:xfrm>
            <a:off x="1609857" y="3268819"/>
            <a:ext cx="8564451" cy="759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.VnCooper" panose="020B7200000000000000"/>
              </a:rPr>
              <a:t>KEMERDEKAAN BERAGAMA DAN BERKEPERCAYAAN</a:t>
            </a:r>
          </a:p>
        </p:txBody>
      </p:sp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13CB71BF-55DA-41AD-9781-21704D90B25B}"/>
              </a:ext>
            </a:extLst>
          </p:cNvPr>
          <p:cNvSpPr/>
          <p:nvPr/>
        </p:nvSpPr>
        <p:spPr>
          <a:xfrm>
            <a:off x="1609859" y="4398135"/>
            <a:ext cx="8564451" cy="759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.VnCooper" panose="020B7200000000000000"/>
              </a:rPr>
              <a:t>SISTEM PERTAHANAN DAN KEAMANAN NEGARA REPUBLIC INDONESIA</a:t>
            </a:r>
            <a:endParaRPr lang="vi-VN" b="1" dirty="0"/>
          </a:p>
        </p:txBody>
      </p:sp>
      <p:sp>
        <p:nvSpPr>
          <p:cNvPr id="7" name="Action Button: Blank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3F910D72-C797-4B1B-A525-2776DD50C35E}"/>
              </a:ext>
            </a:extLst>
          </p:cNvPr>
          <p:cNvSpPr/>
          <p:nvPr/>
        </p:nvSpPr>
        <p:spPr>
          <a:xfrm>
            <a:off x="4752304" y="5236066"/>
            <a:ext cx="1828800" cy="75985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464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7335B-6E1C-45CA-A279-7A7AAA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latin typeface="Gill Sans MT" panose="020B0502020104020203" pitchFamily="34" charset="0"/>
              </a:rPr>
              <a:t>Status </a:t>
            </a:r>
            <a:r>
              <a:rPr lang="en-ID" dirty="0" err="1">
                <a:latin typeface="Gill Sans MT" panose="020B0502020104020203" pitchFamily="34" charset="0"/>
              </a:rPr>
              <a:t>Warga</a:t>
            </a:r>
            <a:r>
              <a:rPr lang="en-ID" dirty="0">
                <a:latin typeface="Gill Sans MT" panose="020B0502020104020203" pitchFamily="34" charset="0"/>
              </a:rPr>
              <a:t> Negara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22F9D9-8D8F-4D51-B881-24E6F19E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360363" algn="just">
              <a:buNone/>
            </a:pPr>
            <a:r>
              <a:rPr lang="en-ID" dirty="0" err="1"/>
              <a:t>Warga</a:t>
            </a:r>
            <a:r>
              <a:rPr lang="en-ID" dirty="0"/>
              <a:t> negara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negara yang </a:t>
            </a:r>
            <a:r>
              <a:rPr lang="en-ID" dirty="0" err="1"/>
              <a:t>ditetapkan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r>
              <a:rPr lang="en-ID" dirty="0"/>
              <a:t>.</a:t>
            </a:r>
          </a:p>
          <a:p>
            <a:pPr marL="0" indent="360363" algn="just">
              <a:buNone/>
            </a:pP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26 </a:t>
            </a:r>
            <a:r>
              <a:rPr lang="en-ID" dirty="0" err="1"/>
              <a:t>ayat</a:t>
            </a:r>
            <a:r>
              <a:rPr lang="en-ID" dirty="0"/>
              <a:t> (1) </a:t>
            </a:r>
            <a:r>
              <a:rPr lang="en-ID" dirty="0" err="1"/>
              <a:t>Undang-Undang</a:t>
            </a:r>
            <a:r>
              <a:rPr lang="en-ID" dirty="0"/>
              <a:t> Dasar Negara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Tahun</a:t>
            </a:r>
            <a:r>
              <a:rPr lang="en-ID" dirty="0"/>
              <a:t> 1945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 </a:t>
            </a:r>
            <a:r>
              <a:rPr lang="en-ID" dirty="0" err="1"/>
              <a:t>adalah</a:t>
            </a:r>
            <a:r>
              <a:rPr lang="en-ID" dirty="0"/>
              <a:t> orang-orang </a:t>
            </a:r>
            <a:r>
              <a:rPr lang="en-ID" dirty="0" err="1"/>
              <a:t>bangsa</a:t>
            </a:r>
            <a:r>
              <a:rPr lang="en-ID" dirty="0"/>
              <a:t> Indonesia </a:t>
            </a:r>
            <a:r>
              <a:rPr lang="en-ID" dirty="0" err="1"/>
              <a:t>asli</a:t>
            </a:r>
            <a:r>
              <a:rPr lang="en-ID" dirty="0"/>
              <a:t> dan orang-orang </a:t>
            </a:r>
            <a:r>
              <a:rPr lang="en-ID" dirty="0" err="1"/>
              <a:t>bangsa</a:t>
            </a:r>
            <a:r>
              <a:rPr lang="en-ID" dirty="0"/>
              <a:t> lain yang </a:t>
            </a:r>
            <a:r>
              <a:rPr lang="en-ID" dirty="0" err="1"/>
              <a:t>disahkan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negara. </a:t>
            </a:r>
            <a:r>
              <a:rPr lang="en-ID" dirty="0" err="1"/>
              <a:t>Adapun</a:t>
            </a:r>
            <a:r>
              <a:rPr lang="en-ID" dirty="0"/>
              <a:t> </a:t>
            </a:r>
            <a:r>
              <a:rPr lang="en-ID" dirty="0" err="1"/>
              <a:t>penduduk</a:t>
            </a:r>
            <a:r>
              <a:rPr lang="en-ID" dirty="0"/>
              <a:t> yang </a:t>
            </a:r>
            <a:r>
              <a:rPr lang="en-ID" dirty="0" err="1"/>
              <a:t>diatur</a:t>
            </a:r>
            <a:r>
              <a:rPr lang="en-ID" dirty="0"/>
              <a:t> pada </a:t>
            </a:r>
            <a:r>
              <a:rPr lang="en-ID" dirty="0" err="1"/>
              <a:t>pasal</a:t>
            </a:r>
            <a:r>
              <a:rPr lang="en-ID" dirty="0"/>
              <a:t> 26 </a:t>
            </a:r>
            <a:r>
              <a:rPr lang="en-ID" dirty="0" err="1"/>
              <a:t>ayat</a:t>
            </a:r>
            <a:r>
              <a:rPr lang="en-ID" dirty="0"/>
              <a:t> (2)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 Indonesia dan orang </a:t>
            </a:r>
            <a:r>
              <a:rPr lang="en-ID" dirty="0" err="1"/>
              <a:t>asing</a:t>
            </a:r>
            <a:r>
              <a:rPr lang="en-ID" dirty="0"/>
              <a:t> yang </a:t>
            </a:r>
            <a:r>
              <a:rPr lang="en-ID" dirty="0" err="1"/>
              <a:t>bertempat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 di Indonesia.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12 </a:t>
            </a:r>
            <a:r>
              <a:rPr lang="en-ID" dirty="0" err="1"/>
              <a:t>Tahun</a:t>
            </a:r>
            <a:r>
              <a:rPr lang="en-ID" dirty="0"/>
              <a:t> 2006, </a:t>
            </a:r>
            <a:r>
              <a:rPr lang="en-ID" dirty="0" err="1"/>
              <a:t>Warga</a:t>
            </a:r>
            <a:r>
              <a:rPr lang="en-ID" dirty="0"/>
              <a:t> Negara Indonesia </a:t>
            </a:r>
            <a:r>
              <a:rPr lang="en-ID" dirty="0" err="1"/>
              <a:t>adalah</a:t>
            </a:r>
            <a:r>
              <a:rPr lang="en-ID" dirty="0"/>
              <a:t> orang-orang </a:t>
            </a:r>
            <a:r>
              <a:rPr lang="en-ID" dirty="0" err="1"/>
              <a:t>bangsa</a:t>
            </a:r>
            <a:r>
              <a:rPr lang="en-ID" dirty="0"/>
              <a:t> Indonesia </a:t>
            </a:r>
            <a:r>
              <a:rPr lang="en-ID" dirty="0" err="1"/>
              <a:t>asli</a:t>
            </a:r>
            <a:r>
              <a:rPr lang="en-ID" dirty="0"/>
              <a:t> dan orang-orang </a:t>
            </a:r>
            <a:r>
              <a:rPr lang="en-ID" dirty="0" err="1"/>
              <a:t>bangsa</a:t>
            </a:r>
            <a:r>
              <a:rPr lang="en-ID" dirty="0"/>
              <a:t> lain yang </a:t>
            </a:r>
            <a:r>
              <a:rPr lang="en-ID" dirty="0" err="1"/>
              <a:t>disahkan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negara.</a:t>
            </a:r>
          </a:p>
        </p:txBody>
      </p:sp>
      <p:sp>
        <p:nvSpPr>
          <p:cNvPr id="4" name="Arrow: Left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7F8C43F7-710B-4F48-8D7F-FDBF989A29AC}"/>
              </a:ext>
            </a:extLst>
          </p:cNvPr>
          <p:cNvSpPr/>
          <p:nvPr/>
        </p:nvSpPr>
        <p:spPr>
          <a:xfrm>
            <a:off x="9659155" y="5576552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5D375A80-9AFD-4DF4-A67A-98053A851EBF}"/>
              </a:ext>
            </a:extLst>
          </p:cNvPr>
          <p:cNvSpPr/>
          <p:nvPr/>
        </p:nvSpPr>
        <p:spPr>
          <a:xfrm>
            <a:off x="10818254" y="5628323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94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0B961-FD86-4BE4-8A8D-4C45D5A2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Gill Sans MT" panose="020B0502020104020203" pitchFamily="34" charset="0"/>
              </a:rPr>
              <a:t>Asas-Asas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Kewarganegaraan</a:t>
            </a:r>
            <a:r>
              <a:rPr lang="en-ID" dirty="0">
                <a:latin typeface="Gill Sans MT" panose="020B0502020104020203" pitchFamily="34" charset="0"/>
              </a:rPr>
              <a:t> Indonesia</a:t>
            </a:r>
            <a:br>
              <a:rPr lang="en-ID" dirty="0">
                <a:latin typeface="Gill Sans MT" panose="020B0502020104020203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28BC11-3B87-4FFC-9570-410AC24C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 algn="just">
              <a:buNone/>
            </a:pPr>
            <a:r>
              <a:rPr lang="en-ID" dirty="0" err="1"/>
              <a:t>Asas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tidaknya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golongan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negara </a:t>
            </a:r>
            <a:r>
              <a:rPr lang="en-ID" dirty="0" err="1"/>
              <a:t>tertentu</a:t>
            </a:r>
            <a:r>
              <a:rPr lang="en-ID" dirty="0"/>
              <a:t>.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12 </a:t>
            </a:r>
            <a:r>
              <a:rPr lang="en-ID" dirty="0" err="1"/>
              <a:t>Tahun</a:t>
            </a:r>
            <a:r>
              <a:rPr lang="en-ID" dirty="0"/>
              <a:t> 2006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kelahiran</a:t>
            </a:r>
            <a:r>
              <a:rPr lang="en-ID" dirty="0"/>
              <a:t>, </a:t>
            </a:r>
            <a:r>
              <a:rPr lang="en-ID" dirty="0" err="1"/>
              <a:t>pewarganegaraan</a:t>
            </a:r>
            <a:r>
              <a:rPr lang="en-ID" dirty="0"/>
              <a:t>, </a:t>
            </a:r>
            <a:r>
              <a:rPr lang="en-ID" dirty="0" err="1"/>
              <a:t>pengangkatan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, </a:t>
            </a:r>
            <a:r>
              <a:rPr lang="en-ID" dirty="0" err="1"/>
              <a:t>pemberian</a:t>
            </a:r>
            <a:r>
              <a:rPr lang="en-ID" dirty="0"/>
              <a:t> oleh negara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berjasa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negara.</a:t>
            </a:r>
          </a:p>
          <a:p>
            <a:pPr marL="0" indent="360363" algn="just">
              <a:buNone/>
            </a:pPr>
            <a:r>
              <a:rPr lang="en-ID" dirty="0"/>
              <a:t>Ada </a:t>
            </a:r>
            <a:r>
              <a:rPr lang="en-ID" dirty="0" err="1"/>
              <a:t>pulas</a:t>
            </a:r>
            <a:r>
              <a:rPr lang="en-ID" dirty="0"/>
              <a:t> </a:t>
            </a:r>
            <a:r>
              <a:rPr lang="en-ID" dirty="0" err="1"/>
              <a:t>asas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kelahiran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asa</a:t>
            </a:r>
            <a:r>
              <a:rPr lang="en-ID" dirty="0"/>
              <a:t> </a:t>
            </a:r>
            <a:r>
              <a:rPr lang="en-ID" dirty="0" err="1"/>
              <a:t>ius</a:t>
            </a:r>
            <a:r>
              <a:rPr lang="en-ID" dirty="0"/>
              <a:t> soli dan </a:t>
            </a:r>
            <a:r>
              <a:rPr lang="en-ID" dirty="0" err="1"/>
              <a:t>ius</a:t>
            </a:r>
            <a:r>
              <a:rPr lang="en-ID" dirty="0"/>
              <a:t> sanguinis.</a:t>
            </a:r>
          </a:p>
          <a:p>
            <a:pPr marL="0" indent="360363" algn="just">
              <a:buNone/>
            </a:pP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asas-asas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negara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aptride</a:t>
            </a:r>
            <a:r>
              <a:rPr lang="en-ID" dirty="0"/>
              <a:t> dan </a:t>
            </a:r>
            <a:r>
              <a:rPr lang="en-ID" dirty="0" err="1"/>
              <a:t>bipatride</a:t>
            </a:r>
            <a:endParaRPr lang="en-ID" dirty="0"/>
          </a:p>
        </p:txBody>
      </p:sp>
      <p:sp>
        <p:nvSpPr>
          <p:cNvPr id="5" name="Arrow: Left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2EA500-BCB4-4EB4-AA13-034D9F5F3290}"/>
              </a:ext>
            </a:extLst>
          </p:cNvPr>
          <p:cNvSpPr/>
          <p:nvPr/>
        </p:nvSpPr>
        <p:spPr>
          <a:xfrm>
            <a:off x="9659155" y="5576552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F4ECF4DC-8B4A-42B7-83CE-CA252A582F2D}"/>
              </a:ext>
            </a:extLst>
          </p:cNvPr>
          <p:cNvSpPr/>
          <p:nvPr/>
        </p:nvSpPr>
        <p:spPr>
          <a:xfrm>
            <a:off x="10818254" y="5670179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32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195DE-D263-46DC-9B11-8DABA72C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>
                <a:latin typeface="Gill Sans MT" panose="020B0502020104020203" pitchFamily="34" charset="0"/>
              </a:rPr>
              <a:t>Syarat-syarat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Menjadi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Warga</a:t>
            </a:r>
            <a:r>
              <a:rPr lang="en-ID" dirty="0">
                <a:latin typeface="Gill Sans MT" panose="020B0502020104020203" pitchFamily="34" charset="0"/>
              </a:rPr>
              <a:t> Negara Indonesia</a:t>
            </a:r>
            <a:br>
              <a:rPr lang="en-ID" dirty="0">
                <a:latin typeface="Gill Sans MT" panose="020B0502020104020203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A300BD-0272-47D7-9FD1-42C32E7E0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	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ditempuh</a:t>
            </a:r>
            <a:r>
              <a:rPr lang="en-ID" dirty="0"/>
              <a:t> agar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 Indonesia . Cara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 Indonesia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</a:t>
            </a:r>
          </a:p>
          <a:p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Kelahiran</a:t>
            </a:r>
            <a:endParaRPr lang="en-ID" dirty="0"/>
          </a:p>
          <a:p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Pengangkatan</a:t>
            </a:r>
            <a:endParaRPr lang="en-ID" dirty="0"/>
          </a:p>
          <a:p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Naturalisasi</a:t>
            </a:r>
            <a:endParaRPr lang="en-ID" dirty="0"/>
          </a:p>
          <a:p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Memilih</a:t>
            </a:r>
            <a:endParaRPr lang="en-ID" dirty="0"/>
          </a:p>
        </p:txBody>
      </p:sp>
      <p:sp>
        <p:nvSpPr>
          <p:cNvPr id="4" name="Arrow: Left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C8680521-A82A-485F-BDFD-A8B49D75648B}"/>
              </a:ext>
            </a:extLst>
          </p:cNvPr>
          <p:cNvSpPr/>
          <p:nvPr/>
        </p:nvSpPr>
        <p:spPr>
          <a:xfrm>
            <a:off x="9659155" y="5576552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61C66CC8-F64E-44E1-B89F-D2212320BD13}"/>
              </a:ext>
            </a:extLst>
          </p:cNvPr>
          <p:cNvSpPr/>
          <p:nvPr/>
        </p:nvSpPr>
        <p:spPr>
          <a:xfrm>
            <a:off x="10818254" y="5666835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57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C7115-F889-476C-880F-5639E090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>
                <a:latin typeface="Gill Sans MT" panose="020B0502020104020203" pitchFamily="34" charset="0"/>
              </a:rPr>
              <a:t>Penyebab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Hilangnya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Kewarganegaraan</a:t>
            </a:r>
            <a:r>
              <a:rPr lang="en-ID" dirty="0">
                <a:latin typeface="Gill Sans MT" panose="020B0502020104020203" pitchFamily="34" charset="0"/>
              </a:rPr>
              <a:t> Indonesia</a:t>
            </a:r>
            <a:br>
              <a:rPr lang="en-ID" dirty="0">
                <a:latin typeface="Gill Sans MT" panose="020B0502020104020203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1A1FC-25EB-47D3-B09A-E6CD85D98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82" y="2002853"/>
            <a:ext cx="10092672" cy="46168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ID" sz="1400" dirty="0"/>
          </a:p>
          <a:p>
            <a:r>
              <a:rPr lang="en-ID" sz="1400" dirty="0" err="1"/>
              <a:t>Memperoleh</a:t>
            </a:r>
            <a:r>
              <a:rPr lang="en-ID" sz="1400" dirty="0"/>
              <a:t> </a:t>
            </a:r>
            <a:r>
              <a:rPr lang="en-ID" sz="1400" dirty="0" err="1"/>
              <a:t>kewarganegaraan</a:t>
            </a:r>
            <a:r>
              <a:rPr lang="en-ID" sz="1400" dirty="0"/>
              <a:t> lain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kemauan</a:t>
            </a:r>
            <a:r>
              <a:rPr lang="en-ID" sz="1400" dirty="0"/>
              <a:t> </a:t>
            </a:r>
            <a:r>
              <a:rPr lang="en-ID" sz="1400" dirty="0" err="1"/>
              <a:t>sendiri</a:t>
            </a:r>
            <a:r>
              <a:rPr lang="en-ID" sz="1400" dirty="0"/>
              <a:t>.</a:t>
            </a:r>
          </a:p>
          <a:p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menolak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melepaskan</a:t>
            </a:r>
            <a:r>
              <a:rPr lang="en-ID" sz="1400" dirty="0"/>
              <a:t> </a:t>
            </a:r>
            <a:r>
              <a:rPr lang="en-ID" sz="1400" dirty="0" err="1"/>
              <a:t>kewarganegaraan</a:t>
            </a:r>
            <a:r>
              <a:rPr lang="en-ID" sz="1400" dirty="0"/>
              <a:t> lain, </a:t>
            </a:r>
            <a:r>
              <a:rPr lang="en-ID" sz="1400" dirty="0" err="1"/>
              <a:t>sedangkan</a:t>
            </a:r>
            <a:r>
              <a:rPr lang="en-ID" sz="1400" dirty="0"/>
              <a:t> orang yang </a:t>
            </a:r>
            <a:r>
              <a:rPr lang="en-ID" sz="1400" dirty="0" err="1"/>
              <a:t>bersangkutan</a:t>
            </a:r>
            <a:r>
              <a:rPr lang="en-ID" sz="1400" dirty="0"/>
              <a:t> </a:t>
            </a:r>
            <a:r>
              <a:rPr lang="en-ID" sz="1400" dirty="0" err="1"/>
              <a:t>mendapat</a:t>
            </a:r>
            <a:r>
              <a:rPr lang="en-ID" sz="1400" dirty="0"/>
              <a:t> </a:t>
            </a:r>
            <a:r>
              <a:rPr lang="en-ID" sz="1400" dirty="0" err="1"/>
              <a:t>kesempatan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itu</a:t>
            </a:r>
            <a:r>
              <a:rPr lang="en-ID" sz="1400" dirty="0"/>
              <a:t>.</a:t>
            </a:r>
          </a:p>
          <a:p>
            <a:r>
              <a:rPr lang="en-ID" sz="1400" dirty="0" err="1"/>
              <a:t>Dinyatakan</a:t>
            </a:r>
            <a:r>
              <a:rPr lang="en-ID" sz="1400" dirty="0"/>
              <a:t> </a:t>
            </a:r>
            <a:r>
              <a:rPr lang="en-ID" sz="1400" dirty="0" err="1"/>
              <a:t>hilang</a:t>
            </a:r>
            <a:r>
              <a:rPr lang="en-ID" sz="1400" dirty="0"/>
              <a:t> </a:t>
            </a:r>
            <a:r>
              <a:rPr lang="en-ID" sz="1400" dirty="0" err="1"/>
              <a:t>kewarganegaraannya</a:t>
            </a:r>
            <a:r>
              <a:rPr lang="en-ID" sz="1400" dirty="0"/>
              <a:t> oleh </a:t>
            </a:r>
            <a:r>
              <a:rPr lang="en-ID" sz="1400" dirty="0" err="1"/>
              <a:t>presiden</a:t>
            </a:r>
            <a:r>
              <a:rPr lang="en-ID" sz="1400" dirty="0"/>
              <a:t>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permohonannya</a:t>
            </a:r>
            <a:r>
              <a:rPr lang="en-ID" sz="1400" dirty="0"/>
              <a:t> </a:t>
            </a:r>
            <a:r>
              <a:rPr lang="en-ID" sz="1400" dirty="0" err="1"/>
              <a:t>sendiri</a:t>
            </a:r>
            <a:r>
              <a:rPr lang="en-ID" sz="1400" dirty="0"/>
              <a:t>, </a:t>
            </a:r>
            <a:r>
              <a:rPr lang="en-ID" sz="1400" dirty="0" err="1"/>
              <a:t>apabila</a:t>
            </a:r>
            <a:r>
              <a:rPr lang="en-ID" sz="1400" dirty="0"/>
              <a:t> yang </a:t>
            </a:r>
            <a:r>
              <a:rPr lang="en-ID" sz="1400" dirty="0" err="1"/>
              <a:t>bersangkutan</a:t>
            </a:r>
            <a:r>
              <a:rPr lang="en-ID" sz="1400" dirty="0"/>
              <a:t> </a:t>
            </a:r>
            <a:r>
              <a:rPr lang="en-ID" sz="1400" dirty="0" err="1"/>
              <a:t>sudah</a:t>
            </a:r>
            <a:r>
              <a:rPr lang="en-ID" sz="1400" dirty="0"/>
              <a:t> </a:t>
            </a:r>
            <a:r>
              <a:rPr lang="en-ID" sz="1400" dirty="0" err="1"/>
              <a:t>berusia</a:t>
            </a:r>
            <a:r>
              <a:rPr lang="en-ID" sz="1400" dirty="0"/>
              <a:t> 18 </a:t>
            </a:r>
            <a:r>
              <a:rPr lang="en-ID" sz="1400" dirty="0" err="1"/>
              <a:t>tahun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sudah</a:t>
            </a:r>
            <a:r>
              <a:rPr lang="en-ID" sz="1400" dirty="0"/>
              <a:t> </a:t>
            </a:r>
            <a:r>
              <a:rPr lang="en-ID" sz="1400" dirty="0" err="1"/>
              <a:t>kawin</a:t>
            </a:r>
            <a:r>
              <a:rPr lang="en-ID" sz="1400" dirty="0"/>
              <a:t>. </a:t>
            </a:r>
            <a:r>
              <a:rPr lang="en-ID" sz="1400" dirty="0" err="1"/>
              <a:t>bertempat</a:t>
            </a:r>
            <a:r>
              <a:rPr lang="en-ID" sz="1400" dirty="0"/>
              <a:t> </a:t>
            </a:r>
            <a:r>
              <a:rPr lang="en-ID" sz="1400" dirty="0" err="1"/>
              <a:t>tinggal</a:t>
            </a:r>
            <a:r>
              <a:rPr lang="en-ID" sz="1400" dirty="0"/>
              <a:t> di </a:t>
            </a:r>
            <a:r>
              <a:rPr lang="en-ID" sz="1400" dirty="0" err="1"/>
              <a:t>luar</a:t>
            </a:r>
            <a:r>
              <a:rPr lang="en-ID" sz="1400" dirty="0"/>
              <a:t> negeri, dan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dinyatakan</a:t>
            </a:r>
            <a:r>
              <a:rPr lang="en-ID" sz="1400" dirty="0"/>
              <a:t> </a:t>
            </a:r>
            <a:r>
              <a:rPr lang="en-ID" sz="1400" dirty="0" err="1"/>
              <a:t>hilang</a:t>
            </a:r>
            <a:r>
              <a:rPr lang="en-ID" sz="1400" dirty="0"/>
              <a:t> </a:t>
            </a:r>
            <a:r>
              <a:rPr lang="en-ID" sz="1400" dirty="0" err="1"/>
              <a:t>kewarganegaraan</a:t>
            </a:r>
            <a:r>
              <a:rPr lang="en-ID" sz="1400" dirty="0"/>
              <a:t> RI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tanpa</a:t>
            </a:r>
            <a:r>
              <a:rPr lang="en-ID" sz="1400" dirty="0"/>
              <a:t> </a:t>
            </a:r>
            <a:r>
              <a:rPr lang="en-ID" sz="1400" dirty="0" err="1"/>
              <a:t>kewarganegaraan</a:t>
            </a:r>
            <a:r>
              <a:rPr lang="en-ID" sz="1400" dirty="0"/>
              <a:t>.</a:t>
            </a:r>
          </a:p>
          <a:p>
            <a:r>
              <a:rPr lang="en-ID" sz="1400" dirty="0" err="1"/>
              <a:t>Masuk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dinas</a:t>
            </a:r>
            <a:r>
              <a:rPr lang="en-ID" sz="1400" dirty="0"/>
              <a:t> </a:t>
            </a:r>
            <a:r>
              <a:rPr lang="en-ID" sz="1400" dirty="0" err="1"/>
              <a:t>tentara</a:t>
            </a:r>
            <a:r>
              <a:rPr lang="en-ID" sz="1400" dirty="0"/>
              <a:t> </a:t>
            </a:r>
            <a:r>
              <a:rPr lang="en-ID" sz="1400" dirty="0" err="1"/>
              <a:t>asing</a:t>
            </a:r>
            <a:r>
              <a:rPr lang="en-ID" sz="1400" dirty="0"/>
              <a:t> </a:t>
            </a:r>
            <a:r>
              <a:rPr lang="en-ID" sz="1400" dirty="0" err="1"/>
              <a:t>tanpa</a:t>
            </a:r>
            <a:r>
              <a:rPr lang="en-ID" sz="1400" dirty="0"/>
              <a:t> </a:t>
            </a:r>
            <a:r>
              <a:rPr lang="en-ID" sz="1400" dirty="0" err="1"/>
              <a:t>izin</a:t>
            </a:r>
            <a:r>
              <a:rPr lang="en-ID" sz="1400" dirty="0"/>
              <a:t> </a:t>
            </a:r>
            <a:r>
              <a:rPr lang="en-ID" sz="1400" dirty="0" err="1"/>
              <a:t>terlebih</a:t>
            </a:r>
            <a:r>
              <a:rPr lang="en-ID" sz="1400" dirty="0"/>
              <a:t> </a:t>
            </a:r>
            <a:r>
              <a:rPr lang="en-ID" sz="1400" dirty="0" err="1"/>
              <a:t>dahulu</a:t>
            </a:r>
            <a:r>
              <a:rPr lang="en-ID" sz="1400" dirty="0"/>
              <a:t> oleh </a:t>
            </a:r>
            <a:r>
              <a:rPr lang="en-ID" sz="1400" dirty="0" err="1"/>
              <a:t>presiden</a:t>
            </a:r>
            <a:endParaRPr lang="en-ID" sz="1400" dirty="0"/>
          </a:p>
          <a:p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sukarela</a:t>
            </a:r>
            <a:r>
              <a:rPr lang="en-ID" sz="1400" dirty="0"/>
              <a:t> </a:t>
            </a:r>
            <a:r>
              <a:rPr lang="en-ID" sz="1400" dirty="0" err="1"/>
              <a:t>masuk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dinas</a:t>
            </a:r>
            <a:r>
              <a:rPr lang="en-ID" sz="1400" dirty="0"/>
              <a:t> negara </a:t>
            </a:r>
            <a:r>
              <a:rPr lang="en-ID" sz="1400" dirty="0" err="1"/>
              <a:t>asing</a:t>
            </a:r>
            <a:r>
              <a:rPr lang="en-ID" sz="1400" dirty="0"/>
              <a:t>, yang </a:t>
            </a:r>
            <a:r>
              <a:rPr lang="en-ID" sz="1400" dirty="0" err="1"/>
              <a:t>jabatan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dinas</a:t>
            </a:r>
            <a:r>
              <a:rPr lang="en-ID" sz="1400" dirty="0"/>
              <a:t> </a:t>
            </a:r>
            <a:r>
              <a:rPr lang="en-ID" sz="1400" dirty="0" err="1"/>
              <a:t>semacam</a:t>
            </a:r>
            <a:r>
              <a:rPr lang="en-ID" sz="1400" dirty="0"/>
              <a:t> </a:t>
            </a:r>
            <a:r>
              <a:rPr lang="en-ID" sz="1400" dirty="0" err="1"/>
              <a:t>itu</a:t>
            </a:r>
            <a:r>
              <a:rPr lang="en-ID" sz="1400" dirty="0"/>
              <a:t> di Indonesia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ketentuan</a:t>
            </a:r>
            <a:r>
              <a:rPr lang="en-ID" sz="1400" dirty="0"/>
              <a:t> </a:t>
            </a:r>
            <a:r>
              <a:rPr lang="en-ID" sz="1400" dirty="0" err="1"/>
              <a:t>peraturan</a:t>
            </a:r>
            <a:r>
              <a:rPr lang="en-ID" sz="1400" dirty="0"/>
              <a:t> </a:t>
            </a:r>
            <a:r>
              <a:rPr lang="en-ID" sz="1400" dirty="0" err="1"/>
              <a:t>perundangan</a:t>
            </a:r>
            <a:r>
              <a:rPr lang="en-ID" sz="1400" dirty="0"/>
              <a:t> </a:t>
            </a:r>
            <a:r>
              <a:rPr lang="en-ID" sz="1400" dirty="0" err="1"/>
              <a:t>haya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dijabat</a:t>
            </a:r>
            <a:r>
              <a:rPr lang="en-ID" sz="1400" dirty="0"/>
              <a:t> oleh WNI</a:t>
            </a:r>
          </a:p>
          <a:p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suka</a:t>
            </a:r>
            <a:r>
              <a:rPr lang="en-ID" sz="1400" dirty="0"/>
              <a:t> </a:t>
            </a:r>
            <a:r>
              <a:rPr lang="en-ID" sz="1400" dirty="0" err="1"/>
              <a:t>rela</a:t>
            </a:r>
            <a:r>
              <a:rPr lang="en-ID" sz="1400" dirty="0"/>
              <a:t> </a:t>
            </a:r>
            <a:r>
              <a:rPr lang="en-ID" sz="1400" dirty="0" err="1"/>
              <a:t>mengangkat</a:t>
            </a:r>
            <a:r>
              <a:rPr lang="en-ID" sz="1400" dirty="0"/>
              <a:t> </a:t>
            </a:r>
            <a:r>
              <a:rPr lang="en-ID" sz="1400" dirty="0" err="1"/>
              <a:t>sumpah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menyatakan</a:t>
            </a:r>
            <a:r>
              <a:rPr lang="en-ID" sz="1400" dirty="0"/>
              <a:t> </a:t>
            </a:r>
            <a:r>
              <a:rPr lang="en-ID" sz="1400" dirty="0" err="1"/>
              <a:t>janji</a:t>
            </a:r>
            <a:r>
              <a:rPr lang="en-ID" sz="1400" dirty="0"/>
              <a:t> </a:t>
            </a:r>
            <a:r>
              <a:rPr lang="en-ID" sz="1400" dirty="0" err="1"/>
              <a:t>setia</a:t>
            </a:r>
            <a:r>
              <a:rPr lang="en-ID" sz="1400" dirty="0"/>
              <a:t> </a:t>
            </a:r>
            <a:r>
              <a:rPr lang="en-ID" sz="1400" dirty="0" err="1"/>
              <a:t>kepada</a:t>
            </a:r>
            <a:r>
              <a:rPr lang="en-ID" sz="1400" dirty="0"/>
              <a:t> negara </a:t>
            </a:r>
            <a:r>
              <a:rPr lang="en-ID" sz="1400" dirty="0" err="1"/>
              <a:t>asing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bagian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negara </a:t>
            </a:r>
            <a:r>
              <a:rPr lang="en-ID" sz="1400" dirty="0" err="1"/>
              <a:t>asing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.</a:t>
            </a:r>
          </a:p>
          <a:p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diwajibkan</a:t>
            </a:r>
            <a:r>
              <a:rPr lang="en-ID" sz="1400" dirty="0"/>
              <a:t> </a:t>
            </a:r>
            <a:r>
              <a:rPr lang="en-ID" sz="1400" dirty="0" err="1"/>
              <a:t>tetapi</a:t>
            </a:r>
            <a:r>
              <a:rPr lang="en-ID" sz="1400" dirty="0"/>
              <a:t> </a:t>
            </a:r>
            <a:r>
              <a:rPr lang="en-ID" sz="1400" dirty="0" err="1"/>
              <a:t>turut</a:t>
            </a:r>
            <a:r>
              <a:rPr lang="en-ID" sz="1400" dirty="0"/>
              <a:t>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pemilihan</a:t>
            </a:r>
            <a:r>
              <a:rPr lang="en-ID" sz="1400" dirty="0"/>
              <a:t> </a:t>
            </a:r>
            <a:r>
              <a:rPr lang="en-ID" sz="1400" dirty="0" err="1"/>
              <a:t>sesuatu</a:t>
            </a:r>
            <a:r>
              <a:rPr lang="en-ID" sz="1400" dirty="0"/>
              <a:t> yang </a:t>
            </a:r>
            <a:r>
              <a:rPr lang="en-ID" sz="1400" dirty="0" err="1"/>
              <a:t>bersifat</a:t>
            </a:r>
            <a:r>
              <a:rPr lang="en-ID" sz="1400" dirty="0"/>
              <a:t> </a:t>
            </a:r>
            <a:r>
              <a:rPr lang="en-ID" sz="1400" dirty="0" err="1"/>
              <a:t>ketatanegaraan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suatu</a:t>
            </a:r>
            <a:r>
              <a:rPr lang="en-ID" sz="1400" dirty="0"/>
              <a:t> negara </a:t>
            </a:r>
            <a:r>
              <a:rPr lang="en-ID" sz="1400" dirty="0" err="1"/>
              <a:t>asing</a:t>
            </a:r>
            <a:endParaRPr lang="en-ID" sz="1400" dirty="0"/>
          </a:p>
          <a:p>
            <a:r>
              <a:rPr lang="en-ID" sz="1400" dirty="0" err="1"/>
              <a:t>Mempunyai</a:t>
            </a:r>
            <a:r>
              <a:rPr lang="en-ID" sz="1400" dirty="0"/>
              <a:t> </a:t>
            </a:r>
            <a:r>
              <a:rPr lang="en-ID" sz="1400" dirty="0" err="1"/>
              <a:t>paspor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surat</a:t>
            </a:r>
            <a:r>
              <a:rPr lang="en-ID" sz="1400" dirty="0"/>
              <a:t> yang </a:t>
            </a:r>
            <a:r>
              <a:rPr lang="en-ID" sz="1400" dirty="0" err="1"/>
              <a:t>bersifat</a:t>
            </a:r>
            <a:r>
              <a:rPr lang="en-ID" sz="1400" dirty="0"/>
              <a:t> </a:t>
            </a:r>
            <a:r>
              <a:rPr lang="en-ID" sz="1400" dirty="0" err="1"/>
              <a:t>paspor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negara </a:t>
            </a:r>
            <a:r>
              <a:rPr lang="en-ID" sz="1400" dirty="0" err="1"/>
              <a:t>asing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surat</a:t>
            </a:r>
            <a:r>
              <a:rPr lang="en-ID" sz="1400" dirty="0"/>
              <a:t> yang </a:t>
            </a:r>
            <a:r>
              <a:rPr lang="en-ID" sz="1400" dirty="0" err="1"/>
              <a:t>diartikan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tanda</a:t>
            </a:r>
            <a:r>
              <a:rPr lang="en-ID" sz="1400" dirty="0"/>
              <a:t> </a:t>
            </a:r>
            <a:r>
              <a:rPr lang="en-ID" sz="1400" dirty="0" err="1"/>
              <a:t>kewarganegaraan</a:t>
            </a:r>
            <a:r>
              <a:rPr lang="en-ID" sz="1400" dirty="0"/>
              <a:t> yang </a:t>
            </a:r>
            <a:r>
              <a:rPr lang="en-ID" sz="1400" dirty="0" err="1"/>
              <a:t>masih</a:t>
            </a:r>
            <a:r>
              <a:rPr lang="en-ID" sz="1400" dirty="0"/>
              <a:t> </a:t>
            </a:r>
            <a:r>
              <a:rPr lang="en-ID" sz="1400" dirty="0" err="1"/>
              <a:t>berlaku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negara lain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namanya</a:t>
            </a:r>
            <a:endParaRPr lang="en-ID" sz="1400" dirty="0"/>
          </a:p>
          <a:p>
            <a:r>
              <a:rPr lang="en-ID" sz="1400" dirty="0" err="1"/>
              <a:t>Bertempat</a:t>
            </a:r>
            <a:r>
              <a:rPr lang="en-ID" sz="1400" dirty="0"/>
              <a:t> </a:t>
            </a:r>
            <a:r>
              <a:rPr lang="en-ID" sz="1400" dirty="0" err="1"/>
              <a:t>tinggal</a:t>
            </a:r>
            <a:r>
              <a:rPr lang="en-ID" sz="1400" dirty="0"/>
              <a:t> di </a:t>
            </a:r>
            <a:r>
              <a:rPr lang="en-ID" sz="1400" dirty="0" err="1"/>
              <a:t>luar</a:t>
            </a:r>
            <a:r>
              <a:rPr lang="en-ID" sz="1400" dirty="0"/>
              <a:t> NKRI </a:t>
            </a:r>
            <a:r>
              <a:rPr lang="en-ID" sz="1400" dirty="0" err="1"/>
              <a:t>selama</a:t>
            </a:r>
            <a:r>
              <a:rPr lang="en-ID" sz="1400" dirty="0"/>
              <a:t> 5 </a:t>
            </a:r>
            <a:r>
              <a:rPr lang="en-ID" sz="1400" dirty="0" err="1"/>
              <a:t>tahun</a:t>
            </a:r>
            <a:r>
              <a:rPr lang="en-ID" sz="1400" dirty="0"/>
              <a:t> </a:t>
            </a:r>
            <a:r>
              <a:rPr lang="en-ID" sz="1400" dirty="0" err="1"/>
              <a:t>terus</a:t>
            </a:r>
            <a:r>
              <a:rPr lang="en-ID" sz="1400" dirty="0"/>
              <a:t> </a:t>
            </a:r>
            <a:r>
              <a:rPr lang="en-ID" sz="1400" dirty="0" err="1"/>
              <a:t>menerus</a:t>
            </a:r>
            <a:r>
              <a:rPr lang="en-ID" sz="1400" dirty="0"/>
              <a:t> </a:t>
            </a:r>
            <a:r>
              <a:rPr lang="en-ID" sz="1400" dirty="0" err="1"/>
              <a:t>bukan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rangka</a:t>
            </a:r>
            <a:r>
              <a:rPr lang="en-ID" sz="1400" dirty="0"/>
              <a:t> </a:t>
            </a:r>
            <a:r>
              <a:rPr lang="en-ID" sz="1400" dirty="0" err="1"/>
              <a:t>dinas</a:t>
            </a:r>
            <a:r>
              <a:rPr lang="en-ID" sz="1400" dirty="0"/>
              <a:t> negara, </a:t>
            </a:r>
            <a:r>
              <a:rPr lang="en-ID" sz="1400" dirty="0" err="1"/>
              <a:t>tanpa</a:t>
            </a:r>
            <a:r>
              <a:rPr lang="en-ID" sz="1400" dirty="0"/>
              <a:t> </a:t>
            </a:r>
            <a:r>
              <a:rPr lang="en-ID" sz="1400" dirty="0" err="1"/>
              <a:t>alasan</a:t>
            </a:r>
            <a:r>
              <a:rPr lang="en-ID" sz="1400" dirty="0"/>
              <a:t> yang </a:t>
            </a:r>
            <a:r>
              <a:rPr lang="en-ID" sz="1400" dirty="0" err="1"/>
              <a:t>sah</a:t>
            </a:r>
            <a:r>
              <a:rPr lang="en-ID" sz="1400" dirty="0"/>
              <a:t> dan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sengaja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menyatakan</a:t>
            </a:r>
            <a:r>
              <a:rPr lang="en-ID" sz="1400" dirty="0"/>
              <a:t> </a:t>
            </a:r>
            <a:r>
              <a:rPr lang="en-ID" sz="1400" dirty="0" err="1"/>
              <a:t>keinginannya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WNI </a:t>
            </a:r>
            <a:r>
              <a:rPr lang="en-ID" sz="1400" dirty="0" err="1"/>
              <a:t>kepada</a:t>
            </a:r>
            <a:r>
              <a:rPr lang="en-ID" sz="1400" dirty="0"/>
              <a:t> </a:t>
            </a:r>
            <a:r>
              <a:rPr lang="en-ID" sz="1400" dirty="0" err="1"/>
              <a:t>perwakilan</a:t>
            </a:r>
            <a:r>
              <a:rPr lang="en-ID" sz="1400" dirty="0"/>
              <a:t> RI yang </a:t>
            </a:r>
            <a:r>
              <a:rPr lang="en-ID" sz="1400" dirty="0" err="1"/>
              <a:t>wilayah</a:t>
            </a:r>
            <a:r>
              <a:rPr lang="en-ID" sz="1400" dirty="0"/>
              <a:t> </a:t>
            </a:r>
            <a:r>
              <a:rPr lang="en-ID" sz="1400" dirty="0" err="1"/>
              <a:t>kerjannya</a:t>
            </a:r>
            <a:r>
              <a:rPr lang="en-ID" sz="1400" dirty="0"/>
              <a:t> </a:t>
            </a:r>
            <a:r>
              <a:rPr lang="en-ID" sz="1400" dirty="0" err="1"/>
              <a:t>meliputi</a:t>
            </a:r>
            <a:r>
              <a:rPr lang="en-ID" sz="1400" dirty="0"/>
              <a:t> </a:t>
            </a:r>
            <a:r>
              <a:rPr lang="en-ID" sz="1400" dirty="0" err="1"/>
              <a:t>tempat</a:t>
            </a:r>
            <a:r>
              <a:rPr lang="en-ID" sz="1400" dirty="0"/>
              <a:t> </a:t>
            </a:r>
            <a:r>
              <a:rPr lang="en-ID" sz="1400" dirty="0" err="1"/>
              <a:t>tinggal</a:t>
            </a:r>
            <a:r>
              <a:rPr lang="en-ID" sz="1400" dirty="0"/>
              <a:t> yang </a:t>
            </a:r>
            <a:r>
              <a:rPr lang="en-ID" sz="1400" dirty="0" err="1"/>
              <a:t>bersangkutan</a:t>
            </a:r>
            <a:r>
              <a:rPr lang="en-ID" sz="1400" dirty="0"/>
              <a:t>.</a:t>
            </a:r>
          </a:p>
        </p:txBody>
      </p:sp>
      <p:sp>
        <p:nvSpPr>
          <p:cNvPr id="4" name="Arrow: Left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E44B96CA-E087-41E6-AA10-F27F57E8AC6F}"/>
              </a:ext>
            </a:extLst>
          </p:cNvPr>
          <p:cNvSpPr/>
          <p:nvPr/>
        </p:nvSpPr>
        <p:spPr>
          <a:xfrm>
            <a:off x="10921285" y="5653825"/>
            <a:ext cx="1159099" cy="965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EBFA6BC0-E48E-4FDD-B3C5-4277378888D1}"/>
              </a:ext>
            </a:extLst>
          </p:cNvPr>
          <p:cNvSpPr/>
          <p:nvPr/>
        </p:nvSpPr>
        <p:spPr>
          <a:xfrm>
            <a:off x="11132872" y="4880533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36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53F70-AEC5-4FEF-A83D-0C2CBABA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latin typeface=".VnCooper" panose="020B7200000000000000"/>
              </a:rPr>
              <a:t>KEMERDEKAAN BERAGAMA DAN BERKEPERCAYAAN</a:t>
            </a:r>
            <a:br>
              <a:rPr lang="en-ID" b="1" dirty="0">
                <a:latin typeface=".VnCooper" panose="020B7200000000000000"/>
              </a:rPr>
            </a:b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70A0A0-0E1F-4E9C-B6B0-5F3514AF8F43}"/>
              </a:ext>
            </a:extLst>
          </p:cNvPr>
          <p:cNvSpPr txBox="1"/>
          <p:nvPr/>
        </p:nvSpPr>
        <p:spPr>
          <a:xfrm>
            <a:off x="1451579" y="2047741"/>
            <a:ext cx="9603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 	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orang di negara Indonesia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macam</a:t>
            </a:r>
            <a:r>
              <a:rPr lang="en-ID" dirty="0"/>
              <a:t> </a:t>
            </a:r>
            <a:r>
              <a:rPr lang="en-ID" dirty="0" err="1"/>
              <a:t>aktifitas</a:t>
            </a:r>
            <a:r>
              <a:rPr lang="en-ID" dirty="0"/>
              <a:t> </a:t>
            </a:r>
            <a:r>
              <a:rPr lang="en-ID" dirty="0" err="1"/>
              <a:t>keagamaan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wujud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kemerdekaan</a:t>
            </a:r>
            <a:r>
              <a:rPr lang="en-ID" dirty="0"/>
              <a:t> </a:t>
            </a:r>
            <a:r>
              <a:rPr lang="en-ID" dirty="0" err="1"/>
              <a:t>beragama</a:t>
            </a:r>
            <a:r>
              <a:rPr lang="en-ID" dirty="0"/>
              <a:t> dan </a:t>
            </a:r>
            <a:r>
              <a:rPr lang="en-ID" dirty="0" err="1"/>
              <a:t>kepercayaan</a:t>
            </a:r>
            <a:r>
              <a:rPr lang="en-ID" dirty="0"/>
              <a:t>. </a:t>
            </a:r>
            <a:r>
              <a:rPr lang="en-ID" dirty="0" err="1"/>
              <a:t>Kemerdekaan</a:t>
            </a:r>
            <a:r>
              <a:rPr lang="en-ID" dirty="0"/>
              <a:t> </a:t>
            </a:r>
            <a:r>
              <a:rPr lang="en-ID" dirty="0" err="1"/>
              <a:t>beragama</a:t>
            </a:r>
            <a:r>
              <a:rPr lang="en-ID" dirty="0"/>
              <a:t> dan </a:t>
            </a:r>
            <a:r>
              <a:rPr lang="en-ID" dirty="0" err="1"/>
              <a:t>kepercayaan</a:t>
            </a:r>
            <a:r>
              <a:rPr lang="en-ID" dirty="0"/>
              <a:t> di Indonesia </a:t>
            </a:r>
            <a:r>
              <a:rPr lang="en-ID" dirty="0" err="1"/>
              <a:t>dijamin</a:t>
            </a:r>
            <a:r>
              <a:rPr lang="en-ID" dirty="0"/>
              <a:t> oleh UUD Negara </a:t>
            </a:r>
            <a:r>
              <a:rPr lang="en-ID" dirty="0" err="1"/>
              <a:t>Republik</a:t>
            </a:r>
            <a:r>
              <a:rPr lang="en-ID" dirty="0"/>
              <a:t> Indonesia </a:t>
            </a:r>
            <a:r>
              <a:rPr lang="en-ID" dirty="0" err="1"/>
              <a:t>Tahun</a:t>
            </a:r>
            <a:r>
              <a:rPr lang="en-ID" dirty="0"/>
              <a:t> 1945.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28 E </a:t>
            </a:r>
            <a:r>
              <a:rPr lang="en-ID" dirty="0" err="1"/>
              <a:t>ayat</a:t>
            </a:r>
            <a:r>
              <a:rPr lang="en-ID" dirty="0"/>
              <a:t> (1) dan (2) </a:t>
            </a:r>
            <a:r>
              <a:rPr lang="en-ID" dirty="0" err="1"/>
              <a:t>disebutkan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 </a:t>
            </a:r>
          </a:p>
          <a:p>
            <a:r>
              <a:rPr lang="en-ID" dirty="0"/>
              <a:t>(1) </a:t>
            </a:r>
            <a:r>
              <a:rPr lang="en-ID" dirty="0" err="1"/>
              <a:t>Setiap</a:t>
            </a:r>
            <a:r>
              <a:rPr lang="en-ID" dirty="0"/>
              <a:t> orang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memeluk</a:t>
            </a:r>
            <a:r>
              <a:rPr lang="en-ID" dirty="0"/>
              <a:t> agama dan </a:t>
            </a:r>
            <a:r>
              <a:rPr lang="en-ID" dirty="0" err="1"/>
              <a:t>beribadat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agamanya</a:t>
            </a:r>
            <a:r>
              <a:rPr lang="en-ID" dirty="0"/>
              <a:t>,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dan </a:t>
            </a:r>
            <a:r>
              <a:rPr lang="en-ID" dirty="0" err="1"/>
              <a:t>pengajaran</a:t>
            </a:r>
            <a:r>
              <a:rPr lang="en-ID" dirty="0"/>
              <a:t>,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,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,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 di </a:t>
            </a:r>
            <a:r>
              <a:rPr lang="en-ID" dirty="0" err="1"/>
              <a:t>wilayah</a:t>
            </a:r>
            <a:r>
              <a:rPr lang="en-ID" dirty="0"/>
              <a:t> negara dan </a:t>
            </a:r>
            <a:r>
              <a:rPr lang="en-ID" dirty="0" err="1"/>
              <a:t>meninggalkannya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berhak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.</a:t>
            </a:r>
          </a:p>
          <a:p>
            <a:r>
              <a:rPr lang="en-ID" dirty="0"/>
              <a:t>(2) </a:t>
            </a:r>
            <a:r>
              <a:rPr lang="en-ID" dirty="0" err="1"/>
              <a:t>Setiap</a:t>
            </a:r>
            <a:r>
              <a:rPr lang="en-ID" dirty="0"/>
              <a:t> orang </a:t>
            </a:r>
            <a:r>
              <a:rPr lang="en-ID" dirty="0" err="1"/>
              <a:t>berhak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kebebasan</a:t>
            </a:r>
            <a:r>
              <a:rPr lang="en-ID" dirty="0"/>
              <a:t> </a:t>
            </a:r>
            <a:r>
              <a:rPr lang="en-ID" dirty="0" err="1"/>
              <a:t>meyakini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,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 dan </a:t>
            </a:r>
            <a:r>
              <a:rPr lang="en-ID" dirty="0" err="1"/>
              <a:t>sikap</a:t>
            </a:r>
            <a:r>
              <a:rPr lang="en-ID" dirty="0"/>
              <a:t>,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nuraninya</a:t>
            </a:r>
            <a:r>
              <a:rPr lang="en-ID" dirty="0"/>
              <a:t>.</a:t>
            </a:r>
          </a:p>
          <a:p>
            <a:r>
              <a:rPr lang="en-ID" dirty="0"/>
              <a:t>	Di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29 UUD </a:t>
            </a:r>
            <a:r>
              <a:rPr lang="en-ID" dirty="0" err="1"/>
              <a:t>NegaraRepublik</a:t>
            </a:r>
            <a:r>
              <a:rPr lang="en-ID" dirty="0"/>
              <a:t> Indonesia </a:t>
            </a:r>
            <a:r>
              <a:rPr lang="en-ID" dirty="0" err="1"/>
              <a:t>Tahun</a:t>
            </a:r>
            <a:r>
              <a:rPr lang="en-ID" dirty="0"/>
              <a:t> 1945 </a:t>
            </a:r>
            <a:r>
              <a:rPr lang="en-ID" dirty="0" err="1"/>
              <a:t>ayat</a:t>
            </a:r>
            <a:r>
              <a:rPr lang="en-ID" dirty="0"/>
              <a:t> (2) </a:t>
            </a:r>
            <a:r>
              <a:rPr lang="en-ID" dirty="0" err="1"/>
              <a:t>disebutkan</a:t>
            </a:r>
            <a:r>
              <a:rPr lang="en-ID" dirty="0"/>
              <a:t>, </a:t>
            </a:r>
            <a:r>
              <a:rPr lang="en-ID" dirty="0" err="1"/>
              <a:t>bahwa</a:t>
            </a:r>
            <a:r>
              <a:rPr lang="en-ID" dirty="0"/>
              <a:t> negara </a:t>
            </a:r>
            <a:r>
              <a:rPr lang="en-ID" dirty="0" err="1"/>
              <a:t>menjamin</a:t>
            </a:r>
            <a:r>
              <a:rPr lang="en-ID" dirty="0"/>
              <a:t> </a:t>
            </a:r>
            <a:r>
              <a:rPr lang="en-ID" dirty="0" err="1"/>
              <a:t>kemerdekaan</a:t>
            </a:r>
            <a:r>
              <a:rPr lang="en-ID" dirty="0"/>
              <a:t> </a:t>
            </a:r>
            <a:r>
              <a:rPr lang="en-ID" dirty="0" err="1"/>
              <a:t>tiap-tiap</a:t>
            </a:r>
            <a:r>
              <a:rPr lang="en-ID" dirty="0"/>
              <a:t> </a:t>
            </a:r>
            <a:r>
              <a:rPr lang="en-ID" dirty="0" err="1"/>
              <a:t>penduduk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memeluk</a:t>
            </a:r>
            <a:r>
              <a:rPr lang="en-ID" dirty="0"/>
              <a:t> </a:t>
            </a:r>
            <a:r>
              <a:rPr lang="en-ID" dirty="0" err="1"/>
              <a:t>agamanya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beribadat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agamanya</a:t>
            </a:r>
            <a:r>
              <a:rPr lang="en-ID" dirty="0"/>
              <a:t> dan </a:t>
            </a:r>
            <a:r>
              <a:rPr lang="en-ID" dirty="0" err="1"/>
              <a:t>kepercayaannya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</a:t>
            </a:r>
          </a:p>
        </p:txBody>
      </p:sp>
      <p:sp>
        <p:nvSpPr>
          <p:cNvPr id="4" name="Action Button: Go Hom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588FD6CA-7D79-4CAE-BB10-198230817094}"/>
              </a:ext>
            </a:extLst>
          </p:cNvPr>
          <p:cNvSpPr/>
          <p:nvPr/>
        </p:nvSpPr>
        <p:spPr>
          <a:xfrm>
            <a:off x="10740421" y="5296288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55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425669"/>
            <a:ext cx="10909737" cy="633237"/>
          </a:xfrm>
        </p:spPr>
        <p:txBody>
          <a:bodyPr/>
          <a:lstStyle/>
          <a:p>
            <a:pPr algn="ctr"/>
            <a:r>
              <a:rPr lang="en-US" dirty="0"/>
              <a:t>A.  Wilayah negara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</a:t>
            </a:r>
            <a:r>
              <a:rPr lang="en-US" dirty="0" err="1"/>
              <a:t>indonesia</a:t>
            </a:r>
            <a:r>
              <a:rPr lang="en-US" dirty="0"/>
              <a:t> 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3" y="2743199"/>
            <a:ext cx="3300905" cy="2254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85" y="2871986"/>
            <a:ext cx="3597330" cy="2254469"/>
          </a:xfrm>
          <a:prstGeom prst="rect">
            <a:avLst/>
          </a:prstGeom>
        </p:spPr>
      </p:pic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801085" y="5217077"/>
            <a:ext cx="2853559" cy="614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Wilayah </a:t>
            </a:r>
            <a:r>
              <a:rPr lang="en-US" dirty="0" err="1"/>
              <a:t>Daratan</a:t>
            </a:r>
            <a:endParaRPr lang="vi-VN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872370" y="5198117"/>
            <a:ext cx="2853559" cy="614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Wilayah </a:t>
            </a:r>
            <a:r>
              <a:rPr lang="en-US" dirty="0" err="1"/>
              <a:t>Lautan</a:t>
            </a:r>
            <a:endParaRPr lang="vi-VN" dirty="0"/>
          </a:p>
        </p:txBody>
      </p:sp>
      <p:sp>
        <p:nvSpPr>
          <p:cNvPr id="3" name="Arrow: Up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36671D2A-ED76-46F9-914E-D83AA58A60FB}"/>
              </a:ext>
            </a:extLst>
          </p:cNvPr>
          <p:cNvSpPr/>
          <p:nvPr/>
        </p:nvSpPr>
        <p:spPr>
          <a:xfrm>
            <a:off x="4034697" y="3960813"/>
            <a:ext cx="3465788" cy="1852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BATAS WILAYAH NKRI</a:t>
            </a:r>
          </a:p>
        </p:txBody>
      </p:sp>
      <p:sp>
        <p:nvSpPr>
          <p:cNvPr id="4" name="Action Button: Go Home 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9711EF7F-B614-4C8B-A84D-F93A301DDB4E}"/>
              </a:ext>
            </a:extLst>
          </p:cNvPr>
          <p:cNvSpPr/>
          <p:nvPr/>
        </p:nvSpPr>
        <p:spPr>
          <a:xfrm>
            <a:off x="5290156" y="2871986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32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ction Button: Go Hom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930F7918-052F-4787-BA5B-FC8B79254E6F}"/>
              </a:ext>
            </a:extLst>
          </p:cNvPr>
          <p:cNvSpPr/>
          <p:nvPr/>
        </p:nvSpPr>
        <p:spPr>
          <a:xfrm>
            <a:off x="203001" y="4752301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56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Wilayah </a:t>
            </a:r>
            <a:r>
              <a:rPr lang="en-US" dirty="0" err="1"/>
              <a:t>daratan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2064624" y="2128344"/>
            <a:ext cx="8377184" cy="33422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Wilayah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daratan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wilayah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pemukiman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bersangkutan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14" y="280028"/>
            <a:ext cx="6490166" cy="2098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8" y="4489559"/>
            <a:ext cx="1916656" cy="1396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15" y="5123262"/>
            <a:ext cx="1789665" cy="1525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9" y="3547241"/>
            <a:ext cx="1432319" cy="1146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Arrow: Left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BBA6EB-FC0F-40DD-8ACB-172188333DCA}"/>
              </a:ext>
            </a:extLst>
          </p:cNvPr>
          <p:cNvSpPr/>
          <p:nvPr/>
        </p:nvSpPr>
        <p:spPr>
          <a:xfrm>
            <a:off x="6941713" y="5628068"/>
            <a:ext cx="1970468" cy="1076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11" name="Action Button: Go Home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512AAA6A-E0E5-4A1E-B630-419B47110AA9}"/>
              </a:ext>
            </a:extLst>
          </p:cNvPr>
          <p:cNvSpPr/>
          <p:nvPr/>
        </p:nvSpPr>
        <p:spPr>
          <a:xfrm>
            <a:off x="9052873" y="5804680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96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WILAYAH PERAIRAN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2064624" y="2128344"/>
            <a:ext cx="8377184" cy="33422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Wilayah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perairan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perairan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pedalaman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perairan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kepulauan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teritorial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AE1D184A-4501-4D97-AACD-13BDFE20498B}"/>
              </a:ext>
            </a:extLst>
          </p:cNvPr>
          <p:cNvSpPr/>
          <p:nvPr/>
        </p:nvSpPr>
        <p:spPr>
          <a:xfrm>
            <a:off x="9002332" y="5628068"/>
            <a:ext cx="2910626" cy="1049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PENJELASAN</a:t>
            </a:r>
          </a:p>
        </p:txBody>
      </p:sp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AC41E6-34ED-4C14-BC9E-6D6817D2E729}"/>
              </a:ext>
            </a:extLst>
          </p:cNvPr>
          <p:cNvSpPr/>
          <p:nvPr/>
        </p:nvSpPr>
        <p:spPr>
          <a:xfrm>
            <a:off x="6941713" y="5628068"/>
            <a:ext cx="1970468" cy="1076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7" name="Action Button: Go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BD4A354C-0C7C-41C7-9F21-1F9090D07865}"/>
              </a:ext>
            </a:extLst>
          </p:cNvPr>
          <p:cNvSpPr/>
          <p:nvPr/>
        </p:nvSpPr>
        <p:spPr>
          <a:xfrm>
            <a:off x="10828071" y="4697341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80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14193" y="-15766"/>
            <a:ext cx="7677807" cy="1450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Perairan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 Indonesia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konvensi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endParaRPr lang="vi-V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8" y="1897832"/>
            <a:ext cx="11461531" cy="4083269"/>
          </a:xfrm>
          <a:prstGeom prst="rect">
            <a:avLst/>
          </a:prstGeom>
        </p:spPr>
      </p:pic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86561" y="6107593"/>
            <a:ext cx="1923393" cy="59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Zona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Teritorial</a:t>
            </a:r>
            <a:endParaRPr lang="vi-VN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031272" y="6144726"/>
            <a:ext cx="1923393" cy="599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Zona </a:t>
            </a:r>
            <a:r>
              <a:rPr lang="en-US" dirty="0" err="1"/>
              <a:t>landas</a:t>
            </a:r>
            <a:r>
              <a:rPr lang="en-US" dirty="0"/>
              <a:t> </a:t>
            </a:r>
            <a:r>
              <a:rPr lang="en-US" dirty="0" err="1"/>
              <a:t>Kontinen</a:t>
            </a:r>
            <a:endParaRPr lang="vi-VN" dirty="0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10082046" y="6144726"/>
            <a:ext cx="1923393" cy="599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Zona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Ekslusif</a:t>
            </a:r>
            <a:r>
              <a:rPr lang="en-US" dirty="0"/>
              <a:t> (ZEE)</a:t>
            </a:r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48" y="2407391"/>
            <a:ext cx="914402" cy="975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62" y="2853559"/>
            <a:ext cx="591599" cy="529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23" y="1906333"/>
            <a:ext cx="918259" cy="509559"/>
          </a:xfrm>
          <a:prstGeom prst="rect">
            <a:avLst/>
          </a:prstGeom>
        </p:spPr>
      </p:pic>
      <p:sp>
        <p:nvSpPr>
          <p:cNvPr id="2" name="Arrow: Left 1">
            <a:hlinkClick r:id="rId9" action="ppaction://hlinksldjump"/>
            <a:extLst>
              <a:ext uri="{FF2B5EF4-FFF2-40B4-BE49-F238E27FC236}">
                <a16:creationId xmlns:a16="http://schemas.microsoft.com/office/drawing/2014/main" xmlns="" id="{D369AD3F-D8E8-489F-BDA4-E6610E3AC7AA}"/>
              </a:ext>
            </a:extLst>
          </p:cNvPr>
          <p:cNvSpPr/>
          <p:nvPr/>
        </p:nvSpPr>
        <p:spPr>
          <a:xfrm>
            <a:off x="927279" y="425003"/>
            <a:ext cx="1182675" cy="1009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14" name="Action Button: Go Home 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A15A0550-8317-4781-BFFF-4BA0D4FE7799}"/>
              </a:ext>
            </a:extLst>
          </p:cNvPr>
          <p:cNvSpPr/>
          <p:nvPr/>
        </p:nvSpPr>
        <p:spPr>
          <a:xfrm>
            <a:off x="2364561" y="490253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5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Zona </a:t>
            </a:r>
            <a:r>
              <a:rPr lang="en-US" b="1" dirty="0" err="1"/>
              <a:t>laut</a:t>
            </a:r>
            <a:r>
              <a:rPr lang="en-US" b="1" dirty="0"/>
              <a:t> </a:t>
            </a:r>
            <a:r>
              <a:rPr lang="en-US" b="1" dirty="0" err="1"/>
              <a:t>teritorial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Laut</a:t>
            </a:r>
            <a:r>
              <a:rPr lang="en-US" dirty="0"/>
              <a:t> territorial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.</a:t>
            </a:r>
          </a:p>
          <a:p>
            <a:r>
              <a:rPr lang="en-US" dirty="0" err="1"/>
              <a:t>Laut</a:t>
            </a:r>
            <a:r>
              <a:rPr lang="en-US" dirty="0"/>
              <a:t> territorial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Indonesia. Negara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atasnya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–</a:t>
            </a:r>
            <a:r>
              <a:rPr lang="en-US" dirty="0" err="1"/>
              <a:t>negara</a:t>
            </a:r>
            <a:r>
              <a:rPr lang="en-US" dirty="0"/>
              <a:t> lain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diperbolehkan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territorial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Indonesia dan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air,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dan </a:t>
            </a:r>
            <a:r>
              <a:rPr lang="en-US" dirty="0" err="1"/>
              <a:t>udara</a:t>
            </a:r>
            <a:r>
              <a:rPr lang="en-US" dirty="0"/>
              <a:t> di </a:t>
            </a:r>
            <a:r>
              <a:rPr lang="en-US" dirty="0" err="1"/>
              <a:t>sekitarnya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. </a:t>
            </a:r>
          </a:p>
          <a:p>
            <a:r>
              <a:rPr lang="en-US" dirty="0"/>
              <a:t>Batas </a:t>
            </a:r>
            <a:r>
              <a:rPr lang="en-US" dirty="0" err="1"/>
              <a:t>laut</a:t>
            </a:r>
            <a:r>
              <a:rPr lang="en-US" dirty="0"/>
              <a:t> territorial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12 mil </a:t>
            </a:r>
            <a:r>
              <a:rPr lang="en-US" dirty="0" err="1"/>
              <a:t>laut</a:t>
            </a:r>
            <a:r>
              <a:rPr lang="en-US" dirty="0"/>
              <a:t> (1 mil </a:t>
            </a:r>
            <a:r>
              <a:rPr lang="en-US" dirty="0" err="1"/>
              <a:t>laut</a:t>
            </a:r>
            <a:r>
              <a:rPr lang="en-US" dirty="0"/>
              <a:t> = 1, 852 km)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terjauh</a:t>
            </a:r>
            <a:r>
              <a:rPr lang="en-US" dirty="0"/>
              <a:t> yang </a:t>
            </a:r>
            <a:r>
              <a:rPr lang="en-US" dirty="0" err="1"/>
              <a:t>menjorok</a:t>
            </a:r>
            <a:r>
              <a:rPr lang="en-US" dirty="0"/>
              <a:t> ke </a:t>
            </a:r>
            <a:r>
              <a:rPr lang="en-US" dirty="0" err="1"/>
              <a:t>laut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Arrow: Left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D274926-F9E7-4D4A-A4FA-DA264F03F5D1}"/>
              </a:ext>
            </a:extLst>
          </p:cNvPr>
          <p:cNvSpPr/>
          <p:nvPr/>
        </p:nvSpPr>
        <p:spPr>
          <a:xfrm>
            <a:off x="9872179" y="5123493"/>
            <a:ext cx="1182675" cy="1009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0BFD6530-BD6F-47F8-9CE2-73512E1756D5}"/>
              </a:ext>
            </a:extLst>
          </p:cNvPr>
          <p:cNvSpPr/>
          <p:nvPr/>
        </p:nvSpPr>
        <p:spPr>
          <a:xfrm>
            <a:off x="11054854" y="5280189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3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Zona </a:t>
            </a:r>
            <a:r>
              <a:rPr lang="en-US" b="1" dirty="0" err="1"/>
              <a:t>landas</a:t>
            </a:r>
            <a:r>
              <a:rPr lang="en-US" b="1" dirty="0"/>
              <a:t> </a:t>
            </a:r>
            <a:r>
              <a:rPr lang="en-US" b="1" dirty="0" err="1"/>
              <a:t>kontinen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Landas</a:t>
            </a:r>
            <a:r>
              <a:rPr lang="en-US" sz="2400" dirty="0"/>
              <a:t> </a:t>
            </a:r>
            <a:r>
              <a:rPr lang="en-US" sz="2400" dirty="0" err="1"/>
              <a:t>kontinen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laut</a:t>
            </a:r>
            <a:r>
              <a:rPr lang="en-US" sz="2400" dirty="0"/>
              <a:t> yang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geologis</a:t>
            </a:r>
            <a:r>
              <a:rPr lang="en-US" sz="2400" dirty="0"/>
              <a:t> dan </a:t>
            </a:r>
            <a:r>
              <a:rPr lang="en-US" sz="2400" dirty="0" err="1"/>
              <a:t>morfologi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lanjutan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kontinen</a:t>
            </a:r>
            <a:r>
              <a:rPr lang="en-US" sz="2400" dirty="0"/>
              <a:t> (</a:t>
            </a:r>
            <a:r>
              <a:rPr lang="en-US" sz="2400" dirty="0" err="1"/>
              <a:t>benua</a:t>
            </a:r>
            <a:r>
              <a:rPr lang="en-US" sz="2400" dirty="0"/>
              <a:t>). </a:t>
            </a:r>
            <a:r>
              <a:rPr lang="en-US" sz="2400" dirty="0" err="1"/>
              <a:t>Kedalaman</a:t>
            </a:r>
            <a:r>
              <a:rPr lang="en-US" sz="2400" dirty="0"/>
              <a:t> </a:t>
            </a:r>
            <a:r>
              <a:rPr lang="en-US" sz="2400" dirty="0" err="1"/>
              <a:t>landas</a:t>
            </a:r>
            <a:r>
              <a:rPr lang="en-US" sz="2400" dirty="0"/>
              <a:t> </a:t>
            </a:r>
            <a:r>
              <a:rPr lang="en-US" sz="2400" dirty="0" err="1"/>
              <a:t>kontinen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150 meter. </a:t>
            </a:r>
            <a:r>
              <a:rPr lang="en-US" sz="2400" dirty="0" err="1"/>
              <a:t>Landas</a:t>
            </a:r>
            <a:r>
              <a:rPr lang="en-US" sz="2400" dirty="0"/>
              <a:t> </a:t>
            </a:r>
            <a:r>
              <a:rPr lang="en-US" sz="2400" dirty="0" err="1"/>
              <a:t>kontinen</a:t>
            </a:r>
            <a:r>
              <a:rPr lang="en-US" sz="2400" dirty="0"/>
              <a:t> </a:t>
            </a:r>
            <a:r>
              <a:rPr lang="en-US" sz="2400" dirty="0" err="1"/>
              <a:t>diukur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yang paling </a:t>
            </a:r>
            <a:r>
              <a:rPr lang="en-US" sz="2400" dirty="0" err="1"/>
              <a:t>jauh</a:t>
            </a:r>
            <a:r>
              <a:rPr lang="en-US" sz="2400" dirty="0"/>
              <a:t> 200 mil </a:t>
            </a:r>
            <a:r>
              <a:rPr lang="en-US" sz="2400" dirty="0" err="1"/>
              <a:t>laut</a:t>
            </a:r>
            <a:r>
              <a:rPr lang="en-US" sz="2400" dirty="0"/>
              <a:t>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8483"/>
            <a:ext cx="12192000" cy="2049517"/>
          </a:xfrm>
          <a:prstGeom prst="rect">
            <a:avLst/>
          </a:prstGeom>
        </p:spPr>
      </p:pic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720D7E8-5C0B-48F1-A4A4-CD5E4F3F84D9}"/>
              </a:ext>
            </a:extLst>
          </p:cNvPr>
          <p:cNvSpPr/>
          <p:nvPr/>
        </p:nvSpPr>
        <p:spPr>
          <a:xfrm>
            <a:off x="9872179" y="5123493"/>
            <a:ext cx="1182675" cy="1009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BACK</a:t>
            </a:r>
          </a:p>
        </p:txBody>
      </p:sp>
      <p:sp>
        <p:nvSpPr>
          <p:cNvPr id="7" name="Action Button: Go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C5E48B5D-6D12-4051-A460-26D445644B0B}"/>
              </a:ext>
            </a:extLst>
          </p:cNvPr>
          <p:cNvSpPr/>
          <p:nvPr/>
        </p:nvSpPr>
        <p:spPr>
          <a:xfrm>
            <a:off x="11054854" y="5241676"/>
            <a:ext cx="947512" cy="773292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23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624</TotalTime>
  <Words>1371</Words>
  <Application>Microsoft Office PowerPoint</Application>
  <PresentationFormat>Custom</PresentationFormat>
  <Paragraphs>123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Gallery</vt:lpstr>
      <vt:lpstr>KETENTUAN UUD NRI Tahun 1945 dalam Kehidupan berbangsa dan  bernegara</vt:lpstr>
      <vt:lpstr>PowerPoint Presentation</vt:lpstr>
      <vt:lpstr>A.  Wilayah negara kesatuan republik indonesia </vt:lpstr>
      <vt:lpstr>PowerPoint Presentation</vt:lpstr>
      <vt:lpstr>Wilayah daratan</vt:lpstr>
      <vt:lpstr>WILAYAH PERAIRAN</vt:lpstr>
      <vt:lpstr>PowerPoint Presentation</vt:lpstr>
      <vt:lpstr>Zona laut teritorial</vt:lpstr>
      <vt:lpstr>Zona landas kontinen</vt:lpstr>
      <vt:lpstr>Zona ekonomi ekslusif (ZEE)</vt:lpstr>
      <vt:lpstr>PowerPoint Presentation</vt:lpstr>
      <vt:lpstr>2. Batas wilayah negara kesatuan republic indonesia</vt:lpstr>
      <vt:lpstr>Batas wilayah negara kesatuan republic indonesia</vt:lpstr>
      <vt:lpstr>Batas wilayah negara kesatuan republic indonesia</vt:lpstr>
      <vt:lpstr>Batas wilayah negara kesatuan republic indonesia</vt:lpstr>
      <vt:lpstr>PowerPoint Presentation</vt:lpstr>
      <vt:lpstr>PowerPoint Presentation</vt:lpstr>
      <vt:lpstr>PowerPoint Presentation</vt:lpstr>
      <vt:lpstr>Kedudukan Warga Negara dan Penduduk Indonesia</vt:lpstr>
      <vt:lpstr>Status Warga Negara Indonesia</vt:lpstr>
      <vt:lpstr>Asas-Asas Kewarganegaraan Indonesia </vt:lpstr>
      <vt:lpstr>Syarat-syarat Menjadi Warga Negara Indonesia </vt:lpstr>
      <vt:lpstr>Penyebab Hilangnya Kewarganegaraan Indonesia </vt:lpstr>
      <vt:lpstr>KEMERDEKAAN BERAGAMA DAN BERKEPERCAYAAN </vt:lpstr>
    </vt:vector>
  </TitlesOfParts>
  <Company>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KETENTUAN UUD NRI Tahun 1945 dalam Kehidupan berbangsa dan  bernegara</dc:title>
  <dc:creator>MyPC</dc:creator>
  <cp:lastModifiedBy>windows 8.1</cp:lastModifiedBy>
  <cp:revision>48</cp:revision>
  <dcterms:created xsi:type="dcterms:W3CDTF">2017-08-25T03:13:16Z</dcterms:created>
  <dcterms:modified xsi:type="dcterms:W3CDTF">2022-05-17T10:39:36Z</dcterms:modified>
</cp:coreProperties>
</file>