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9" r:id="rId3"/>
    <p:sldId id="279" r:id="rId4"/>
    <p:sldId id="263" r:id="rId5"/>
    <p:sldId id="272" r:id="rId6"/>
    <p:sldId id="264" r:id="rId7"/>
    <p:sldId id="269" r:id="rId8"/>
    <p:sldId id="270" r:id="rId9"/>
    <p:sldId id="271" r:id="rId10"/>
    <p:sldId id="265" r:id="rId11"/>
    <p:sldId id="261" r:id="rId12"/>
    <p:sldId id="266" r:id="rId13"/>
    <p:sldId id="260" r:id="rId14"/>
    <p:sldId id="257" r:id="rId15"/>
    <p:sldId id="267" r:id="rId16"/>
    <p:sldId id="268" r:id="rId17"/>
    <p:sldId id="273" r:id="rId18"/>
    <p:sldId id="280" r:id="rId19"/>
    <p:sldId id="274" r:id="rId20"/>
    <p:sldId id="281" r:id="rId21"/>
    <p:sldId id="275" r:id="rId22"/>
    <p:sldId id="276" r:id="rId23"/>
    <p:sldId id="277" r:id="rId24"/>
    <p:sldId id="278" r:id="rId25"/>
    <p:sldId id="283" r:id="rId26"/>
    <p:sldId id="284" r:id="rId27"/>
    <p:sldId id="285" r:id="rId28"/>
    <p:sldId id="286"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8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A35B340A-0E86-4955-9C67-D0CB3DD75B7B}"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102341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35B340A-0E86-4955-9C67-D0CB3DD75B7B}"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270688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35B340A-0E86-4955-9C67-D0CB3DD75B7B}"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57592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35B340A-0E86-4955-9C67-D0CB3DD75B7B}"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51869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B340A-0E86-4955-9C67-D0CB3DD75B7B}"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72087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A35B340A-0E86-4955-9C67-D0CB3DD75B7B}"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14845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A35B340A-0E86-4955-9C67-D0CB3DD75B7B}" type="datetimeFigureOut">
              <a:rPr lang="id-ID" smtClean="0"/>
              <a:t>17/05/2022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254658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A35B340A-0E86-4955-9C67-D0CB3DD75B7B}" type="datetimeFigureOut">
              <a:rPr lang="id-ID" smtClean="0"/>
              <a:t>17/05/2022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27699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B340A-0E86-4955-9C67-D0CB3DD75B7B}" type="datetimeFigureOut">
              <a:rPr lang="id-ID" smtClean="0"/>
              <a:t>17/05/2022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227580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B340A-0E86-4955-9C67-D0CB3DD75B7B}"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307160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B340A-0E86-4955-9C67-D0CB3DD75B7B}"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B0E5019-8467-422B-9EA5-DE3681DA7D6B}" type="slidenum">
              <a:rPr lang="id-ID" smtClean="0"/>
              <a:t>‹#›</a:t>
            </a:fld>
            <a:endParaRPr lang="id-ID"/>
          </a:p>
        </p:txBody>
      </p:sp>
    </p:spTree>
    <p:extLst>
      <p:ext uri="{BB962C8B-B14F-4D97-AF65-F5344CB8AC3E}">
        <p14:creationId xmlns:p14="http://schemas.microsoft.com/office/powerpoint/2010/main" val="2886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6">
                <a:tint val="45000"/>
                <a:satMod val="400000"/>
              </a:schemeClr>
            </a:duotone>
            <a:extLst>
              <a:ext uri="{BEBA8EAE-BF5A-486C-A8C5-ECC9F3942E4B}">
                <a14:imgProps xmlns:a14="http://schemas.microsoft.com/office/drawing/2010/main">
                  <a14:imgLayer r:embed="rId14">
                    <a14:imgEffect>
                      <a14:artisticGlowEdges/>
                    </a14:imgEffect>
                    <a14:imgEffect>
                      <a14:colorTemperature colorTemp="1500"/>
                    </a14:imgEffect>
                    <a14:imgEffect>
                      <a14:saturation sat="335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B340A-0E86-4955-9C67-D0CB3DD75B7B}" type="datetimeFigureOut">
              <a:rPr lang="id-ID" smtClean="0"/>
              <a:t>17/05/2022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E5019-8467-422B-9EA5-DE3681DA7D6B}" type="slidenum">
              <a:rPr lang="id-ID" smtClean="0"/>
              <a:t>‹#›</a:t>
            </a:fld>
            <a:endParaRPr lang="id-ID"/>
          </a:p>
        </p:txBody>
      </p:sp>
    </p:spTree>
    <p:extLst>
      <p:ext uri="{BB962C8B-B14F-4D97-AF65-F5344CB8AC3E}">
        <p14:creationId xmlns:p14="http://schemas.microsoft.com/office/powerpoint/2010/main" val="217414997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13" y="5805264"/>
            <a:ext cx="517048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59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b="1" dirty="0"/>
              <a:t>Undang-undang</a:t>
            </a:r>
            <a:r>
              <a:rPr lang="id-ID" dirty="0"/>
              <a:t> </a:t>
            </a:r>
            <a:r>
              <a:rPr lang="id-ID" b="1" dirty="0"/>
              <a:t>tersebut</a:t>
            </a:r>
            <a:r>
              <a:rPr lang="id-ID" dirty="0"/>
              <a:t> </a:t>
            </a:r>
            <a:r>
              <a:rPr lang="id-ID" b="1" dirty="0"/>
              <a:t>mengatur tentang ketahanan pangan yang meliputi aspek keamanan, mutu, dan keragaman </a:t>
            </a:r>
            <a:r>
              <a:rPr lang="id-ID" dirty="0"/>
              <a:t>sebagai kondisi yang harus dipenuhi dalam pemenuhan pangan penduduk yang merata serta harganya terjangkau.</a:t>
            </a:r>
          </a:p>
        </p:txBody>
      </p:sp>
    </p:spTree>
    <p:extLst>
      <p:ext uri="{BB962C8B-B14F-4D97-AF65-F5344CB8AC3E}">
        <p14:creationId xmlns:p14="http://schemas.microsoft.com/office/powerpoint/2010/main" val="3041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2. BAHAN INDUSTRI</a:t>
            </a:r>
          </a:p>
        </p:txBody>
      </p:sp>
      <p:sp>
        <p:nvSpPr>
          <p:cNvPr id="3" name="Content Placeholder 2"/>
          <p:cNvSpPr>
            <a:spLocks noGrp="1"/>
          </p:cNvSpPr>
          <p:nvPr>
            <p:ph idx="1"/>
          </p:nvPr>
        </p:nvSpPr>
        <p:spPr/>
        <p:txBody>
          <a:bodyPr>
            <a:normAutofit fontScale="92500" lnSpcReduction="20000"/>
          </a:bodyPr>
          <a:lstStyle/>
          <a:p>
            <a:r>
              <a:rPr lang="id-ID" b="1" dirty="0"/>
              <a:t>Bahan industri adalah bahan mentah, bahan baku, atau barang setengah jadi yang diolah untuk menjadi bahan yang memiliki nilai jual yang tinggi</a:t>
            </a:r>
            <a:r>
              <a:rPr lang="id-ID" dirty="0"/>
              <a:t>. Dalam UU No.5 Tahun 1984, industri didefinisikan sebagai kegiatan ekonomi yang mengolah bahan mentah, bahan baku, barang setengah jadi dan/atau barang jadi menjadi barang dengan nilai yang lebih tinggi. Bahan yang diambil langsung dari alam atau yang diperoleh dari usaha manusia untuk memenuhi kebutuhan industri.</a:t>
            </a:r>
          </a:p>
        </p:txBody>
      </p:sp>
    </p:spTree>
    <p:extLst>
      <p:ext uri="{BB962C8B-B14F-4D97-AF65-F5344CB8AC3E}">
        <p14:creationId xmlns:p14="http://schemas.microsoft.com/office/powerpoint/2010/main" val="2045901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Bahan Industri Dapat Dibedakan Menjadi Beberapa Jenis Seperti :</a:t>
            </a:r>
          </a:p>
          <a:p>
            <a:r>
              <a:rPr lang="id-ID" dirty="0"/>
              <a:t>1. Bahan mentah</a:t>
            </a:r>
          </a:p>
          <a:p>
            <a:r>
              <a:rPr lang="id-ID" dirty="0"/>
              <a:t>Bahan mentah ialah : Bahan yang diambil langsung dari alam atau yang diperoleh dari usaha manusia untuk memenuhi kebutuhan industri.</a:t>
            </a:r>
          </a:p>
        </p:txBody>
      </p:sp>
    </p:spTree>
    <p:extLst>
      <p:ext uri="{BB962C8B-B14F-4D97-AF65-F5344CB8AC3E}">
        <p14:creationId xmlns:p14="http://schemas.microsoft.com/office/powerpoint/2010/main" val="114648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5599781"/>
            <a:ext cx="8229600" cy="4525963"/>
          </a:xfrm>
        </p:spPr>
        <p:txBody>
          <a:bodyPr/>
          <a:lstStyle/>
          <a:p>
            <a:r>
              <a:rPr lang="id-ID" dirty="0"/>
              <a:t>Proses pengambilan getah karet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90700"/>
            <a:ext cx="5715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06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2. bahan baku</a:t>
            </a:r>
          </a:p>
          <a:p>
            <a:pPr marL="0" indent="0">
              <a:buNone/>
            </a:pPr>
            <a:r>
              <a:rPr lang="id-ID" dirty="0"/>
              <a:t>Bahan mentah yang telah diolah secara ringan, biasanya masih jauh dari barang jadi/untuk memudahkan proses.</a:t>
            </a:r>
          </a:p>
        </p:txBody>
      </p:sp>
    </p:spTree>
    <p:extLst>
      <p:ext uri="{BB962C8B-B14F-4D97-AF65-F5344CB8AC3E}">
        <p14:creationId xmlns:p14="http://schemas.microsoft.com/office/powerpoint/2010/main" val="223766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5023717"/>
            <a:ext cx="8229600" cy="4525963"/>
          </a:xfrm>
        </p:spPr>
        <p:txBody>
          <a:bodyPr/>
          <a:lstStyle/>
          <a:p>
            <a:r>
              <a:rPr lang="id-ID" dirty="0"/>
              <a:t>Bubur kertas, salah satu contoh bahan mentah setengah jadi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819275"/>
            <a:ext cx="57150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72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3. Barang Setengah Jadi</a:t>
            </a:r>
            <a:endParaRPr lang="id-ID" dirty="0"/>
          </a:p>
        </p:txBody>
      </p:sp>
      <p:sp>
        <p:nvSpPr>
          <p:cNvPr id="3" name="Content Placeholder 2"/>
          <p:cNvSpPr>
            <a:spLocks noGrp="1"/>
          </p:cNvSpPr>
          <p:nvPr>
            <p:ph idx="1"/>
          </p:nvPr>
        </p:nvSpPr>
        <p:spPr>
          <a:xfrm>
            <a:off x="611560" y="1700808"/>
            <a:ext cx="8229600" cy="3013795"/>
          </a:xfrm>
        </p:spPr>
        <p:txBody>
          <a:bodyPr/>
          <a:lstStyle/>
          <a:p>
            <a:r>
              <a:rPr lang="id-ID" dirty="0"/>
              <a:t>Barang yang sudah mengalami proses industri lebih lanjut dan hampir mendekati barang jadi.</a:t>
            </a:r>
          </a:p>
          <a:p>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96952"/>
            <a:ext cx="57150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37399" y="6084004"/>
            <a:ext cx="3869201" cy="369332"/>
          </a:xfrm>
          <a:prstGeom prst="rect">
            <a:avLst/>
          </a:prstGeom>
        </p:spPr>
        <p:txBody>
          <a:bodyPr wrap="none">
            <a:spAutoFit/>
          </a:bodyPr>
          <a:lstStyle/>
          <a:p>
            <a:r>
              <a:rPr lang="fi-FI" dirty="0"/>
              <a:t>Kain, satu tahap sebelum menjadi baju </a:t>
            </a:r>
            <a:endParaRPr lang="id-ID" dirty="0"/>
          </a:p>
        </p:txBody>
      </p:sp>
    </p:spTree>
    <p:extLst>
      <p:ext uri="{BB962C8B-B14F-4D97-AF65-F5344CB8AC3E}">
        <p14:creationId xmlns:p14="http://schemas.microsoft.com/office/powerpoint/2010/main" val="347014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3. ENERGI BARU DAN TERBARUKAN</a:t>
            </a:r>
          </a:p>
        </p:txBody>
      </p:sp>
      <p:sp>
        <p:nvSpPr>
          <p:cNvPr id="3" name="Content Placeholder 2"/>
          <p:cNvSpPr>
            <a:spLocks noGrp="1"/>
          </p:cNvSpPr>
          <p:nvPr>
            <p:ph idx="1"/>
          </p:nvPr>
        </p:nvSpPr>
        <p:spPr/>
        <p:txBody>
          <a:bodyPr>
            <a:normAutofit fontScale="92500" lnSpcReduction="20000"/>
          </a:bodyPr>
          <a:lstStyle/>
          <a:p>
            <a:r>
              <a:rPr lang="id-ID" dirty="0"/>
              <a:t>1. Defenisis</a:t>
            </a:r>
          </a:p>
          <a:p>
            <a:endParaRPr lang="id-ID" dirty="0"/>
          </a:p>
          <a:p>
            <a:pPr marL="0" indent="0">
              <a:buNone/>
            </a:pPr>
            <a:r>
              <a:rPr lang="id-ID" dirty="0"/>
              <a:t>Seperti kita ketahui, kebanyakan mesin, baik untuk industri atau kegiatan lain masih digerakkan oleh tenaga fosil.</a:t>
            </a:r>
            <a:r>
              <a:rPr lang="id-ID" b="1" dirty="0"/>
              <a:t> Minyak bumi dan batu bara masih menjadi energi utama dalam menggerakkan mesin</a:t>
            </a:r>
            <a:r>
              <a:rPr lang="id-ID" dirty="0"/>
              <a:t>. Tetapi disadari atau tidak, </a:t>
            </a:r>
            <a:r>
              <a:rPr lang="id-ID" b="1" dirty="0"/>
              <a:t>minyak bumi dan batu bara adalah 2 sumber energi yang nantinya akan habis.</a:t>
            </a:r>
            <a:r>
              <a:rPr lang="id-ID" dirty="0"/>
              <a:t> selain itu kedua komponen tersebut hanya bisa terbentuk dalam jangka waktu yang lama, puluhan, atau ratusan juta tahun.</a:t>
            </a:r>
          </a:p>
        </p:txBody>
      </p:sp>
    </p:spTree>
    <p:extLst>
      <p:ext uri="{BB962C8B-B14F-4D97-AF65-F5344CB8AC3E}">
        <p14:creationId xmlns:p14="http://schemas.microsoft.com/office/powerpoint/2010/main" val="219016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Menurut PerPres no 5 tahun 2006 tentang kebijakan energi nasional,</a:t>
            </a:r>
          </a:p>
          <a:p>
            <a:r>
              <a:rPr lang="id-ID" dirty="0"/>
              <a:t> Energi baru adalah bentuk energi yang dihasilkan oleh teknologi baru baik yang berasal dari energi terbarukan maupun energi tidak terbarukanantara lain hidrogen, batu bara yang di cairkan, batubara yang di gaskan,dan nuklir.</a:t>
            </a:r>
          </a:p>
        </p:txBody>
      </p:sp>
    </p:spTree>
    <p:extLst>
      <p:ext uri="{BB962C8B-B14F-4D97-AF65-F5344CB8AC3E}">
        <p14:creationId xmlns:p14="http://schemas.microsoft.com/office/powerpoint/2010/main" val="87854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sz="3600" b="1" dirty="0"/>
              <a:t>Energi baru</a:t>
            </a:r>
            <a:r>
              <a:rPr lang="id-ID" sz="3600" dirty="0"/>
              <a:t> </a:t>
            </a:r>
            <a:r>
              <a:rPr lang="id-ID" sz="3600" b="1" dirty="0"/>
              <a:t>adalah</a:t>
            </a:r>
            <a:r>
              <a:rPr lang="id-ID" sz="3600" dirty="0"/>
              <a:t> jenis-jenis energi yang pada saat ini belum pernah dipergunakan secara massal oleh manusia dan masih dalam pengembangan. Contoh, energi baru adalah pemanfaatan sel surya untuk menyalakan lampu lalu lintas. </a:t>
            </a:r>
          </a:p>
          <a:p>
            <a:pPr marL="0" indent="0">
              <a:buNone/>
            </a:pPr>
            <a:endParaRPr lang="id-ID" sz="3600" dirty="0"/>
          </a:p>
        </p:txBody>
      </p:sp>
    </p:spTree>
    <p:extLst>
      <p:ext uri="{BB962C8B-B14F-4D97-AF65-F5344CB8AC3E}">
        <p14:creationId xmlns:p14="http://schemas.microsoft.com/office/powerpoint/2010/main" val="344782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1. Pengertian Ketahanan pangan</a:t>
            </a:r>
          </a:p>
        </p:txBody>
      </p:sp>
      <p:sp>
        <p:nvSpPr>
          <p:cNvPr id="3" name="Content Placeholder 2"/>
          <p:cNvSpPr>
            <a:spLocks noGrp="1"/>
          </p:cNvSpPr>
          <p:nvPr>
            <p:ph idx="1"/>
          </p:nvPr>
        </p:nvSpPr>
        <p:spPr/>
        <p:txBody>
          <a:bodyPr/>
          <a:lstStyle/>
          <a:p>
            <a:r>
              <a:rPr lang="id-ID" b="1" dirty="0"/>
              <a:t>Pangan adalah salah satu dari 3 kebutuhan primer manusia</a:t>
            </a:r>
            <a:r>
              <a:rPr lang="id-ID" dirty="0"/>
              <a:t> . Pangan atau panganan dibutuhkan oleh manusia untuk menunjang kehidupannya, karena</a:t>
            </a:r>
            <a:r>
              <a:rPr lang="id-ID" b="1" dirty="0"/>
              <a:t> di dalam bahan pangan tersebut terdapat gizi dan mineral</a:t>
            </a:r>
            <a:r>
              <a:rPr lang="id-ID" dirty="0"/>
              <a:t> yang dibutuhkan oleh manusia untuk beraktivitas.</a:t>
            </a:r>
          </a:p>
          <a:p>
            <a:r>
              <a:rPr lang="id-ID" dirty="0"/>
              <a:t>Ketersediaan beras menjadi salah satu faktor untuk meningkatkan ketahanan pangan</a:t>
            </a:r>
          </a:p>
        </p:txBody>
      </p:sp>
    </p:spTree>
    <p:extLst>
      <p:ext uri="{BB962C8B-B14F-4D97-AF65-F5344CB8AC3E}">
        <p14:creationId xmlns:p14="http://schemas.microsoft.com/office/powerpoint/2010/main" val="247224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 </a:t>
            </a:r>
            <a:r>
              <a:rPr lang="id-ID" b="1" dirty="0"/>
              <a:t>energi terbarukan</a:t>
            </a:r>
            <a:r>
              <a:rPr lang="id-ID" dirty="0"/>
              <a:t> </a:t>
            </a:r>
            <a:r>
              <a:rPr lang="id-ID" b="1" dirty="0"/>
              <a:t>adalah</a:t>
            </a:r>
            <a:r>
              <a:rPr lang="id-ID" dirty="0"/>
              <a:t> energi yang dihasilkan dan sumber energi yang secara alamiah tidak akan habis dan dapat berkelanjutan jika dikelola dengan baik seperti : panas bumi, bahan bakar nabati, aliran air sungai, biomassa, biogas, gelombang air laut dll. Ketersediaan sumbernya bisa dipulihkan dengan cepat setelah sumber itu digunakan atau dihabiskan secara alami.</a:t>
            </a:r>
          </a:p>
        </p:txBody>
      </p:sp>
    </p:spTree>
    <p:extLst>
      <p:ext uri="{BB962C8B-B14F-4D97-AF65-F5344CB8AC3E}">
        <p14:creationId xmlns:p14="http://schemas.microsoft.com/office/powerpoint/2010/main" val="238872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5383757"/>
            <a:ext cx="8229600" cy="4525963"/>
          </a:xfrm>
        </p:spPr>
        <p:txBody>
          <a:bodyPr/>
          <a:lstStyle/>
          <a:p>
            <a:r>
              <a:rPr lang="id-ID" dirty="0"/>
              <a:t>Angin, salah satu energi alternatif yang bisa menghasilkan listri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56084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3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5671789"/>
            <a:ext cx="8229600" cy="4525963"/>
          </a:xfrm>
        </p:spPr>
        <p:txBody>
          <a:bodyPr/>
          <a:lstStyle/>
          <a:p>
            <a:r>
              <a:rPr lang="en-US" dirty="0" err="1"/>
              <a:t>Membangun</a:t>
            </a:r>
            <a:r>
              <a:rPr lang="en-US" dirty="0"/>
              <a:t> </a:t>
            </a:r>
            <a:r>
              <a:rPr lang="en-US" dirty="0" err="1"/>
              <a:t>bendungan</a:t>
            </a:r>
            <a:r>
              <a:rPr lang="en-US" dirty="0"/>
              <a:t> </a:t>
            </a:r>
            <a:r>
              <a:rPr lang="en-US" dirty="0" err="1"/>
              <a:t>untuk</a:t>
            </a:r>
            <a:r>
              <a:rPr lang="en-US" dirty="0"/>
              <a:t> </a:t>
            </a:r>
            <a:r>
              <a:rPr lang="en-US" dirty="0" err="1"/>
              <a:t>membuat</a:t>
            </a:r>
            <a:r>
              <a:rPr lang="en-US" dirty="0"/>
              <a:t> </a:t>
            </a:r>
            <a:r>
              <a:rPr lang="en-US" dirty="0" err="1"/>
              <a:t>pembangkit</a:t>
            </a:r>
            <a:r>
              <a:rPr lang="en-US" dirty="0"/>
              <a:t> </a:t>
            </a:r>
            <a:r>
              <a:rPr lang="en-US" dirty="0" err="1"/>
              <a:t>listrik</a:t>
            </a:r>
            <a:r>
              <a:rPr lang="en-US" dirty="0"/>
              <a:t> </a:t>
            </a:r>
            <a:r>
              <a:rPr lang="en-US" dirty="0" err="1"/>
              <a:t>tenaga</a:t>
            </a:r>
            <a:r>
              <a:rPr lang="en-US" dirty="0"/>
              <a:t> air</a:t>
            </a:r>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266825"/>
            <a:ext cx="767715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04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b="1" dirty="0"/>
              <a:t>Bumi menyediakan banyak tenaga yang belum dimanfaatkan oleh manusia</a:t>
            </a:r>
            <a:r>
              <a:rPr lang="id-ID" dirty="0"/>
              <a:t>, tenaga ini tersedia di berbagai tempat, tidak mengotori lingkungan, dan dapat dipulihkan dengan cepat. Tetapi karena masalah infrastruktur dan penguasaan IPTEK, maka energi-energi baru dan terbarukan ini masih sangat jarang digunakan.</a:t>
            </a:r>
          </a:p>
        </p:txBody>
      </p:sp>
    </p:spTree>
    <p:extLst>
      <p:ext uri="{BB962C8B-B14F-4D97-AF65-F5344CB8AC3E}">
        <p14:creationId xmlns:p14="http://schemas.microsoft.com/office/powerpoint/2010/main" val="2618741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b="1" dirty="0"/>
              <a:t>Bumi menyediakan banyak tenaga yang belum dimanfaatkan oleh manusia</a:t>
            </a:r>
            <a:r>
              <a:rPr lang="id-ID" dirty="0"/>
              <a:t>, tenaga ini tersedia di berbagai tempat, tidak mengotori lingkungan, dan dapat dipulihkan dengan cepat. Tetapi karena masalah infrastruktur dan penguasaan IPTEK, maka energi-energi baru dan terbarukan ini masih sangat jarang digunakan.</a:t>
            </a:r>
          </a:p>
        </p:txBody>
      </p:sp>
    </p:spTree>
    <p:extLst>
      <p:ext uri="{BB962C8B-B14F-4D97-AF65-F5344CB8AC3E}">
        <p14:creationId xmlns:p14="http://schemas.microsoft.com/office/powerpoint/2010/main" val="211995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a:t>Sumber energi terbarukan meliputi : tenaga matahari, panas bumi, pasang surut air laut, air, angin, uap, gelombang laut, nuklir, biomassa ( limbah organi seperti kotoran hewan, daun kering, sampah rumah tangga, dan sebagainya.dan di manfaatkan sebagai energi alternatif masa depan.  Di Indinesia persediaan sumber energi alternatif yang melimpah tersebut merupakan potensi yang dapat di kembangkan.</a:t>
            </a:r>
          </a:p>
        </p:txBody>
      </p:sp>
    </p:spTree>
    <p:extLst>
      <p:ext uri="{BB962C8B-B14F-4D97-AF65-F5344CB8AC3E}">
        <p14:creationId xmlns:p14="http://schemas.microsoft.com/office/powerpoint/2010/main" val="1211902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 Energi matahari</a:t>
            </a:r>
          </a:p>
        </p:txBody>
      </p:sp>
      <p:sp>
        <p:nvSpPr>
          <p:cNvPr id="3" name="Content Placeholder 2"/>
          <p:cNvSpPr>
            <a:spLocks noGrp="1"/>
          </p:cNvSpPr>
          <p:nvPr>
            <p:ph idx="1"/>
          </p:nvPr>
        </p:nvSpPr>
        <p:spPr/>
        <p:txBody>
          <a:bodyPr/>
          <a:lstStyle/>
          <a:p>
            <a:r>
              <a:rPr lang="id-ID" b="1" dirty="0"/>
              <a:t>Energi matahari </a:t>
            </a:r>
            <a:r>
              <a:rPr lang="id-ID" dirty="0"/>
              <a:t>sebagai energi terbarukan adalah pemanfaatan energi dari cahaya matahari melalui sel surya, untuk menghasilkan energi listrik yang tidak akan habis, karena sinar matahari selalui diperbarui jumlahnya.</a:t>
            </a:r>
          </a:p>
        </p:txBody>
      </p:sp>
    </p:spTree>
    <p:extLst>
      <p:ext uri="{BB962C8B-B14F-4D97-AF65-F5344CB8AC3E}">
        <p14:creationId xmlns:p14="http://schemas.microsoft.com/office/powerpoint/2010/main" val="1005899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b="1" dirty="0"/>
              <a:t>Energi alternatif </a:t>
            </a:r>
            <a:r>
              <a:rPr lang="id-ID" dirty="0"/>
              <a:t>adalah sumber </a:t>
            </a:r>
            <a:r>
              <a:rPr lang="id-ID" b="1" dirty="0"/>
              <a:t>Energi terperbarukan</a:t>
            </a:r>
            <a:r>
              <a:rPr lang="id-ID" dirty="0"/>
              <a:t>. Energi ini adalah energi yang </a:t>
            </a:r>
            <a:r>
              <a:rPr lang="id-ID" b="1" dirty="0"/>
              <a:t>tidak akan habis </a:t>
            </a:r>
            <a:r>
              <a:rPr lang="id-ID" dirty="0"/>
              <a:t>meski digunakan. Energi terbarukan dikumpulkan dari sumber daya alam yang terbarukan, yang secara alami mengalami pembaruan, seperti sinar matahari, angin, hujan, pasang surut, gelombang, dan panas bumi.  </a:t>
            </a:r>
          </a:p>
        </p:txBody>
      </p:sp>
    </p:spTree>
    <p:extLst>
      <p:ext uri="{BB962C8B-B14F-4D97-AF65-F5344CB8AC3E}">
        <p14:creationId xmlns:p14="http://schemas.microsoft.com/office/powerpoint/2010/main" val="136278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b="1" dirty="0"/>
              <a:t>Energi matahari </a:t>
            </a:r>
            <a:r>
              <a:rPr lang="id-ID" dirty="0"/>
              <a:t>adalah potensi energi yang digunakan untuk mengubah sinar matahari menjadi energi listrik dengan menggunakan </a:t>
            </a:r>
            <a:r>
              <a:rPr lang="id-ID" b="1" dirty="0"/>
              <a:t>sel surya</a:t>
            </a:r>
            <a:r>
              <a:rPr lang="id-ID" dirty="0"/>
              <a:t>.  </a:t>
            </a:r>
          </a:p>
          <a:p>
            <a:r>
              <a:rPr lang="id-ID" dirty="0"/>
              <a:t>Indonesia terletak di wilayah tropis, sehingga memiliki banyak potensi energi matahari, karena adanya sinar matahari sepanjang tahun.</a:t>
            </a:r>
          </a:p>
        </p:txBody>
      </p:sp>
    </p:spTree>
    <p:extLst>
      <p:ext uri="{BB962C8B-B14F-4D97-AF65-F5344CB8AC3E}">
        <p14:creationId xmlns:p14="http://schemas.microsoft.com/office/powerpoint/2010/main" val="225822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28763"/>
            <a:ext cx="7632848" cy="463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56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b="1" dirty="0"/>
              <a:t>Ketahanan pangan mencakup banyak aspek dan memiliki definisi yang luas</a:t>
            </a:r>
            <a:r>
              <a:rPr lang="id-ID" dirty="0"/>
              <a:t>, sehingga setiap orang mencoba membuat definisinya sendiri sesuai dengan tujuannya. </a:t>
            </a:r>
            <a:r>
              <a:rPr lang="id-ID" b="1" dirty="0"/>
              <a:t>Secara umum ketahanan pangan adalah </a:t>
            </a:r>
            <a:r>
              <a:rPr lang="id-ID" dirty="0"/>
              <a:t>kemampuan untuk mencukupi pangan dan keterjaminan tiap individu untuk memperoleh pangan.  </a:t>
            </a:r>
            <a:r>
              <a:rPr lang="id-ID" b="1" dirty="0"/>
              <a:t>Di Indonesia sudah diatur dalam UU Pangan No.7 tahun 1996</a:t>
            </a:r>
            <a:r>
              <a:rPr lang="id-ID" dirty="0"/>
              <a:t>.</a:t>
            </a:r>
          </a:p>
        </p:txBody>
      </p:sp>
    </p:spTree>
    <p:extLst>
      <p:ext uri="{BB962C8B-B14F-4D97-AF65-F5344CB8AC3E}">
        <p14:creationId xmlns:p14="http://schemas.microsoft.com/office/powerpoint/2010/main" val="339489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b="1" dirty="0"/>
              <a:t>Undang-undang</a:t>
            </a:r>
            <a:r>
              <a:rPr lang="id-ID" dirty="0"/>
              <a:t> </a:t>
            </a:r>
            <a:r>
              <a:rPr lang="id-ID" b="1" dirty="0"/>
              <a:t>tersebut</a:t>
            </a:r>
            <a:r>
              <a:rPr lang="id-ID" dirty="0"/>
              <a:t> </a:t>
            </a:r>
            <a:r>
              <a:rPr lang="id-ID" b="1" dirty="0"/>
              <a:t>mengatur tentang ketahanan pangan yang meliputi aspek keamanan, mutu, dan keragaman </a:t>
            </a:r>
            <a:r>
              <a:rPr lang="id-ID" dirty="0"/>
              <a:t>sebagai kondisi yang harus dipenuhi dalam pemenuhan pangan penduduk yang merata serta harganya terjangkau</a:t>
            </a:r>
          </a:p>
        </p:txBody>
      </p:sp>
    </p:spTree>
    <p:extLst>
      <p:ext uri="{BB962C8B-B14F-4D97-AF65-F5344CB8AC3E}">
        <p14:creationId xmlns:p14="http://schemas.microsoft.com/office/powerpoint/2010/main" val="292757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5527773"/>
            <a:ext cx="8229600" cy="4525963"/>
          </a:xfrm>
        </p:spPr>
        <p:txBody>
          <a:bodyPr/>
          <a:lstStyle/>
          <a:p>
            <a:r>
              <a:rPr lang="id-ID" dirty="0"/>
              <a:t>Pendistribusian ke pasar/pelanggan juga dapat memengaruhi ketahanan pangan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8064895" cy="380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Upaya upaya utk mencapai ketahanan pangan</a:t>
            </a:r>
          </a:p>
        </p:txBody>
      </p:sp>
      <p:sp>
        <p:nvSpPr>
          <p:cNvPr id="3" name="Content Placeholder 2"/>
          <p:cNvSpPr>
            <a:spLocks noGrp="1"/>
          </p:cNvSpPr>
          <p:nvPr>
            <p:ph idx="1"/>
          </p:nvPr>
        </p:nvSpPr>
        <p:spPr/>
        <p:txBody>
          <a:bodyPr/>
          <a:lstStyle/>
          <a:p>
            <a:r>
              <a:rPr lang="id-ID" b="1" dirty="0"/>
              <a:t>Melakukan diversifikasi pangan berbasis sumber daya lokal</a:t>
            </a:r>
          </a:p>
          <a:p>
            <a:r>
              <a:rPr lang="sv-SE" b="1" dirty="0"/>
              <a:t>Melakukan upaya pelestarian dan eksplorasi bahan pangan</a:t>
            </a:r>
          </a:p>
          <a:p>
            <a:r>
              <a:rPr lang="id-ID" b="1" dirty="0"/>
              <a:t>Memuliakan petani</a:t>
            </a:r>
          </a:p>
          <a:p>
            <a:r>
              <a:rPr lang="id-ID" b="1" dirty="0"/>
              <a:t>Pemerintah harus konsisten mensejahtrakan rakyat dengan memproteksi dan memihak kepentingan petani.</a:t>
            </a:r>
          </a:p>
          <a:p>
            <a:endParaRPr lang="id-ID" dirty="0"/>
          </a:p>
        </p:txBody>
      </p:sp>
    </p:spTree>
    <p:extLst>
      <p:ext uri="{BB962C8B-B14F-4D97-AF65-F5344CB8AC3E}">
        <p14:creationId xmlns:p14="http://schemas.microsoft.com/office/powerpoint/2010/main" val="359758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a:t>Pemerintah harus pemperluas lahan dan meningkatkanusaha tani entuk produksi pangan</a:t>
            </a:r>
          </a:p>
          <a:p>
            <a:r>
              <a:rPr lang="id-ID" dirty="0"/>
              <a:t>Menjamin ketersediaan benih untuk jenis tanaman pangan unggulan</a:t>
            </a:r>
          </a:p>
          <a:p>
            <a:r>
              <a:rPr lang="id-ID" dirty="0"/>
              <a:t>Menyediakan pupuk dengan harga terjangkau</a:t>
            </a:r>
          </a:p>
          <a:p>
            <a:r>
              <a:rPr lang="id-ID" dirty="0"/>
              <a:t>Menjaga stabilitas harga pangan</a:t>
            </a:r>
          </a:p>
          <a:p>
            <a:r>
              <a:rPr lang="id-ID" dirty="0"/>
              <a:t>Penelitian dan pengembangan dibidang pangan</a:t>
            </a:r>
          </a:p>
          <a:p>
            <a:endParaRPr lang="id-ID" dirty="0"/>
          </a:p>
        </p:txBody>
      </p:sp>
    </p:spTree>
    <p:extLst>
      <p:ext uri="{BB962C8B-B14F-4D97-AF65-F5344CB8AC3E}">
        <p14:creationId xmlns:p14="http://schemas.microsoft.com/office/powerpoint/2010/main" val="338048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Mengembangkan sistem distribusi pangan yang adil dan efisien</a:t>
            </a:r>
          </a:p>
          <a:p>
            <a:r>
              <a:rPr lang="id-ID" dirty="0"/>
              <a:t>Penataan aspek pertanahan dan tata ruang daerah dan wilayah</a:t>
            </a:r>
          </a:p>
        </p:txBody>
      </p:sp>
    </p:spTree>
    <p:extLst>
      <p:ext uri="{BB962C8B-B14F-4D97-AF65-F5344CB8AC3E}">
        <p14:creationId xmlns:p14="http://schemas.microsoft.com/office/powerpoint/2010/main" val="2466900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568</Words>
  <Application>Microsoft Office PowerPoint</Application>
  <PresentationFormat>On-screen Show (4:3)</PresentationFormat>
  <Paragraphs>49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1. Pengertian Ketahanan pangan</vt:lpstr>
      <vt:lpstr>PowerPoint Presentation</vt:lpstr>
      <vt:lpstr>PowerPoint Presentation</vt:lpstr>
      <vt:lpstr>PowerPoint Presentation</vt:lpstr>
      <vt:lpstr>PowerPoint Presentation</vt:lpstr>
      <vt:lpstr>Upaya upaya utk mencapai ketahanan pangan</vt:lpstr>
      <vt:lpstr>PowerPoint Presentation</vt:lpstr>
      <vt:lpstr>PowerPoint Presentation</vt:lpstr>
      <vt:lpstr>PowerPoint Presentation</vt:lpstr>
      <vt:lpstr>2. BAHAN INDUSTRI</vt:lpstr>
      <vt:lpstr>PowerPoint Presentation</vt:lpstr>
      <vt:lpstr>PowerPoint Presentation</vt:lpstr>
      <vt:lpstr>PowerPoint Presentation</vt:lpstr>
      <vt:lpstr>PowerPoint Presentation</vt:lpstr>
      <vt:lpstr>3. Barang Setengah Jadi</vt:lpstr>
      <vt:lpstr>3. ENERGI BARU DAN TERBARUKAN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Energi matahari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KETAHANAN PANGAN ,INDUSTRI DAN ENERGI</dc:title>
  <dc:creator>lenovo</dc:creator>
  <cp:lastModifiedBy>acer</cp:lastModifiedBy>
  <cp:revision>13</cp:revision>
  <dcterms:created xsi:type="dcterms:W3CDTF">2020-08-31T18:06:32Z</dcterms:created>
  <dcterms:modified xsi:type="dcterms:W3CDTF">2022-05-17T06:37:44Z</dcterms:modified>
</cp:coreProperties>
</file>