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80" r:id="rId20"/>
    <p:sldId id="275" r:id="rId21"/>
    <p:sldId id="276" r:id="rId22"/>
    <p:sldId id="277" r:id="rId23"/>
    <p:sldId id="278" r:id="rId24"/>
    <p:sldId id="279" r:id="rId25"/>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77" autoAdjust="0"/>
    <p:restoredTop sz="94660"/>
  </p:normalViewPr>
  <p:slideViewPr>
    <p:cSldViewPr>
      <p:cViewPr>
        <p:scale>
          <a:sx n="76" d="100"/>
          <a:sy n="76" d="100"/>
        </p:scale>
        <p:origin x="-119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828CD39-5BE5-4350-8A76-48A4ED18C55D}" type="datetimeFigureOut">
              <a:rPr lang="id-ID" smtClean="0"/>
              <a:pPr/>
              <a:t>05/01/2022</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6C83732-7607-433A-9104-6E2A6E57EEE8}" type="slidenum">
              <a:rPr lang="id-ID" smtClean="0"/>
              <a:pPr/>
              <a:t>‹#›</a:t>
            </a:fld>
            <a:endParaRPr lang="id-ID"/>
          </a:p>
        </p:txBody>
      </p:sp>
    </p:spTree>
    <p:extLst>
      <p:ext uri="{BB962C8B-B14F-4D97-AF65-F5344CB8AC3E}">
        <p14:creationId xmlns:p14="http://schemas.microsoft.com/office/powerpoint/2010/main" val="32812172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dirty="0"/>
          </a:p>
        </p:txBody>
      </p:sp>
      <p:sp>
        <p:nvSpPr>
          <p:cNvPr id="4" name="Slide Number Placeholder 3"/>
          <p:cNvSpPr>
            <a:spLocks noGrp="1"/>
          </p:cNvSpPr>
          <p:nvPr>
            <p:ph type="sldNum" sz="quarter" idx="10"/>
          </p:nvPr>
        </p:nvSpPr>
        <p:spPr/>
        <p:txBody>
          <a:bodyPr/>
          <a:lstStyle/>
          <a:p>
            <a:fld id="{86C83732-7607-433A-9104-6E2A6E57EEE8}" type="slidenum">
              <a:rPr lang="id-ID" smtClean="0"/>
              <a:pPr/>
              <a:t>8</a:t>
            </a:fld>
            <a:endParaRPr lang="id-ID"/>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C147607D-B6E0-4F09-BFE4-131F1EC74325}" type="datetimeFigureOut">
              <a:rPr lang="id-ID" smtClean="0"/>
              <a:pPr/>
              <a:t>05/01/2022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CBC50EED-B8E5-4310-97CA-AA974F33FFCB}" type="slidenum">
              <a:rPr lang="id-ID" smtClean="0"/>
              <a:pPr/>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C147607D-B6E0-4F09-BFE4-131F1EC74325}" type="datetimeFigureOut">
              <a:rPr lang="id-ID" smtClean="0"/>
              <a:pPr/>
              <a:t>05/01/2022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CBC50EED-B8E5-4310-97CA-AA974F33FFCB}"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C147607D-B6E0-4F09-BFE4-131F1EC74325}" type="datetimeFigureOut">
              <a:rPr lang="id-ID" smtClean="0"/>
              <a:pPr/>
              <a:t>05/01/2022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CBC50EED-B8E5-4310-97CA-AA974F33FFCB}"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C147607D-B6E0-4F09-BFE4-131F1EC74325}" type="datetimeFigureOut">
              <a:rPr lang="id-ID" smtClean="0"/>
              <a:pPr/>
              <a:t>05/01/2022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CBC50EED-B8E5-4310-97CA-AA974F33FFCB}" type="slidenum">
              <a:rPr lang="id-ID" smtClean="0"/>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147607D-B6E0-4F09-BFE4-131F1EC74325}" type="datetimeFigureOut">
              <a:rPr lang="id-ID" smtClean="0"/>
              <a:pPr/>
              <a:t>05/01/2022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CBC50EED-B8E5-4310-97CA-AA974F33FFCB}" type="slidenum">
              <a:rPr lang="id-ID" smtClean="0"/>
              <a:pPr/>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C147607D-B6E0-4F09-BFE4-131F1EC74325}" type="datetimeFigureOut">
              <a:rPr lang="id-ID" smtClean="0"/>
              <a:pPr/>
              <a:t>05/01/2022</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CBC50EED-B8E5-4310-97CA-AA974F33FFCB}" type="slidenum">
              <a:rPr lang="id-ID" smtClean="0"/>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C147607D-B6E0-4F09-BFE4-131F1EC74325}" type="datetimeFigureOut">
              <a:rPr lang="id-ID" smtClean="0"/>
              <a:pPr/>
              <a:t>05/01/2022</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CBC50EED-B8E5-4310-97CA-AA974F33FFCB}" type="slidenum">
              <a:rPr lang="id-ID" smtClean="0"/>
              <a:pPr/>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C147607D-B6E0-4F09-BFE4-131F1EC74325}" type="datetimeFigureOut">
              <a:rPr lang="id-ID" smtClean="0"/>
              <a:pPr/>
              <a:t>05/01/2022</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CBC50EED-B8E5-4310-97CA-AA974F33FFCB}" type="slidenum">
              <a:rPr lang="id-ID" smtClean="0"/>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47607D-B6E0-4F09-BFE4-131F1EC74325}" type="datetimeFigureOut">
              <a:rPr lang="id-ID" smtClean="0"/>
              <a:pPr/>
              <a:t>05/01/2022</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CBC50EED-B8E5-4310-97CA-AA974F33FFCB}"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47607D-B6E0-4F09-BFE4-131F1EC74325}" type="datetimeFigureOut">
              <a:rPr lang="id-ID" smtClean="0"/>
              <a:pPr/>
              <a:t>05/01/2022</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CBC50EED-B8E5-4310-97CA-AA974F33FFCB}" type="slidenum">
              <a:rPr lang="id-ID" smtClean="0"/>
              <a:pPr/>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47607D-B6E0-4F09-BFE4-131F1EC74325}" type="datetimeFigureOut">
              <a:rPr lang="id-ID" smtClean="0"/>
              <a:pPr/>
              <a:t>05/01/2022</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CBC50EED-B8E5-4310-97CA-AA974F33FFCB}" type="slidenum">
              <a:rPr lang="id-ID" smtClean="0"/>
              <a:pPr/>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47607D-B6E0-4F09-BFE4-131F1EC74325}" type="datetimeFigureOut">
              <a:rPr lang="id-ID" smtClean="0"/>
              <a:pPr/>
              <a:t>05/01/2022</a:t>
            </a:fld>
            <a:endParaRPr lang="id-ID"/>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C50EED-B8E5-4310-97CA-AA974F33FFCB}" type="slidenum">
              <a:rPr lang="id-ID" smtClean="0"/>
              <a:pPr/>
              <a:t>‹#›</a:t>
            </a:fld>
            <a:endParaRPr lang="id-ID"/>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4.gif"/><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6.gif"/><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8.gif"/><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0.gif"/><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2.xml"/><Relationship Id="rId4" Type="http://schemas.openxmlformats.org/officeDocument/2006/relationships/image" Target="../media/image23.gif"/></Relationships>
</file>

<file path=ppt/slides/_rels/slide15.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2.xml"/><Relationship Id="rId4" Type="http://schemas.openxmlformats.org/officeDocument/2006/relationships/image" Target="../media/image28.png"/></Relationships>
</file>

<file path=ppt/slides/_rels/slide17.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29.png"/><Relationship Id="rId1" Type="http://schemas.openxmlformats.org/officeDocument/2006/relationships/slideLayout" Target="../slideLayouts/slideLayout2.xml"/><Relationship Id="rId4" Type="http://schemas.openxmlformats.org/officeDocument/2006/relationships/image" Target="../media/image31.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3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5.jpeg"/><Relationship Id="rId2" Type="http://schemas.openxmlformats.org/officeDocument/2006/relationships/image" Target="../media/image34.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7.jpeg"/><Relationship Id="rId2" Type="http://schemas.openxmlformats.org/officeDocument/2006/relationships/image" Target="../media/image36.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8.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9.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package" Target="../embeddings/Microsoft_Word_Document1.doc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204864"/>
            <a:ext cx="7772400" cy="1470025"/>
          </a:xfrm>
        </p:spPr>
        <p:txBody>
          <a:bodyPr>
            <a:normAutofit/>
          </a:bodyPr>
          <a:lstStyle/>
          <a:p>
            <a:r>
              <a:rPr lang="id-ID" sz="4800" b="1" dirty="0" smtClean="0">
                <a:ln>
                  <a:solidFill>
                    <a:schemeClr val="accent6">
                      <a:lumMod val="50000"/>
                    </a:schemeClr>
                  </a:solidFill>
                </a:ln>
                <a:solidFill>
                  <a:srgbClr val="00B050"/>
                </a:solidFill>
                <a:effectLst>
                  <a:outerShdw blurRad="38100" dist="38100" dir="2700000" algn="tl">
                    <a:srgbClr val="000000">
                      <a:alpha val="43137"/>
                    </a:srgbClr>
                  </a:outerShdw>
                </a:effectLst>
                <a:latin typeface="Copperplate Gothic Light" pitchFamily="34" charset="0"/>
              </a:rPr>
              <a:t>KESEBANGUNAN</a:t>
            </a:r>
            <a:endParaRPr lang="id-ID" sz="4800" b="1" dirty="0">
              <a:ln>
                <a:solidFill>
                  <a:schemeClr val="accent6">
                    <a:lumMod val="50000"/>
                  </a:schemeClr>
                </a:solidFill>
              </a:ln>
              <a:solidFill>
                <a:srgbClr val="00B050"/>
              </a:solidFill>
              <a:effectLst>
                <a:outerShdw blurRad="38100" dist="38100" dir="2700000" algn="tl">
                  <a:srgbClr val="000000">
                    <a:alpha val="43137"/>
                  </a:srgbClr>
                </a:outerShdw>
              </a:effectLst>
              <a:latin typeface="Copperplate Gothic Light" pitchFamily="34" charset="0"/>
            </a:endParaRPr>
          </a:p>
        </p:txBody>
      </p:sp>
    </p:spTree>
  </p:cSld>
  <p:clrMapOvr>
    <a:masterClrMapping/>
  </p:clrMapOvr>
  <p:transition>
    <p:randomBa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142900"/>
            <a:ext cx="8229600" cy="1143000"/>
          </a:xfrm>
        </p:spPr>
        <p:txBody>
          <a:bodyPr>
            <a:normAutofit/>
          </a:bodyPr>
          <a:lstStyle/>
          <a:p>
            <a:pPr algn="l"/>
            <a:r>
              <a:rPr lang="id-ID" sz="2800" dirty="0" smtClean="0">
                <a:effectLst>
                  <a:outerShdw blurRad="38100" dist="38100" dir="2700000" algn="tl">
                    <a:srgbClr val="000000">
                      <a:alpha val="43137"/>
                    </a:srgbClr>
                  </a:outerShdw>
                </a:effectLst>
                <a:latin typeface="Andalus" pitchFamily="18" charset="-78"/>
                <a:cs typeface="Andalus" pitchFamily="18" charset="-78"/>
              </a:rPr>
              <a:t>Perhatikan gambar berikut!</a:t>
            </a:r>
            <a:endParaRPr lang="id-ID" sz="2800" dirty="0">
              <a:effectLst>
                <a:outerShdw blurRad="38100" dist="38100" dir="2700000" algn="tl">
                  <a:srgbClr val="000000">
                    <a:alpha val="43137"/>
                  </a:srgbClr>
                </a:outerShdw>
              </a:effectLst>
              <a:latin typeface="Andalus" pitchFamily="18" charset="-78"/>
              <a:cs typeface="Andalus" pitchFamily="18" charset="-78"/>
            </a:endParaRPr>
          </a:p>
        </p:txBody>
      </p:sp>
      <p:pic>
        <p:nvPicPr>
          <p:cNvPr id="4" name="Picture 3" descr="9-smp-kongruensi-soal-2.png"/>
          <p:cNvPicPr>
            <a:picLocks noChangeAspect="1"/>
          </p:cNvPicPr>
          <p:nvPr/>
        </p:nvPicPr>
        <p:blipFill>
          <a:blip r:embed="rId2"/>
          <a:stretch>
            <a:fillRect/>
          </a:stretch>
        </p:blipFill>
        <p:spPr>
          <a:xfrm>
            <a:off x="357158" y="714356"/>
            <a:ext cx="3000395" cy="154927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5" name="TextBox 4"/>
          <p:cNvSpPr txBox="1"/>
          <p:nvPr/>
        </p:nvSpPr>
        <p:spPr>
          <a:xfrm>
            <a:off x="3929058" y="1181385"/>
            <a:ext cx="4071966" cy="461665"/>
          </a:xfrm>
          <a:prstGeom prst="rect">
            <a:avLst/>
          </a:prstGeom>
          <a:noFill/>
        </p:spPr>
        <p:txBody>
          <a:bodyPr wrap="square" rtlCol="0">
            <a:spAutoFit/>
          </a:bodyPr>
          <a:lstStyle/>
          <a:p>
            <a:r>
              <a:rPr lang="id-ID" sz="2400" dirty="0" smtClean="0">
                <a:effectLst>
                  <a:outerShdw blurRad="38100" dist="38100" dir="2700000" algn="tl">
                    <a:srgbClr val="000000">
                      <a:alpha val="43137"/>
                    </a:srgbClr>
                  </a:outerShdw>
                </a:effectLst>
                <a:latin typeface="Andalus" pitchFamily="18" charset="-78"/>
                <a:cs typeface="Andalus" pitchFamily="18" charset="-78"/>
              </a:rPr>
              <a:t>Tentukan panjang DB!</a:t>
            </a:r>
            <a:endParaRPr lang="id-ID" sz="2400" dirty="0">
              <a:effectLst>
                <a:outerShdw blurRad="38100" dist="38100" dir="2700000" algn="tl">
                  <a:srgbClr val="000000">
                    <a:alpha val="43137"/>
                  </a:srgbClr>
                </a:outerShdw>
              </a:effectLst>
              <a:latin typeface="Andalus" pitchFamily="18" charset="-78"/>
              <a:cs typeface="Andalus" pitchFamily="18" charset="-78"/>
            </a:endParaRPr>
          </a:p>
        </p:txBody>
      </p:sp>
      <p:sp>
        <p:nvSpPr>
          <p:cNvPr id="6" name="TextBox 5"/>
          <p:cNvSpPr txBox="1"/>
          <p:nvPr/>
        </p:nvSpPr>
        <p:spPr>
          <a:xfrm>
            <a:off x="357158" y="2643182"/>
            <a:ext cx="8215370" cy="1200329"/>
          </a:xfrm>
          <a:prstGeom prst="rect">
            <a:avLst/>
          </a:prstGeom>
          <a:noFill/>
        </p:spPr>
        <p:txBody>
          <a:bodyPr wrap="square" rtlCol="0">
            <a:spAutoFit/>
          </a:bodyPr>
          <a:lstStyle/>
          <a:p>
            <a:r>
              <a:rPr lang="id-ID" dirty="0" smtClean="0"/>
              <a:t>Jawab:</a:t>
            </a:r>
          </a:p>
          <a:p>
            <a:r>
              <a:rPr lang="id-ID" dirty="0" smtClean="0"/>
              <a:t>Segitiga </a:t>
            </a:r>
            <a:r>
              <a:rPr lang="id-ID" dirty="0"/>
              <a:t>ABC yang lebih besar sebangun dengan segitiga kecil ADE sehingga perbandingan panjang sisi-sisi yang bersesuaian akan sama. Temukan dulu panjang sisi AB, ambil perbandingan alas dan tinggi dari kedua segitiga seperti berikut ini</a:t>
            </a:r>
            <a:r>
              <a:rPr lang="id-ID" dirty="0" smtClean="0"/>
              <a:t>:</a:t>
            </a:r>
            <a:endParaRPr lang="id-ID" dirty="0"/>
          </a:p>
        </p:txBody>
      </p:sp>
      <p:pic>
        <p:nvPicPr>
          <p:cNvPr id="7" name="Picture 6" descr="9-smp-kongruensi-soal-2-solusi.gif"/>
          <p:cNvPicPr>
            <a:picLocks noChangeAspect="1"/>
          </p:cNvPicPr>
          <p:nvPr/>
        </p:nvPicPr>
        <p:blipFill>
          <a:blip r:embed="rId3"/>
          <a:stretch>
            <a:fillRect/>
          </a:stretch>
        </p:blipFill>
        <p:spPr>
          <a:xfrm>
            <a:off x="428596" y="3929066"/>
            <a:ext cx="2928477" cy="2047886"/>
          </a:xfrm>
          <a:prstGeom prst="rect">
            <a:avLst/>
          </a:prstGeom>
        </p:spPr>
      </p:pic>
      <p:sp>
        <p:nvSpPr>
          <p:cNvPr id="8" name="TextBox 7"/>
          <p:cNvSpPr txBox="1"/>
          <p:nvPr/>
        </p:nvSpPr>
        <p:spPr>
          <a:xfrm>
            <a:off x="3786182" y="4143380"/>
            <a:ext cx="4071966" cy="707886"/>
          </a:xfrm>
          <a:prstGeom prst="rect">
            <a:avLst/>
          </a:prstGeom>
          <a:noFill/>
        </p:spPr>
        <p:txBody>
          <a:bodyPr wrap="square" rtlCol="0">
            <a:spAutoFit/>
          </a:bodyPr>
          <a:lstStyle/>
          <a:p>
            <a:r>
              <a:rPr lang="id-ID" sz="2000" dirty="0">
                <a:effectLst>
                  <a:outerShdw blurRad="38100" dist="38100" dir="2700000" algn="tl">
                    <a:srgbClr val="000000">
                      <a:alpha val="43137"/>
                    </a:srgbClr>
                  </a:outerShdw>
                </a:effectLst>
                <a:latin typeface="Andalus" pitchFamily="18" charset="-78"/>
                <a:cs typeface="Andalus" pitchFamily="18" charset="-78"/>
              </a:rPr>
              <a:t>Dengan demikian DB = AB − AD = 15 cm − 10 cm = 5 </a:t>
            </a:r>
            <a:r>
              <a:rPr lang="id-ID" sz="2000" dirty="0" smtClean="0">
                <a:effectLst>
                  <a:outerShdw blurRad="38100" dist="38100" dir="2700000" algn="tl">
                    <a:srgbClr val="000000">
                      <a:alpha val="43137"/>
                    </a:srgbClr>
                  </a:outerShdw>
                </a:effectLst>
                <a:latin typeface="Andalus" pitchFamily="18" charset="-78"/>
                <a:cs typeface="Andalus" pitchFamily="18" charset="-78"/>
              </a:rPr>
              <a:t>cm</a:t>
            </a:r>
            <a:endParaRPr lang="id-ID" sz="2000" dirty="0">
              <a:effectLst>
                <a:outerShdw blurRad="38100" dist="38100" dir="2700000" algn="tl">
                  <a:srgbClr val="000000">
                    <a:alpha val="43137"/>
                  </a:srgbClr>
                </a:outerShdw>
              </a:effectLst>
              <a:latin typeface="Andalus" pitchFamily="18" charset="-78"/>
              <a:cs typeface="Andalus" pitchFamily="18" charset="-78"/>
            </a:endParaRPr>
          </a:p>
        </p:txBody>
      </p:sp>
    </p:spTree>
  </p:cSld>
  <p:clrMapOvr>
    <a:masterClrMapping/>
  </p:clrMapOvr>
  <p:transition>
    <p:strips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par>
                                <p:cTn id="10" presetID="47" presetClass="entr" presetSubtype="0" fill="hold" nodeType="with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1000"/>
                                        <p:tgtEl>
                                          <p:spTgt spid="8"/>
                                        </p:tgtEl>
                                      </p:cBhvr>
                                    </p:animEffect>
                                    <p:anim calcmode="lin" valueType="num">
                                      <p:cBhvr>
                                        <p:cTn id="18" dur="1000" fill="hold"/>
                                        <p:tgtEl>
                                          <p:spTgt spid="8"/>
                                        </p:tgtEl>
                                        <p:attrNameLst>
                                          <p:attrName>ppt_x</p:attrName>
                                        </p:attrNameLst>
                                      </p:cBhvr>
                                      <p:tavLst>
                                        <p:tav tm="0">
                                          <p:val>
                                            <p:strVal val="#ppt_x"/>
                                          </p:val>
                                        </p:tav>
                                        <p:tav tm="100000">
                                          <p:val>
                                            <p:strVal val="#ppt_x"/>
                                          </p:val>
                                        </p:tav>
                                      </p:tavLst>
                                    </p:anim>
                                    <p:anim calcmode="lin" valueType="num">
                                      <p:cBhvr>
                                        <p:cTn id="1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71414"/>
            <a:ext cx="8229600" cy="1143000"/>
          </a:xfrm>
        </p:spPr>
        <p:txBody>
          <a:bodyPr>
            <a:noAutofit/>
          </a:bodyPr>
          <a:lstStyle/>
          <a:p>
            <a:pPr algn="l"/>
            <a:r>
              <a:rPr lang="id-ID" sz="2400" dirty="0" smtClean="0">
                <a:latin typeface="Andalus" pitchFamily="18" charset="-78"/>
                <a:cs typeface="Andalus" pitchFamily="18" charset="-78"/>
              </a:rPr>
              <a:t>Dari soal berikut, tentukan:</a:t>
            </a:r>
            <a:br>
              <a:rPr lang="id-ID" sz="2400" dirty="0" smtClean="0">
                <a:latin typeface="Andalus" pitchFamily="18" charset="-78"/>
                <a:cs typeface="Andalus" pitchFamily="18" charset="-78"/>
              </a:rPr>
            </a:br>
            <a:r>
              <a:rPr lang="id-ID" sz="2400" dirty="0" smtClean="0">
                <a:latin typeface="Andalus" pitchFamily="18" charset="-78"/>
                <a:cs typeface="Andalus" pitchFamily="18" charset="-78"/>
              </a:rPr>
              <a:t>a. QR</a:t>
            </a:r>
            <a:br>
              <a:rPr lang="id-ID" sz="2400" dirty="0" smtClean="0">
                <a:latin typeface="Andalus" pitchFamily="18" charset="-78"/>
                <a:cs typeface="Andalus" pitchFamily="18" charset="-78"/>
              </a:rPr>
            </a:br>
            <a:r>
              <a:rPr lang="id-ID" sz="2400" dirty="0" smtClean="0">
                <a:latin typeface="Andalus" pitchFamily="18" charset="-78"/>
                <a:cs typeface="Andalus" pitchFamily="18" charset="-78"/>
              </a:rPr>
              <a:t>b. QU</a:t>
            </a:r>
            <a:endParaRPr lang="id-ID" sz="2400" dirty="0">
              <a:latin typeface="Andalus" pitchFamily="18" charset="-78"/>
              <a:cs typeface="Andalus" pitchFamily="18" charset="-78"/>
            </a:endParaRPr>
          </a:p>
        </p:txBody>
      </p:sp>
      <p:pic>
        <p:nvPicPr>
          <p:cNvPr id="4" name="Picture 3" descr="9-smp-kongruensi-soal-3.png"/>
          <p:cNvPicPr>
            <a:picLocks noChangeAspect="1"/>
          </p:cNvPicPr>
          <p:nvPr/>
        </p:nvPicPr>
        <p:blipFill>
          <a:blip r:embed="rId2"/>
          <a:stretch>
            <a:fillRect/>
          </a:stretch>
        </p:blipFill>
        <p:spPr>
          <a:xfrm>
            <a:off x="214282" y="1382380"/>
            <a:ext cx="1777667" cy="1903744"/>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5" name="TextBox 4"/>
          <p:cNvSpPr txBox="1"/>
          <p:nvPr/>
        </p:nvSpPr>
        <p:spPr>
          <a:xfrm>
            <a:off x="4071934" y="357166"/>
            <a:ext cx="4500594" cy="1200329"/>
          </a:xfrm>
          <a:prstGeom prst="rect">
            <a:avLst/>
          </a:prstGeom>
          <a:noFill/>
        </p:spPr>
        <p:txBody>
          <a:bodyPr wrap="square" rtlCol="0">
            <a:spAutoFit/>
          </a:bodyPr>
          <a:lstStyle/>
          <a:p>
            <a:r>
              <a:rPr lang="id-ID" dirty="0" smtClean="0"/>
              <a:t>Jawab:</a:t>
            </a:r>
          </a:p>
          <a:p>
            <a:r>
              <a:rPr lang="id-ID" dirty="0" smtClean="0"/>
              <a:t>a. ambil </a:t>
            </a:r>
            <a:r>
              <a:rPr lang="id-ID" dirty="0"/>
              <a:t>perbandingan sisi-sisi yang bersesuaian dari segitiga PQR dan segitiga SUR. </a:t>
            </a:r>
          </a:p>
        </p:txBody>
      </p:sp>
      <p:pic>
        <p:nvPicPr>
          <p:cNvPr id="6" name="Picture 5" descr="9-smp-kongruensi-soal-3-solusi.gif"/>
          <p:cNvPicPr>
            <a:picLocks noChangeAspect="1"/>
          </p:cNvPicPr>
          <p:nvPr/>
        </p:nvPicPr>
        <p:blipFill>
          <a:blip r:embed="rId3"/>
          <a:srcRect r="5357" b="21739"/>
          <a:stretch>
            <a:fillRect/>
          </a:stretch>
        </p:blipFill>
        <p:spPr>
          <a:xfrm>
            <a:off x="4262441" y="1571612"/>
            <a:ext cx="2524137" cy="1543056"/>
          </a:xfrm>
          <a:prstGeom prst="rect">
            <a:avLst/>
          </a:prstGeom>
        </p:spPr>
      </p:pic>
      <p:sp>
        <p:nvSpPr>
          <p:cNvPr id="7" name="TextBox 6"/>
          <p:cNvSpPr txBox="1"/>
          <p:nvPr/>
        </p:nvSpPr>
        <p:spPr>
          <a:xfrm>
            <a:off x="4214810" y="3571876"/>
            <a:ext cx="4500594" cy="369332"/>
          </a:xfrm>
          <a:prstGeom prst="rect">
            <a:avLst/>
          </a:prstGeom>
          <a:noFill/>
        </p:spPr>
        <p:txBody>
          <a:bodyPr wrap="square" rtlCol="0">
            <a:spAutoFit/>
          </a:bodyPr>
          <a:lstStyle/>
          <a:p>
            <a:r>
              <a:rPr lang="id-ID" dirty="0" smtClean="0"/>
              <a:t>b. </a:t>
            </a:r>
            <a:r>
              <a:rPr lang="en-US" dirty="0"/>
              <a:t>QU = QR − UR = 20 cm − 15 cm = 5 </a:t>
            </a:r>
            <a:r>
              <a:rPr lang="en-US" dirty="0" smtClean="0"/>
              <a:t>cm</a:t>
            </a:r>
            <a:endParaRPr lang="id-ID" dirty="0"/>
          </a:p>
        </p:txBody>
      </p:sp>
    </p:spTree>
  </p:cSld>
  <p:clrMapOvr>
    <a:masterClrMapping/>
  </p:clrMapOvr>
  <p:transition>
    <p:checke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770" decel="100000"/>
                                        <p:tgtEl>
                                          <p:spTgt spid="5"/>
                                        </p:tgtEl>
                                      </p:cBhvr>
                                    </p:animEffect>
                                    <p:animScale>
                                      <p:cBhvr>
                                        <p:cTn id="8" dur="770" decel="100000"/>
                                        <p:tgtEl>
                                          <p:spTgt spid="5"/>
                                        </p:tgtEl>
                                      </p:cBhvr>
                                      <p:from x="10000" y="10000"/>
                                      <p:to x="200000" y="450000"/>
                                    </p:animScale>
                                    <p:animScale>
                                      <p:cBhvr>
                                        <p:cTn id="9" dur="1230" accel="100000" fill="hold">
                                          <p:stCondLst>
                                            <p:cond delay="770"/>
                                          </p:stCondLst>
                                        </p:cTn>
                                        <p:tgtEl>
                                          <p:spTgt spid="5"/>
                                        </p:tgtEl>
                                      </p:cBhvr>
                                      <p:from x="200000" y="450000"/>
                                      <p:to x="100000" y="100000"/>
                                    </p:animScale>
                                    <p:set>
                                      <p:cBhvr>
                                        <p:cTn id="10" dur="770" fill="hold"/>
                                        <p:tgtEl>
                                          <p:spTgt spid="5"/>
                                        </p:tgtEl>
                                        <p:attrNameLst>
                                          <p:attrName>ppt_x</p:attrName>
                                        </p:attrNameLst>
                                      </p:cBhvr>
                                      <p:to>
                                        <p:strVal val="(0.5)"/>
                                      </p:to>
                                    </p:set>
                                    <p:anim from="(0.5)" to="(#ppt_x)" calcmode="lin" valueType="num">
                                      <p:cBhvr>
                                        <p:cTn id="11" dur="1230" accel="100000" fill="hold">
                                          <p:stCondLst>
                                            <p:cond delay="770"/>
                                          </p:stCondLst>
                                        </p:cTn>
                                        <p:tgtEl>
                                          <p:spTgt spid="5"/>
                                        </p:tgtEl>
                                        <p:attrNameLst>
                                          <p:attrName>ppt_x</p:attrName>
                                        </p:attrNameLst>
                                      </p:cBhvr>
                                    </p:anim>
                                    <p:set>
                                      <p:cBhvr>
                                        <p:cTn id="12" dur="770" fill="hold"/>
                                        <p:tgtEl>
                                          <p:spTgt spid="5"/>
                                        </p:tgtEl>
                                        <p:attrNameLst>
                                          <p:attrName>ppt_y</p:attrName>
                                        </p:attrNameLst>
                                      </p:cBhvr>
                                      <p:to>
                                        <p:strVal val="(#ppt_y+0.4)"/>
                                      </p:to>
                                    </p:set>
                                    <p:anim from="(#ppt_y+0.4)" to="(#ppt_y)" calcmode="lin" valueType="num">
                                      <p:cBhvr>
                                        <p:cTn id="13" dur="1230" accel="100000" fill="hold">
                                          <p:stCondLst>
                                            <p:cond delay="770"/>
                                          </p:stCondLst>
                                        </p:cTn>
                                        <p:tgtEl>
                                          <p:spTgt spid="5"/>
                                        </p:tgtEl>
                                        <p:attrNameLst>
                                          <p:attrName>ppt_y</p:attrName>
                                        </p:attrNameLst>
                                      </p:cBhvr>
                                    </p:anim>
                                  </p:childTnLst>
                                </p:cTn>
                              </p:par>
                              <p:par>
                                <p:cTn id="14" presetID="51" presetClass="entr" presetSubtype="0" fill="hold"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fade">
                                      <p:cBhvr>
                                        <p:cTn id="16" dur="770" decel="100000"/>
                                        <p:tgtEl>
                                          <p:spTgt spid="6"/>
                                        </p:tgtEl>
                                      </p:cBhvr>
                                    </p:animEffect>
                                    <p:animScale>
                                      <p:cBhvr>
                                        <p:cTn id="17" dur="770" decel="100000"/>
                                        <p:tgtEl>
                                          <p:spTgt spid="6"/>
                                        </p:tgtEl>
                                      </p:cBhvr>
                                      <p:from x="10000" y="10000"/>
                                      <p:to x="200000" y="450000"/>
                                    </p:animScale>
                                    <p:animScale>
                                      <p:cBhvr>
                                        <p:cTn id="18" dur="1230" accel="100000" fill="hold">
                                          <p:stCondLst>
                                            <p:cond delay="770"/>
                                          </p:stCondLst>
                                        </p:cTn>
                                        <p:tgtEl>
                                          <p:spTgt spid="6"/>
                                        </p:tgtEl>
                                      </p:cBhvr>
                                      <p:from x="200000" y="450000"/>
                                      <p:to x="100000" y="100000"/>
                                    </p:animScale>
                                    <p:set>
                                      <p:cBhvr>
                                        <p:cTn id="19" dur="770" fill="hold"/>
                                        <p:tgtEl>
                                          <p:spTgt spid="6"/>
                                        </p:tgtEl>
                                        <p:attrNameLst>
                                          <p:attrName>ppt_x</p:attrName>
                                        </p:attrNameLst>
                                      </p:cBhvr>
                                      <p:to>
                                        <p:strVal val="(0.5)"/>
                                      </p:to>
                                    </p:set>
                                    <p:anim from="(0.5)" to="(#ppt_x)" calcmode="lin" valueType="num">
                                      <p:cBhvr>
                                        <p:cTn id="20" dur="1230" accel="100000" fill="hold">
                                          <p:stCondLst>
                                            <p:cond delay="770"/>
                                          </p:stCondLst>
                                        </p:cTn>
                                        <p:tgtEl>
                                          <p:spTgt spid="6"/>
                                        </p:tgtEl>
                                        <p:attrNameLst>
                                          <p:attrName>ppt_x</p:attrName>
                                        </p:attrNameLst>
                                      </p:cBhvr>
                                    </p:anim>
                                    <p:set>
                                      <p:cBhvr>
                                        <p:cTn id="21" dur="770" fill="hold"/>
                                        <p:tgtEl>
                                          <p:spTgt spid="6"/>
                                        </p:tgtEl>
                                        <p:attrNameLst>
                                          <p:attrName>ppt_y</p:attrName>
                                        </p:attrNameLst>
                                      </p:cBhvr>
                                      <p:to>
                                        <p:strVal val="(#ppt_y+0.4)"/>
                                      </p:to>
                                    </p:set>
                                    <p:anim from="(#ppt_y+0.4)" to="(#ppt_y)" calcmode="lin" valueType="num">
                                      <p:cBhvr>
                                        <p:cTn id="22" dur="1230" accel="100000" fill="hold">
                                          <p:stCondLst>
                                            <p:cond delay="770"/>
                                          </p:stCondLst>
                                        </p:cTn>
                                        <p:tgtEl>
                                          <p:spTgt spid="6"/>
                                        </p:tgtEl>
                                        <p:attrNameLst>
                                          <p:attrName>ppt_y</p:attrName>
                                        </p:attrNameLst>
                                      </p:cBhvr>
                                    </p:anim>
                                  </p:childTnLst>
                                </p:cTn>
                              </p:par>
                              <p:par>
                                <p:cTn id="23" presetID="51" presetClass="entr" presetSubtype="0" fill="hold" grpId="0" nodeType="with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fade">
                                      <p:cBhvr>
                                        <p:cTn id="25" dur="770" decel="100000"/>
                                        <p:tgtEl>
                                          <p:spTgt spid="7"/>
                                        </p:tgtEl>
                                      </p:cBhvr>
                                    </p:animEffect>
                                    <p:animScale>
                                      <p:cBhvr>
                                        <p:cTn id="26" dur="770" decel="100000"/>
                                        <p:tgtEl>
                                          <p:spTgt spid="7"/>
                                        </p:tgtEl>
                                      </p:cBhvr>
                                      <p:from x="10000" y="10000"/>
                                      <p:to x="200000" y="450000"/>
                                    </p:animScale>
                                    <p:animScale>
                                      <p:cBhvr>
                                        <p:cTn id="27" dur="1230" accel="100000" fill="hold">
                                          <p:stCondLst>
                                            <p:cond delay="770"/>
                                          </p:stCondLst>
                                        </p:cTn>
                                        <p:tgtEl>
                                          <p:spTgt spid="7"/>
                                        </p:tgtEl>
                                      </p:cBhvr>
                                      <p:from x="200000" y="450000"/>
                                      <p:to x="100000" y="100000"/>
                                    </p:animScale>
                                    <p:set>
                                      <p:cBhvr>
                                        <p:cTn id="28" dur="770" fill="hold"/>
                                        <p:tgtEl>
                                          <p:spTgt spid="7"/>
                                        </p:tgtEl>
                                        <p:attrNameLst>
                                          <p:attrName>ppt_x</p:attrName>
                                        </p:attrNameLst>
                                      </p:cBhvr>
                                      <p:to>
                                        <p:strVal val="(0.5)"/>
                                      </p:to>
                                    </p:set>
                                    <p:anim from="(0.5)" to="(#ppt_x)" calcmode="lin" valueType="num">
                                      <p:cBhvr>
                                        <p:cTn id="29" dur="1230" accel="100000" fill="hold">
                                          <p:stCondLst>
                                            <p:cond delay="770"/>
                                          </p:stCondLst>
                                        </p:cTn>
                                        <p:tgtEl>
                                          <p:spTgt spid="7"/>
                                        </p:tgtEl>
                                        <p:attrNameLst>
                                          <p:attrName>ppt_x</p:attrName>
                                        </p:attrNameLst>
                                      </p:cBhvr>
                                    </p:anim>
                                    <p:set>
                                      <p:cBhvr>
                                        <p:cTn id="30" dur="770" fill="hold"/>
                                        <p:tgtEl>
                                          <p:spTgt spid="7"/>
                                        </p:tgtEl>
                                        <p:attrNameLst>
                                          <p:attrName>ppt_y</p:attrName>
                                        </p:attrNameLst>
                                      </p:cBhvr>
                                      <p:to>
                                        <p:strVal val="(#ppt_y+0.4)"/>
                                      </p:to>
                                    </p:set>
                                    <p:anim from="(#ppt_y+0.4)" to="(#ppt_y)" calcmode="lin" valueType="num">
                                      <p:cBhvr>
                                        <p:cTn id="31" dur="1230" accel="100000" fill="hold">
                                          <p:stCondLst>
                                            <p:cond delay="770"/>
                                          </p:stCondLst>
                                        </p:cTn>
                                        <p:tgtEl>
                                          <p:spTgt spid="7"/>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0052" y="-214338"/>
            <a:ext cx="8229600" cy="1143000"/>
          </a:xfrm>
        </p:spPr>
        <p:txBody>
          <a:bodyPr>
            <a:normAutofit/>
          </a:bodyPr>
          <a:lstStyle/>
          <a:p>
            <a:pPr algn="l"/>
            <a:r>
              <a:rPr lang="id-ID" sz="2800" dirty="0" smtClean="0">
                <a:effectLst>
                  <a:outerShdw blurRad="38100" dist="38100" dir="2700000" algn="tl">
                    <a:srgbClr val="000000">
                      <a:alpha val="43137"/>
                    </a:srgbClr>
                  </a:outerShdw>
                </a:effectLst>
                <a:latin typeface="Andalus" pitchFamily="18" charset="-78"/>
                <a:cs typeface="Andalus" pitchFamily="18" charset="-78"/>
              </a:rPr>
              <a:t>Perhatikan gambar berikut!</a:t>
            </a:r>
            <a:endParaRPr lang="id-ID" sz="2800" dirty="0">
              <a:effectLst>
                <a:outerShdw blurRad="38100" dist="38100" dir="2700000" algn="tl">
                  <a:srgbClr val="000000">
                    <a:alpha val="43137"/>
                  </a:srgbClr>
                </a:outerShdw>
              </a:effectLst>
              <a:latin typeface="Andalus" pitchFamily="18" charset="-78"/>
              <a:cs typeface="Andalus" pitchFamily="18" charset="-78"/>
            </a:endParaRPr>
          </a:p>
        </p:txBody>
      </p:sp>
      <p:pic>
        <p:nvPicPr>
          <p:cNvPr id="4" name="Picture 3" descr="9-smp-kongruensi-soal-4.png"/>
          <p:cNvPicPr>
            <a:picLocks noChangeAspect="1"/>
          </p:cNvPicPr>
          <p:nvPr/>
        </p:nvPicPr>
        <p:blipFill>
          <a:blip r:embed="rId2"/>
          <a:stretch>
            <a:fillRect/>
          </a:stretch>
        </p:blipFill>
        <p:spPr>
          <a:xfrm>
            <a:off x="428596" y="857232"/>
            <a:ext cx="2713268" cy="186318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5" name="TextBox 4"/>
          <p:cNvSpPr txBox="1"/>
          <p:nvPr/>
        </p:nvSpPr>
        <p:spPr>
          <a:xfrm>
            <a:off x="285720" y="3143248"/>
            <a:ext cx="3286148" cy="369332"/>
          </a:xfrm>
          <a:prstGeom prst="rect">
            <a:avLst/>
          </a:prstGeom>
          <a:noFill/>
        </p:spPr>
        <p:txBody>
          <a:bodyPr wrap="square" rtlCol="0">
            <a:spAutoFit/>
          </a:bodyPr>
          <a:lstStyle/>
          <a:p>
            <a:r>
              <a:rPr lang="id-ID" dirty="0" smtClean="0">
                <a:latin typeface="Andalus" pitchFamily="18" charset="-78"/>
                <a:cs typeface="Andalus" pitchFamily="18" charset="-78"/>
              </a:rPr>
              <a:t>Tentukan panjang DE!</a:t>
            </a:r>
            <a:endParaRPr lang="id-ID" dirty="0">
              <a:latin typeface="Andalus" pitchFamily="18" charset="-78"/>
              <a:cs typeface="Andalus" pitchFamily="18" charset="-78"/>
            </a:endParaRPr>
          </a:p>
        </p:txBody>
      </p:sp>
      <p:cxnSp>
        <p:nvCxnSpPr>
          <p:cNvPr id="7" name="Straight Connector 6"/>
          <p:cNvCxnSpPr/>
          <p:nvPr/>
        </p:nvCxnSpPr>
        <p:spPr>
          <a:xfrm rot="5400000">
            <a:off x="1214414" y="3429000"/>
            <a:ext cx="5429288" cy="1588"/>
          </a:xfrm>
          <a:prstGeom prst="line">
            <a:avLst/>
          </a:prstGeom>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4214810" y="785794"/>
            <a:ext cx="4357718" cy="369332"/>
          </a:xfrm>
          <a:prstGeom prst="rect">
            <a:avLst/>
          </a:prstGeom>
          <a:noFill/>
        </p:spPr>
        <p:txBody>
          <a:bodyPr wrap="square" rtlCol="0">
            <a:spAutoFit/>
          </a:bodyPr>
          <a:lstStyle/>
          <a:p>
            <a:r>
              <a:rPr lang="id-ID" dirty="0" smtClean="0"/>
              <a:t>Kesebangunan dua segita siku-siku</a:t>
            </a:r>
            <a:endParaRPr lang="id-ID" dirty="0"/>
          </a:p>
        </p:txBody>
      </p:sp>
      <p:pic>
        <p:nvPicPr>
          <p:cNvPr id="9" name="Picture 8" descr="9-smp-kongruensi-soal-4-solusi.gif"/>
          <p:cNvPicPr>
            <a:picLocks noChangeAspect="1"/>
          </p:cNvPicPr>
          <p:nvPr/>
        </p:nvPicPr>
        <p:blipFill>
          <a:blip r:embed="rId3"/>
          <a:stretch>
            <a:fillRect/>
          </a:stretch>
        </p:blipFill>
        <p:spPr>
          <a:xfrm>
            <a:off x="4286248" y="1428736"/>
            <a:ext cx="2824933" cy="2052649"/>
          </a:xfrm>
          <a:prstGeom prst="rect">
            <a:avLst/>
          </a:prstGeom>
        </p:spPr>
      </p:pic>
    </p:spTree>
  </p:cSld>
  <p:clrMapOvr>
    <a:masterClrMapping/>
  </p:clrMapOvr>
  <p:transition>
    <p:randomBa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lide(fromBottom)">
                                      <p:cBhvr>
                                        <p:cTn id="7" dur="500"/>
                                        <p:tgtEl>
                                          <p:spTgt spid="7"/>
                                        </p:tgtEl>
                                      </p:cBhvr>
                                    </p:animEffect>
                                  </p:childTnLst>
                                </p:cTn>
                              </p:par>
                              <p:par>
                                <p:cTn id="8" presetID="12" presetClass="entr" presetSubtype="4" fill="hold"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slide(fromBottom)">
                                      <p:cBhvr>
                                        <p:cTn id="10" dur="500"/>
                                        <p:tgtEl>
                                          <p:spTgt spid="9"/>
                                        </p:tgtEl>
                                      </p:cBhvr>
                                    </p:animEffect>
                                  </p:childTnLst>
                                </p:cTn>
                              </p:par>
                              <p:par>
                                <p:cTn id="11" presetID="12" presetClass="entr" presetSubtype="4"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slide(fromBottom)">
                                      <p:cBhvr>
                                        <p:cTn id="13"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71462"/>
            <a:ext cx="8229600" cy="1143000"/>
          </a:xfrm>
        </p:spPr>
        <p:txBody>
          <a:bodyPr>
            <a:normAutofit/>
          </a:bodyPr>
          <a:lstStyle/>
          <a:p>
            <a:pPr algn="l"/>
            <a:r>
              <a:rPr lang="id-ID" sz="2800" dirty="0" smtClean="0">
                <a:effectLst>
                  <a:outerShdw blurRad="38100" dist="38100" dir="2700000" algn="tl">
                    <a:srgbClr val="000000">
                      <a:alpha val="43137"/>
                    </a:srgbClr>
                  </a:outerShdw>
                </a:effectLst>
                <a:latin typeface="Andalus" pitchFamily="18" charset="-78"/>
                <a:cs typeface="Andalus" pitchFamily="18" charset="-78"/>
              </a:rPr>
              <a:t>Diketahui panjang SR adalah 8 cm. Tentukan QS!</a:t>
            </a:r>
            <a:endParaRPr lang="id-ID" sz="2800" dirty="0">
              <a:effectLst>
                <a:outerShdw blurRad="38100" dist="38100" dir="2700000" algn="tl">
                  <a:srgbClr val="000000">
                    <a:alpha val="43137"/>
                  </a:srgbClr>
                </a:outerShdw>
              </a:effectLst>
              <a:latin typeface="Andalus" pitchFamily="18" charset="-78"/>
              <a:cs typeface="Andalus" pitchFamily="18" charset="-78"/>
            </a:endParaRPr>
          </a:p>
        </p:txBody>
      </p:sp>
      <p:pic>
        <p:nvPicPr>
          <p:cNvPr id="4" name="Picture 3" descr="9-smp-kongruensi-soal-6.png"/>
          <p:cNvPicPr>
            <a:picLocks noChangeAspect="1"/>
          </p:cNvPicPr>
          <p:nvPr/>
        </p:nvPicPr>
        <p:blipFill>
          <a:blip r:embed="rId2"/>
          <a:stretch>
            <a:fillRect/>
          </a:stretch>
        </p:blipFill>
        <p:spPr>
          <a:xfrm>
            <a:off x="500034" y="1071546"/>
            <a:ext cx="1930280" cy="1785509"/>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5" name="TextBox 4"/>
          <p:cNvSpPr txBox="1"/>
          <p:nvPr/>
        </p:nvSpPr>
        <p:spPr>
          <a:xfrm>
            <a:off x="3286116" y="1357298"/>
            <a:ext cx="4643470" cy="1477328"/>
          </a:xfrm>
          <a:prstGeom prst="rect">
            <a:avLst/>
          </a:prstGeom>
          <a:noFill/>
        </p:spPr>
        <p:txBody>
          <a:bodyPr wrap="square" rtlCol="0">
            <a:spAutoFit/>
          </a:bodyPr>
          <a:lstStyle/>
          <a:p>
            <a:r>
              <a:rPr lang="id-ID" dirty="0" smtClean="0"/>
              <a:t>Jawab:</a:t>
            </a:r>
          </a:p>
          <a:p>
            <a:r>
              <a:rPr lang="id-ID" dirty="0" smtClean="0"/>
              <a:t>tentukan </a:t>
            </a:r>
            <a:r>
              <a:rPr lang="id-ID" dirty="0"/>
              <a:t>lebih dahulu panjang PS gunakan teorema phytagoras akan didapat angka 6 cm untuk panjang PS. Kemudian lakukan perbandingan sisi yang sesuai: </a:t>
            </a:r>
          </a:p>
        </p:txBody>
      </p:sp>
      <p:pic>
        <p:nvPicPr>
          <p:cNvPr id="6" name="Picture 5" descr="9-smp-kongruensi-soal-6-solusi.gif"/>
          <p:cNvPicPr>
            <a:picLocks noChangeAspect="1"/>
          </p:cNvPicPr>
          <p:nvPr/>
        </p:nvPicPr>
        <p:blipFill>
          <a:blip r:embed="rId3"/>
          <a:stretch>
            <a:fillRect/>
          </a:stretch>
        </p:blipFill>
        <p:spPr>
          <a:xfrm>
            <a:off x="3357554" y="3071810"/>
            <a:ext cx="2686905" cy="1985973"/>
          </a:xfrm>
          <a:prstGeom prst="rect">
            <a:avLst/>
          </a:prstGeom>
        </p:spPr>
      </p:pic>
    </p:spTree>
  </p:cSld>
  <p:clrMapOvr>
    <a:masterClrMapping/>
  </p:clrMapOvr>
  <p:transition>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par>
                                <p:cTn id="8" presetID="3" presetClass="entr" presetSubtype="10"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linds(horizontal)">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24"/>
            <a:ext cx="8229600" cy="1143000"/>
          </a:xfrm>
        </p:spPr>
        <p:txBody>
          <a:bodyPr>
            <a:normAutofit/>
          </a:bodyPr>
          <a:lstStyle/>
          <a:p>
            <a:pPr algn="l"/>
            <a:r>
              <a:rPr lang="id-ID" sz="2800" dirty="0" smtClean="0">
                <a:effectLst>
                  <a:outerShdw blurRad="38100" dist="38100" dir="2700000" algn="tl">
                    <a:srgbClr val="000000">
                      <a:alpha val="43137"/>
                    </a:srgbClr>
                  </a:outerShdw>
                </a:effectLst>
                <a:latin typeface="Andalus" pitchFamily="18" charset="-78"/>
                <a:cs typeface="Andalus" pitchFamily="18" charset="-78"/>
              </a:rPr>
              <a:t>Dari soal berikut ini tentukan EF!</a:t>
            </a:r>
            <a:endParaRPr lang="id-ID" sz="2800" dirty="0">
              <a:effectLst>
                <a:outerShdw blurRad="38100" dist="38100" dir="2700000" algn="tl">
                  <a:srgbClr val="000000">
                    <a:alpha val="43137"/>
                  </a:srgbClr>
                </a:outerShdw>
              </a:effectLst>
              <a:latin typeface="Andalus" pitchFamily="18" charset="-78"/>
              <a:cs typeface="Andalus" pitchFamily="18" charset="-78"/>
            </a:endParaRPr>
          </a:p>
        </p:txBody>
      </p:sp>
      <p:pic>
        <p:nvPicPr>
          <p:cNvPr id="4" name="Picture 3" descr="9-smp-kongruensi-soal-7.png"/>
          <p:cNvPicPr>
            <a:picLocks noChangeAspect="1"/>
          </p:cNvPicPr>
          <p:nvPr/>
        </p:nvPicPr>
        <p:blipFill>
          <a:blip r:embed="rId2"/>
          <a:stretch>
            <a:fillRect/>
          </a:stretch>
        </p:blipFill>
        <p:spPr>
          <a:xfrm>
            <a:off x="357158" y="1071546"/>
            <a:ext cx="1996911" cy="147333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5" name="TextBox 4"/>
          <p:cNvSpPr txBox="1"/>
          <p:nvPr/>
        </p:nvSpPr>
        <p:spPr>
          <a:xfrm>
            <a:off x="3357554" y="928670"/>
            <a:ext cx="5786446" cy="923330"/>
          </a:xfrm>
          <a:prstGeom prst="rect">
            <a:avLst/>
          </a:prstGeom>
          <a:noFill/>
        </p:spPr>
        <p:txBody>
          <a:bodyPr wrap="square" rtlCol="0">
            <a:spAutoFit/>
          </a:bodyPr>
          <a:lstStyle/>
          <a:p>
            <a:r>
              <a:rPr lang="id-ID" dirty="0" smtClean="0">
                <a:effectLst>
                  <a:outerShdw blurRad="38100" dist="38100" dir="2700000" algn="tl">
                    <a:srgbClr val="000000">
                      <a:alpha val="43137"/>
                    </a:srgbClr>
                  </a:outerShdw>
                </a:effectLst>
              </a:rPr>
              <a:t>Jawab:</a:t>
            </a:r>
          </a:p>
          <a:p>
            <a:r>
              <a:rPr lang="id-ID" dirty="0">
                <a:effectLst>
                  <a:outerShdw blurRad="38100" dist="38100" dir="2700000" algn="tl">
                    <a:srgbClr val="000000">
                      <a:alpha val="43137"/>
                    </a:srgbClr>
                  </a:outerShdw>
                </a:effectLst>
              </a:rPr>
              <a:t>Buat satu garis yang sejajar dengan garis AD namakan CH seperti gambar berikut</a:t>
            </a:r>
            <a:r>
              <a:rPr lang="id-ID" dirty="0" smtClean="0">
                <a:effectLst>
                  <a:outerShdw blurRad="38100" dist="38100" dir="2700000" algn="tl">
                    <a:srgbClr val="000000">
                      <a:alpha val="43137"/>
                    </a:srgbClr>
                  </a:outerShdw>
                </a:effectLst>
              </a:rPr>
              <a:t>.</a:t>
            </a:r>
            <a:endParaRPr lang="id-ID" b="1" dirty="0">
              <a:effectLst>
                <a:outerShdw blurRad="38100" dist="38100" dir="2700000" algn="tl">
                  <a:srgbClr val="000000">
                    <a:alpha val="43137"/>
                  </a:srgbClr>
                </a:outerShdw>
              </a:effectLst>
            </a:endParaRPr>
          </a:p>
        </p:txBody>
      </p:sp>
      <p:pic>
        <p:nvPicPr>
          <p:cNvPr id="6" name="Picture 5" descr="9-smp-kongruensi-soal-7a-solusi.png"/>
          <p:cNvPicPr>
            <a:picLocks noChangeAspect="1"/>
          </p:cNvPicPr>
          <p:nvPr/>
        </p:nvPicPr>
        <p:blipFill>
          <a:blip r:embed="rId3"/>
          <a:stretch>
            <a:fillRect/>
          </a:stretch>
        </p:blipFill>
        <p:spPr>
          <a:xfrm>
            <a:off x="3500430" y="2000240"/>
            <a:ext cx="1876702" cy="154476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7" name="TextBox 6"/>
          <p:cNvSpPr txBox="1"/>
          <p:nvPr/>
        </p:nvSpPr>
        <p:spPr>
          <a:xfrm>
            <a:off x="5572132" y="2000240"/>
            <a:ext cx="3143272" cy="1754326"/>
          </a:xfrm>
          <a:prstGeom prst="rect">
            <a:avLst/>
          </a:prstGeom>
          <a:noFill/>
        </p:spPr>
        <p:txBody>
          <a:bodyPr wrap="square" rtlCol="0">
            <a:spAutoFit/>
          </a:bodyPr>
          <a:lstStyle/>
          <a:p>
            <a:r>
              <a:rPr lang="id-ID" dirty="0">
                <a:effectLst>
                  <a:outerShdw blurRad="38100" dist="38100" dir="2700000" algn="tl">
                    <a:srgbClr val="000000">
                      <a:alpha val="43137"/>
                    </a:srgbClr>
                  </a:outerShdw>
                </a:effectLst>
                <a:latin typeface="Andalus" pitchFamily="18" charset="-78"/>
                <a:cs typeface="Andalus" pitchFamily="18" charset="-78"/>
              </a:rPr>
              <a:t>Terlihat muncul  data-data baru yaitu EG = 15 cm, AH = 15 cm dan HB = 13 cm. Ambil dua segitiga sebangun GFC dan HBC bandingkan sisi-sisi yang bersesuaian</a:t>
            </a:r>
            <a:r>
              <a:rPr lang="id-ID" dirty="0" smtClean="0">
                <a:effectLst>
                  <a:outerShdw blurRad="38100" dist="38100" dir="2700000" algn="tl">
                    <a:srgbClr val="000000">
                      <a:alpha val="43137"/>
                    </a:srgbClr>
                  </a:outerShdw>
                </a:effectLst>
                <a:latin typeface="Andalus" pitchFamily="18" charset="-78"/>
                <a:cs typeface="Andalus" pitchFamily="18" charset="-78"/>
              </a:rPr>
              <a:t>:</a:t>
            </a:r>
            <a:endParaRPr lang="id-ID" dirty="0">
              <a:effectLst>
                <a:outerShdw blurRad="38100" dist="38100" dir="2700000" algn="tl">
                  <a:srgbClr val="000000">
                    <a:alpha val="43137"/>
                  </a:srgbClr>
                </a:outerShdw>
              </a:effectLst>
              <a:latin typeface="Andalus" pitchFamily="18" charset="-78"/>
              <a:cs typeface="Andalus" pitchFamily="18" charset="-78"/>
            </a:endParaRPr>
          </a:p>
        </p:txBody>
      </p:sp>
      <p:pic>
        <p:nvPicPr>
          <p:cNvPr id="8" name="Picture 7" descr="9-smp-kongruensi-soal-7-solusi.gif"/>
          <p:cNvPicPr>
            <a:picLocks noChangeAspect="1"/>
          </p:cNvPicPr>
          <p:nvPr/>
        </p:nvPicPr>
        <p:blipFill>
          <a:blip r:embed="rId4"/>
          <a:stretch>
            <a:fillRect/>
          </a:stretch>
        </p:blipFill>
        <p:spPr>
          <a:xfrm>
            <a:off x="3428992" y="4000504"/>
            <a:ext cx="2133081" cy="1657358"/>
          </a:xfrm>
          <a:prstGeom prst="rect">
            <a:avLst/>
          </a:prstGeom>
        </p:spPr>
      </p:pic>
      <p:sp>
        <p:nvSpPr>
          <p:cNvPr id="9" name="TextBox 8"/>
          <p:cNvSpPr txBox="1"/>
          <p:nvPr/>
        </p:nvSpPr>
        <p:spPr>
          <a:xfrm>
            <a:off x="5786446" y="4143380"/>
            <a:ext cx="3071834" cy="646331"/>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nn-NO" dirty="0">
                <a:effectLst>
                  <a:outerShdw blurRad="38100" dist="38100" dir="2700000" algn="tl">
                    <a:srgbClr val="000000">
                      <a:alpha val="43137"/>
                    </a:srgbClr>
                  </a:outerShdw>
                </a:effectLst>
                <a:latin typeface="Andalus" pitchFamily="18" charset="-78"/>
                <a:cs typeface="Andalus" pitchFamily="18" charset="-78"/>
              </a:rPr>
              <a:t>Dengan demikian panjang EF = EG + GF = 15 + 4 = 19 </a:t>
            </a:r>
            <a:r>
              <a:rPr lang="nn-NO" dirty="0" smtClean="0">
                <a:effectLst>
                  <a:outerShdw blurRad="38100" dist="38100" dir="2700000" algn="tl">
                    <a:srgbClr val="000000">
                      <a:alpha val="43137"/>
                    </a:srgbClr>
                  </a:outerShdw>
                </a:effectLst>
                <a:latin typeface="Andalus" pitchFamily="18" charset="-78"/>
                <a:cs typeface="Andalus" pitchFamily="18" charset="-78"/>
              </a:rPr>
              <a:t>cm</a:t>
            </a:r>
            <a:endParaRPr lang="id-ID" dirty="0">
              <a:effectLst>
                <a:outerShdw blurRad="38100" dist="38100" dir="2700000" algn="tl">
                  <a:srgbClr val="000000">
                    <a:alpha val="43137"/>
                  </a:srgbClr>
                </a:outerShdw>
              </a:effectLst>
              <a:latin typeface="Andalus" pitchFamily="18" charset="-78"/>
              <a:cs typeface="Andalus" pitchFamily="18" charset="-78"/>
            </a:endParaRPr>
          </a:p>
        </p:txBody>
      </p:sp>
    </p:spTree>
  </p:cSld>
  <p:clrMapOvr>
    <a:masterClrMapping/>
  </p:clrMapOvr>
  <p:transition>
    <p:pull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4)">
                                      <p:cBhvr>
                                        <p:cTn id="7" dur="2000"/>
                                        <p:tgtEl>
                                          <p:spTgt spid="5"/>
                                        </p:tgtEl>
                                      </p:cBhvr>
                                    </p:animEffect>
                                  </p:childTnLst>
                                </p:cTn>
                              </p:par>
                              <p:par>
                                <p:cTn id="8" presetID="21" presetClass="entr" presetSubtype="4"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wheel(4)">
                                      <p:cBhvr>
                                        <p:cTn id="10" dur="2000"/>
                                        <p:tgtEl>
                                          <p:spTgt spid="6"/>
                                        </p:tgtEl>
                                      </p:cBhvr>
                                    </p:animEffect>
                                  </p:childTnLst>
                                </p:cTn>
                              </p:par>
                              <p:par>
                                <p:cTn id="11" presetID="21" presetClass="entr" presetSubtype="4"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wheel(4)">
                                      <p:cBhvr>
                                        <p:cTn id="13" dur="2000"/>
                                        <p:tgtEl>
                                          <p:spTgt spid="7"/>
                                        </p:tgtEl>
                                      </p:cBhvr>
                                    </p:animEffect>
                                  </p:childTnLst>
                                </p:cTn>
                              </p:par>
                              <p:par>
                                <p:cTn id="14" presetID="21" presetClass="entr" presetSubtype="4" fill="hold"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heel(4)">
                                      <p:cBhvr>
                                        <p:cTn id="16" dur="2000"/>
                                        <p:tgtEl>
                                          <p:spTgt spid="8"/>
                                        </p:tgtEl>
                                      </p:cBhvr>
                                    </p:animEffect>
                                  </p:childTnLst>
                                </p:cTn>
                              </p:par>
                              <p:par>
                                <p:cTn id="17" presetID="21" presetClass="entr" presetSubtype="4"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wheel(4)">
                                      <p:cBhvr>
                                        <p:cTn id="19"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9"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
            <a:ext cx="8229600" cy="1143000"/>
          </a:xfrm>
        </p:spPr>
        <p:txBody>
          <a:bodyPr>
            <a:normAutofit/>
          </a:bodyPr>
          <a:lstStyle/>
          <a:p>
            <a:pPr algn="l"/>
            <a:r>
              <a:rPr lang="id-ID" sz="2400" dirty="0" smtClean="0">
                <a:effectLst>
                  <a:outerShdw blurRad="38100" dist="38100" dir="2700000" algn="tl">
                    <a:srgbClr val="000000">
                      <a:alpha val="43137"/>
                    </a:srgbClr>
                  </a:outerShdw>
                </a:effectLst>
                <a:latin typeface="Andalus" pitchFamily="18" charset="-78"/>
                <a:cs typeface="Andalus" pitchFamily="18" charset="-78"/>
              </a:rPr>
              <a:t>Perhatikan gambar berikut ini!</a:t>
            </a:r>
            <a:br>
              <a:rPr lang="id-ID" sz="2400" dirty="0" smtClean="0">
                <a:effectLst>
                  <a:outerShdw blurRad="38100" dist="38100" dir="2700000" algn="tl">
                    <a:srgbClr val="000000">
                      <a:alpha val="43137"/>
                    </a:srgbClr>
                  </a:outerShdw>
                </a:effectLst>
                <a:latin typeface="Andalus" pitchFamily="18" charset="-78"/>
                <a:cs typeface="Andalus" pitchFamily="18" charset="-78"/>
              </a:rPr>
            </a:br>
            <a:r>
              <a:rPr lang="id-ID" sz="2400" dirty="0" smtClean="0">
                <a:effectLst>
                  <a:outerShdw blurRad="38100" dist="38100" dir="2700000" algn="tl">
                    <a:srgbClr val="000000">
                      <a:alpha val="43137"/>
                    </a:srgbClr>
                  </a:outerShdw>
                </a:effectLst>
                <a:latin typeface="Andalus" pitchFamily="18" charset="-78"/>
                <a:cs typeface="Andalus" pitchFamily="18" charset="-78"/>
              </a:rPr>
              <a:t>Jarak titik E ke B adalah ...</a:t>
            </a:r>
            <a:endParaRPr lang="id-ID" sz="2400" dirty="0">
              <a:effectLst>
                <a:outerShdw blurRad="38100" dist="38100" dir="2700000" algn="tl">
                  <a:srgbClr val="000000">
                    <a:alpha val="43137"/>
                  </a:srgbClr>
                </a:outerShdw>
              </a:effectLst>
              <a:latin typeface="Andalus" pitchFamily="18" charset="-78"/>
              <a:cs typeface="Andalus" pitchFamily="18" charset="-78"/>
            </a:endParaRPr>
          </a:p>
        </p:txBody>
      </p:sp>
      <p:pic>
        <p:nvPicPr>
          <p:cNvPr id="4" name="Picture 3" descr="update-kongruensi-9a.png"/>
          <p:cNvPicPr>
            <a:picLocks noChangeAspect="1"/>
          </p:cNvPicPr>
          <p:nvPr/>
        </p:nvPicPr>
        <p:blipFill>
          <a:blip r:embed="rId2"/>
          <a:stretch>
            <a:fillRect/>
          </a:stretch>
        </p:blipFill>
        <p:spPr>
          <a:xfrm>
            <a:off x="642910" y="1285860"/>
            <a:ext cx="2577027" cy="1643074"/>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5" name="TextBox 4"/>
          <p:cNvSpPr txBox="1"/>
          <p:nvPr/>
        </p:nvSpPr>
        <p:spPr>
          <a:xfrm>
            <a:off x="4214810" y="928670"/>
            <a:ext cx="4357718" cy="2031325"/>
          </a:xfrm>
          <a:prstGeom prst="rect">
            <a:avLst/>
          </a:prstGeom>
          <a:noFill/>
        </p:spPr>
        <p:txBody>
          <a:bodyPr wrap="square" rtlCol="0">
            <a:spAutoFit/>
          </a:bodyPr>
          <a:lstStyle/>
          <a:p>
            <a:r>
              <a:rPr lang="id-ID" dirty="0" smtClean="0"/>
              <a:t>Jawab:</a:t>
            </a:r>
          </a:p>
          <a:p>
            <a:r>
              <a:rPr lang="id-ID" dirty="0" smtClean="0"/>
              <a:t>Misalkan </a:t>
            </a:r>
            <a:r>
              <a:rPr lang="id-ID" dirty="0"/>
              <a:t>EB dinamakan x, maka AB nantinya akan sama dengan (2 + x). Perbandingan sisi EB dengan ED pada segitiga kecil (segitiga BDE), harus sama dengan perbandingan AB dengan AC pada segitiga besar (segitiga BCA). Selanjutnya</a:t>
            </a:r>
            <a:r>
              <a:rPr lang="id-ID" dirty="0" smtClean="0"/>
              <a:t>:</a:t>
            </a:r>
            <a:endParaRPr lang="id-ID" dirty="0"/>
          </a:p>
        </p:txBody>
      </p:sp>
      <p:pic>
        <p:nvPicPr>
          <p:cNvPr id="6" name="Picture 5" descr="update-kongruensi-9b.png"/>
          <p:cNvPicPr>
            <a:picLocks noChangeAspect="1"/>
          </p:cNvPicPr>
          <p:nvPr/>
        </p:nvPicPr>
        <p:blipFill>
          <a:blip r:embed="rId3"/>
          <a:srcRect r="3125" b="16000"/>
          <a:stretch>
            <a:fillRect/>
          </a:stretch>
        </p:blipFill>
        <p:spPr>
          <a:xfrm>
            <a:off x="4286248" y="3000372"/>
            <a:ext cx="2286016" cy="2064789"/>
          </a:xfrm>
          <a:prstGeom prst="rect">
            <a:avLst/>
          </a:prstGeom>
        </p:spPr>
      </p:pic>
      <p:sp>
        <p:nvSpPr>
          <p:cNvPr id="7" name="TextBox 6"/>
          <p:cNvSpPr txBox="1"/>
          <p:nvPr/>
        </p:nvSpPr>
        <p:spPr>
          <a:xfrm>
            <a:off x="6786578" y="3143248"/>
            <a:ext cx="2143140" cy="646331"/>
          </a:xfrm>
          <a:prstGeom prst="rect">
            <a:avLst/>
          </a:prstGeom>
          <a:noFill/>
        </p:spPr>
        <p:txBody>
          <a:bodyPr wrap="square" rtlCol="0">
            <a:spAutoFit/>
          </a:bodyPr>
          <a:lstStyle/>
          <a:p>
            <a:r>
              <a:rPr lang="id-ID" dirty="0" smtClean="0"/>
              <a:t>Jadi panjang EB adalah 6 cm.</a:t>
            </a:r>
            <a:endParaRPr lang="id-ID" dirty="0"/>
          </a:p>
        </p:txBody>
      </p:sp>
    </p:spTree>
  </p:cSld>
  <p:clrMapOvr>
    <a:masterClrMapping/>
  </p:clrMapOvr>
  <p:transition>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1000"/>
                                        <p:tgtEl>
                                          <p:spTgt spid="7"/>
                                        </p:tgtEl>
                                      </p:cBhvr>
                                    </p:animEffect>
                                    <p:anim calcmode="lin" valueType="num">
                                      <p:cBhvr>
                                        <p:cTn id="18" dur="1000" fill="hold"/>
                                        <p:tgtEl>
                                          <p:spTgt spid="7"/>
                                        </p:tgtEl>
                                        <p:attrNameLst>
                                          <p:attrName>ppt_x</p:attrName>
                                        </p:attrNameLst>
                                      </p:cBhvr>
                                      <p:tavLst>
                                        <p:tav tm="0">
                                          <p:val>
                                            <p:strVal val="#ppt_x"/>
                                          </p:val>
                                        </p:tav>
                                        <p:tav tm="100000">
                                          <p:val>
                                            <p:strVal val="#ppt_x"/>
                                          </p:val>
                                        </p:tav>
                                      </p:tavLst>
                                    </p:anim>
                                    <p:anim calcmode="lin" valueType="num">
                                      <p:cBhvr>
                                        <p:cTn id="1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1490" y="142852"/>
            <a:ext cx="8229600" cy="1143000"/>
          </a:xfrm>
        </p:spPr>
        <p:txBody>
          <a:bodyPr>
            <a:normAutofit fontScale="90000"/>
          </a:bodyPr>
          <a:lstStyle/>
          <a:p>
            <a:pPr algn="l"/>
            <a:r>
              <a:rPr lang="id-ID" sz="2400" dirty="0" smtClean="0">
                <a:effectLst>
                  <a:outerShdw blurRad="38100" dist="38100" dir="2700000" algn="tl">
                    <a:srgbClr val="000000">
                      <a:alpha val="43137"/>
                    </a:srgbClr>
                  </a:outerShdw>
                </a:effectLst>
                <a:latin typeface="Andalus" pitchFamily="18" charset="-78"/>
                <a:cs typeface="Andalus" pitchFamily="18" charset="-78"/>
              </a:rPr>
              <a:t>Sebuah karton berukuran tinggi 30 cm dan lebar 20 cm. Budi menempelkan sebuah foto sehingga sisa karton di sebelah kiri, kanan, atas foto adalah 2 cm. Jika foto dan karton sebangun, sisa karton di bawah foto adalah...</a:t>
            </a:r>
            <a:endParaRPr lang="id-ID" sz="2400" dirty="0">
              <a:effectLst>
                <a:outerShdw blurRad="38100" dist="38100" dir="2700000" algn="tl">
                  <a:srgbClr val="000000">
                    <a:alpha val="43137"/>
                  </a:srgbClr>
                </a:outerShdw>
              </a:effectLst>
              <a:latin typeface="Andalus" pitchFamily="18" charset="-78"/>
              <a:cs typeface="Andalus" pitchFamily="18" charset="-78"/>
            </a:endParaRPr>
          </a:p>
        </p:txBody>
      </p:sp>
      <p:pic>
        <p:nvPicPr>
          <p:cNvPr id="4" name="Picture 3" descr="update-kongruensi-11a.png"/>
          <p:cNvPicPr>
            <a:picLocks noChangeAspect="1"/>
          </p:cNvPicPr>
          <p:nvPr/>
        </p:nvPicPr>
        <p:blipFill>
          <a:blip r:embed="rId2"/>
          <a:stretch>
            <a:fillRect/>
          </a:stretch>
        </p:blipFill>
        <p:spPr>
          <a:xfrm>
            <a:off x="2502340" y="2380076"/>
            <a:ext cx="2283974" cy="2620560"/>
          </a:xfrm>
          <a:prstGeom prst="rect">
            <a:avLst/>
          </a:prstGeom>
        </p:spPr>
      </p:pic>
      <p:pic>
        <p:nvPicPr>
          <p:cNvPr id="5" name="Picture 4" descr="update-kongruensi-11c.png"/>
          <p:cNvPicPr>
            <a:picLocks noChangeAspect="1"/>
          </p:cNvPicPr>
          <p:nvPr/>
        </p:nvPicPr>
        <p:blipFill>
          <a:blip r:embed="rId3"/>
          <a:stretch>
            <a:fillRect/>
          </a:stretch>
        </p:blipFill>
        <p:spPr>
          <a:xfrm>
            <a:off x="500034" y="1500174"/>
            <a:ext cx="1190920" cy="1627591"/>
          </a:xfrm>
          <a:prstGeom prst="rect">
            <a:avLst/>
          </a:prstGeom>
        </p:spPr>
      </p:pic>
      <p:sp>
        <p:nvSpPr>
          <p:cNvPr id="6" name="TextBox 5"/>
          <p:cNvSpPr txBox="1"/>
          <p:nvPr/>
        </p:nvSpPr>
        <p:spPr>
          <a:xfrm>
            <a:off x="2928926" y="1500174"/>
            <a:ext cx="6000792" cy="923330"/>
          </a:xfrm>
          <a:prstGeom prst="rect">
            <a:avLst/>
          </a:prstGeom>
          <a:noFill/>
        </p:spPr>
        <p:txBody>
          <a:bodyPr wrap="square" rtlCol="0">
            <a:spAutoFit/>
          </a:bodyPr>
          <a:lstStyle/>
          <a:p>
            <a:r>
              <a:rPr lang="id-ID" dirty="0" smtClean="0"/>
              <a:t>Jawab:</a:t>
            </a:r>
          </a:p>
          <a:p>
            <a:r>
              <a:rPr lang="id-ID" dirty="0" smtClean="0"/>
              <a:t>Perhatikan </a:t>
            </a:r>
            <a:r>
              <a:rPr lang="id-ID" dirty="0"/>
              <a:t>ilustrasi foto dan karton tempat menempel berikut, misalkan sisa panjang karton namakan sebagai </a:t>
            </a:r>
            <a:r>
              <a:rPr lang="id-ID" dirty="0" smtClean="0"/>
              <a:t>x.</a:t>
            </a:r>
            <a:endParaRPr lang="id-ID" dirty="0"/>
          </a:p>
        </p:txBody>
      </p:sp>
      <p:sp>
        <p:nvSpPr>
          <p:cNvPr id="7" name="TextBox 6"/>
          <p:cNvSpPr txBox="1"/>
          <p:nvPr/>
        </p:nvSpPr>
        <p:spPr>
          <a:xfrm>
            <a:off x="5000628" y="2714620"/>
            <a:ext cx="3929090" cy="1200329"/>
          </a:xfrm>
          <a:prstGeom prst="rect">
            <a:avLst/>
          </a:prstGeom>
          <a:noFill/>
        </p:spPr>
        <p:txBody>
          <a:bodyPr wrap="square" rtlCol="0">
            <a:spAutoFit/>
          </a:bodyPr>
          <a:lstStyle/>
          <a:p>
            <a:r>
              <a:rPr lang="id-ID" dirty="0"/>
              <a:t>Perbandingan panjang dengan lebar foto harus sama dengan perbandingan panjang dengan lebar dari karton, karena sebangun</a:t>
            </a:r>
            <a:r>
              <a:rPr lang="id-ID" dirty="0" smtClean="0"/>
              <a:t>.</a:t>
            </a:r>
            <a:endParaRPr lang="id-ID" dirty="0"/>
          </a:p>
        </p:txBody>
      </p:sp>
      <p:pic>
        <p:nvPicPr>
          <p:cNvPr id="8" name="Picture 7" descr="update-kongruensi-11b.png"/>
          <p:cNvPicPr>
            <a:picLocks noChangeAspect="1"/>
          </p:cNvPicPr>
          <p:nvPr/>
        </p:nvPicPr>
        <p:blipFill>
          <a:blip r:embed="rId4"/>
          <a:srcRect r="3940" b="13668"/>
          <a:stretch>
            <a:fillRect/>
          </a:stretch>
        </p:blipFill>
        <p:spPr>
          <a:xfrm>
            <a:off x="5000627" y="4000504"/>
            <a:ext cx="1973475" cy="2428892"/>
          </a:xfrm>
          <a:prstGeom prst="rect">
            <a:avLst/>
          </a:prstGeom>
        </p:spPr>
      </p:pic>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strVal val="#ppt_w+.3"/>
                                          </p:val>
                                        </p:tav>
                                        <p:tav tm="100000">
                                          <p:val>
                                            <p:strVal val="#ppt_w"/>
                                          </p:val>
                                        </p:tav>
                                      </p:tavLst>
                                    </p:anim>
                                    <p:anim calcmode="lin" valueType="num">
                                      <p:cBhvr>
                                        <p:cTn id="8" dur="1000" fill="hold"/>
                                        <p:tgtEl>
                                          <p:spTgt spid="6"/>
                                        </p:tgtEl>
                                        <p:attrNameLst>
                                          <p:attrName>ppt_h</p:attrName>
                                        </p:attrNameLst>
                                      </p:cBhvr>
                                      <p:tavLst>
                                        <p:tav tm="0">
                                          <p:val>
                                            <p:strVal val="#ppt_h"/>
                                          </p:val>
                                        </p:tav>
                                        <p:tav tm="100000">
                                          <p:val>
                                            <p:strVal val="#ppt_h"/>
                                          </p:val>
                                        </p:tav>
                                      </p:tavLst>
                                    </p:anim>
                                    <p:animEffect transition="in" filter="fade">
                                      <p:cBhvr>
                                        <p:cTn id="9" dur="1000"/>
                                        <p:tgtEl>
                                          <p:spTgt spid="6"/>
                                        </p:tgtEl>
                                      </p:cBhvr>
                                    </p:animEffect>
                                  </p:childTnLst>
                                </p:cTn>
                              </p:par>
                              <p:par>
                                <p:cTn id="10" presetID="50" presetClass="entr" presetSubtype="0" decel="100000"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1000" fill="hold"/>
                                        <p:tgtEl>
                                          <p:spTgt spid="4"/>
                                        </p:tgtEl>
                                        <p:attrNameLst>
                                          <p:attrName>ppt_w</p:attrName>
                                        </p:attrNameLst>
                                      </p:cBhvr>
                                      <p:tavLst>
                                        <p:tav tm="0">
                                          <p:val>
                                            <p:strVal val="#ppt_w+.3"/>
                                          </p:val>
                                        </p:tav>
                                        <p:tav tm="100000">
                                          <p:val>
                                            <p:strVal val="#ppt_w"/>
                                          </p:val>
                                        </p:tav>
                                      </p:tavLst>
                                    </p:anim>
                                    <p:anim calcmode="lin" valueType="num">
                                      <p:cBhvr>
                                        <p:cTn id="13" dur="1000" fill="hold"/>
                                        <p:tgtEl>
                                          <p:spTgt spid="4"/>
                                        </p:tgtEl>
                                        <p:attrNameLst>
                                          <p:attrName>ppt_h</p:attrName>
                                        </p:attrNameLst>
                                      </p:cBhvr>
                                      <p:tavLst>
                                        <p:tav tm="0">
                                          <p:val>
                                            <p:strVal val="#ppt_h"/>
                                          </p:val>
                                        </p:tav>
                                        <p:tav tm="100000">
                                          <p:val>
                                            <p:strVal val="#ppt_h"/>
                                          </p:val>
                                        </p:tav>
                                      </p:tavLst>
                                    </p:anim>
                                    <p:animEffect transition="in" filter="fade">
                                      <p:cBhvr>
                                        <p:cTn id="14" dur="1000"/>
                                        <p:tgtEl>
                                          <p:spTgt spid="4"/>
                                        </p:tgtEl>
                                      </p:cBhvr>
                                    </p:animEffect>
                                  </p:childTnLst>
                                </p:cTn>
                              </p:par>
                              <p:par>
                                <p:cTn id="15" presetID="50" presetClass="entr" presetSubtype="0" decel="10000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p:cTn id="17" dur="1000" fill="hold"/>
                                        <p:tgtEl>
                                          <p:spTgt spid="7"/>
                                        </p:tgtEl>
                                        <p:attrNameLst>
                                          <p:attrName>ppt_w</p:attrName>
                                        </p:attrNameLst>
                                      </p:cBhvr>
                                      <p:tavLst>
                                        <p:tav tm="0">
                                          <p:val>
                                            <p:strVal val="#ppt_w+.3"/>
                                          </p:val>
                                        </p:tav>
                                        <p:tav tm="100000">
                                          <p:val>
                                            <p:strVal val="#ppt_w"/>
                                          </p:val>
                                        </p:tav>
                                      </p:tavLst>
                                    </p:anim>
                                    <p:anim calcmode="lin" valueType="num">
                                      <p:cBhvr>
                                        <p:cTn id="18" dur="1000" fill="hold"/>
                                        <p:tgtEl>
                                          <p:spTgt spid="7"/>
                                        </p:tgtEl>
                                        <p:attrNameLst>
                                          <p:attrName>ppt_h</p:attrName>
                                        </p:attrNameLst>
                                      </p:cBhvr>
                                      <p:tavLst>
                                        <p:tav tm="0">
                                          <p:val>
                                            <p:strVal val="#ppt_h"/>
                                          </p:val>
                                        </p:tav>
                                        <p:tav tm="100000">
                                          <p:val>
                                            <p:strVal val="#ppt_h"/>
                                          </p:val>
                                        </p:tav>
                                      </p:tavLst>
                                    </p:anim>
                                    <p:animEffect transition="in" filter="fade">
                                      <p:cBhvr>
                                        <p:cTn id="19" dur="1000"/>
                                        <p:tgtEl>
                                          <p:spTgt spid="7"/>
                                        </p:tgtEl>
                                      </p:cBhvr>
                                    </p:animEffect>
                                  </p:childTnLst>
                                </p:cTn>
                              </p:par>
                              <p:par>
                                <p:cTn id="20" presetID="50" presetClass="entr" presetSubtype="0" decel="100000" fill="hold" nodeType="withEffect">
                                  <p:stCondLst>
                                    <p:cond delay="0"/>
                                  </p:stCondLst>
                                  <p:childTnLst>
                                    <p:set>
                                      <p:cBhvr>
                                        <p:cTn id="21" dur="1" fill="hold">
                                          <p:stCondLst>
                                            <p:cond delay="0"/>
                                          </p:stCondLst>
                                        </p:cTn>
                                        <p:tgtEl>
                                          <p:spTgt spid="8"/>
                                        </p:tgtEl>
                                        <p:attrNameLst>
                                          <p:attrName>style.visibility</p:attrName>
                                        </p:attrNameLst>
                                      </p:cBhvr>
                                      <p:to>
                                        <p:strVal val="visible"/>
                                      </p:to>
                                    </p:set>
                                    <p:anim calcmode="lin" valueType="num">
                                      <p:cBhvr>
                                        <p:cTn id="22" dur="1000" fill="hold"/>
                                        <p:tgtEl>
                                          <p:spTgt spid="8"/>
                                        </p:tgtEl>
                                        <p:attrNameLst>
                                          <p:attrName>ppt_w</p:attrName>
                                        </p:attrNameLst>
                                      </p:cBhvr>
                                      <p:tavLst>
                                        <p:tav tm="0">
                                          <p:val>
                                            <p:strVal val="#ppt_w+.3"/>
                                          </p:val>
                                        </p:tav>
                                        <p:tav tm="100000">
                                          <p:val>
                                            <p:strVal val="#ppt_w"/>
                                          </p:val>
                                        </p:tav>
                                      </p:tavLst>
                                    </p:anim>
                                    <p:anim calcmode="lin" valueType="num">
                                      <p:cBhvr>
                                        <p:cTn id="23" dur="1000" fill="hold"/>
                                        <p:tgtEl>
                                          <p:spTgt spid="8"/>
                                        </p:tgtEl>
                                        <p:attrNameLst>
                                          <p:attrName>ppt_h</p:attrName>
                                        </p:attrNameLst>
                                      </p:cBhvr>
                                      <p:tavLst>
                                        <p:tav tm="0">
                                          <p:val>
                                            <p:strVal val="#ppt_h"/>
                                          </p:val>
                                        </p:tav>
                                        <p:tav tm="100000">
                                          <p:val>
                                            <p:strVal val="#ppt_h"/>
                                          </p:val>
                                        </p:tav>
                                      </p:tavLst>
                                    </p:anim>
                                    <p:animEffect transition="in" filter="fade">
                                      <p:cBhvr>
                                        <p:cTn id="24"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142900"/>
            <a:ext cx="8229600" cy="1143000"/>
          </a:xfrm>
        </p:spPr>
        <p:txBody>
          <a:bodyPr>
            <a:normAutofit/>
          </a:bodyPr>
          <a:lstStyle/>
          <a:p>
            <a:pPr algn="l"/>
            <a:r>
              <a:rPr lang="id-ID" sz="2800" dirty="0" smtClean="0">
                <a:effectLst>
                  <a:outerShdw blurRad="38100" dist="38100" dir="2700000" algn="tl">
                    <a:srgbClr val="000000">
                      <a:alpha val="43137"/>
                    </a:srgbClr>
                  </a:outerShdw>
                </a:effectLst>
                <a:latin typeface="Andalus" pitchFamily="18" charset="-78"/>
                <a:cs typeface="Andalus" pitchFamily="18" charset="-78"/>
              </a:rPr>
              <a:t>Panjang EF adalah...</a:t>
            </a:r>
            <a:endParaRPr lang="id-ID" sz="2800" dirty="0">
              <a:effectLst>
                <a:outerShdw blurRad="38100" dist="38100" dir="2700000" algn="tl">
                  <a:srgbClr val="000000">
                    <a:alpha val="43137"/>
                  </a:srgbClr>
                </a:outerShdw>
              </a:effectLst>
              <a:latin typeface="Andalus" pitchFamily="18" charset="-78"/>
              <a:cs typeface="Andalus" pitchFamily="18" charset="-78"/>
            </a:endParaRPr>
          </a:p>
        </p:txBody>
      </p:sp>
      <p:pic>
        <p:nvPicPr>
          <p:cNvPr id="4" name="Picture 3" descr="matematikastudycenter-pembahasan-un-smp-0163-no-20a.png"/>
          <p:cNvPicPr>
            <a:picLocks noChangeAspect="1"/>
          </p:cNvPicPr>
          <p:nvPr/>
        </p:nvPicPr>
        <p:blipFill>
          <a:blip r:embed="rId2"/>
          <a:stretch>
            <a:fillRect/>
          </a:stretch>
        </p:blipFill>
        <p:spPr>
          <a:xfrm>
            <a:off x="428596" y="857232"/>
            <a:ext cx="3320718" cy="1634211"/>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5" name="TextBox 4"/>
          <p:cNvSpPr txBox="1"/>
          <p:nvPr/>
        </p:nvSpPr>
        <p:spPr>
          <a:xfrm>
            <a:off x="4857752" y="428604"/>
            <a:ext cx="3857652" cy="646331"/>
          </a:xfrm>
          <a:prstGeom prst="rect">
            <a:avLst/>
          </a:prstGeom>
          <a:noFill/>
        </p:spPr>
        <p:txBody>
          <a:bodyPr wrap="square" rtlCol="0">
            <a:spAutoFit/>
          </a:bodyPr>
          <a:lstStyle/>
          <a:p>
            <a:r>
              <a:rPr lang="id-ID" dirty="0" smtClean="0">
                <a:effectLst>
                  <a:outerShdw blurRad="38100" dist="38100" dir="2700000" algn="tl">
                    <a:srgbClr val="000000">
                      <a:alpha val="43137"/>
                    </a:srgbClr>
                  </a:outerShdw>
                </a:effectLst>
                <a:latin typeface="Andalus" pitchFamily="18" charset="-78"/>
                <a:cs typeface="Andalus" pitchFamily="18" charset="-78"/>
              </a:rPr>
              <a:t>Jawab:</a:t>
            </a:r>
          </a:p>
          <a:p>
            <a:r>
              <a:rPr lang="id-ID" dirty="0" smtClean="0">
                <a:effectLst>
                  <a:outerShdw blurRad="38100" dist="38100" dir="2700000" algn="tl">
                    <a:srgbClr val="000000">
                      <a:alpha val="43137"/>
                    </a:srgbClr>
                  </a:outerShdw>
                </a:effectLst>
                <a:latin typeface="Andalus" pitchFamily="18" charset="-78"/>
                <a:cs typeface="Andalus" pitchFamily="18" charset="-78"/>
              </a:rPr>
              <a:t>Tambahaan </a:t>
            </a:r>
            <a:r>
              <a:rPr lang="id-ID" dirty="0">
                <a:effectLst>
                  <a:outerShdw blurRad="38100" dist="38100" dir="2700000" algn="tl">
                    <a:srgbClr val="000000">
                      <a:alpha val="43137"/>
                    </a:srgbClr>
                  </a:outerShdw>
                </a:effectLst>
                <a:latin typeface="Andalus" pitchFamily="18" charset="-78"/>
                <a:cs typeface="Andalus" pitchFamily="18" charset="-78"/>
              </a:rPr>
              <a:t>garis bantu, beri nama BG.</a:t>
            </a:r>
          </a:p>
        </p:txBody>
      </p:sp>
      <p:pic>
        <p:nvPicPr>
          <p:cNvPr id="6" name="Picture 5" descr="matematikastudycenter-pembahasan-un-smp-0163-no-20b.png"/>
          <p:cNvPicPr>
            <a:picLocks noChangeAspect="1"/>
          </p:cNvPicPr>
          <p:nvPr/>
        </p:nvPicPr>
        <p:blipFill>
          <a:blip r:embed="rId3"/>
          <a:stretch>
            <a:fillRect/>
          </a:stretch>
        </p:blipFill>
        <p:spPr>
          <a:xfrm>
            <a:off x="5000628" y="1142984"/>
            <a:ext cx="3229971" cy="154476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7" name="TextBox 6"/>
          <p:cNvSpPr txBox="1"/>
          <p:nvPr/>
        </p:nvSpPr>
        <p:spPr>
          <a:xfrm>
            <a:off x="4857752" y="2857496"/>
            <a:ext cx="3786214" cy="1477328"/>
          </a:xfrm>
          <a:prstGeom prst="rect">
            <a:avLst/>
          </a:prstGeom>
          <a:noFill/>
        </p:spPr>
        <p:txBody>
          <a:bodyPr wrap="square" rtlCol="0">
            <a:spAutoFit/>
          </a:bodyPr>
          <a:lstStyle/>
          <a:p>
            <a:r>
              <a:rPr lang="id-ID" dirty="0"/>
              <a:t>Panjang DG jadi 14 cm, dan GC 21 cm karena tadinya DC = 35 cm. Bandingkan sisi segitiga besar BGC dan segitiga kecil BHF yang bersesuaian hingga diperoleh panjang HF dulu</a:t>
            </a:r>
            <a:r>
              <a:rPr lang="id-ID" dirty="0" smtClean="0"/>
              <a:t>.</a:t>
            </a:r>
            <a:endParaRPr lang="id-ID" dirty="0"/>
          </a:p>
        </p:txBody>
      </p:sp>
      <p:pic>
        <p:nvPicPr>
          <p:cNvPr id="8" name="Picture 7" descr="matematikastudycenter-pembahasan-un-smp-0163-no-20c.png"/>
          <p:cNvPicPr>
            <a:picLocks noChangeAspect="1"/>
          </p:cNvPicPr>
          <p:nvPr/>
        </p:nvPicPr>
        <p:blipFill>
          <a:blip r:embed="rId4"/>
          <a:srcRect r="-766" b="15991"/>
          <a:stretch>
            <a:fillRect/>
          </a:stretch>
        </p:blipFill>
        <p:spPr>
          <a:xfrm>
            <a:off x="4929190" y="4357694"/>
            <a:ext cx="2224098" cy="1876433"/>
          </a:xfrm>
          <a:prstGeom prst="rect">
            <a:avLst/>
          </a:prstGeom>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from="(-#ppt_w/2)" to="(#ppt_x)" calcmode="lin" valueType="num">
                                      <p:cBhvr>
                                        <p:cTn id="7" dur="600" fill="hold">
                                          <p:stCondLst>
                                            <p:cond delay="0"/>
                                          </p:stCondLst>
                                        </p:cTn>
                                        <p:tgtEl>
                                          <p:spTgt spid="5"/>
                                        </p:tgtEl>
                                        <p:attrNameLst>
                                          <p:attrName>ppt_x</p:attrName>
                                        </p:attrNameLst>
                                      </p:cBhvr>
                                    </p:anim>
                                    <p:anim from="0" to="-1.0" calcmode="lin" valueType="num">
                                      <p:cBhvr>
                                        <p:cTn id="8" dur="200" decel="50000" autoRev="1" fill="hold">
                                          <p:stCondLst>
                                            <p:cond delay="600"/>
                                          </p:stCondLst>
                                        </p:cTn>
                                        <p:tgtEl>
                                          <p:spTgt spid="5"/>
                                        </p:tgtEl>
                                        <p:attrNameLst>
                                          <p:attrName>xshear</p:attrName>
                                        </p:attrNameLst>
                                      </p:cBhvr>
                                    </p:anim>
                                    <p:animScale>
                                      <p:cBhvr>
                                        <p:cTn id="9" dur="200" decel="100000" autoRev="1" fill="hold">
                                          <p:stCondLst>
                                            <p:cond delay="600"/>
                                          </p:stCondLst>
                                        </p:cTn>
                                        <p:tgtEl>
                                          <p:spTgt spid="5"/>
                                        </p:tgtEl>
                                      </p:cBhvr>
                                      <p:from x="100000" y="100000"/>
                                      <p:to x="80000" y="100000"/>
                                    </p:animScale>
                                    <p:anim by="(#ppt_h/3+#ppt_w*0.1)" calcmode="lin" valueType="num">
                                      <p:cBhvr additive="sum">
                                        <p:cTn id="10" dur="200" decel="100000" autoRev="1" fill="hold">
                                          <p:stCondLst>
                                            <p:cond delay="600"/>
                                          </p:stCondLst>
                                        </p:cTn>
                                        <p:tgtEl>
                                          <p:spTgt spid="5"/>
                                        </p:tgtEl>
                                        <p:attrNameLst>
                                          <p:attrName>ppt_x</p:attrName>
                                        </p:attrNameLst>
                                      </p:cBhvr>
                                    </p:anim>
                                  </p:childTnLst>
                                </p:cTn>
                              </p:par>
                              <p:par>
                                <p:cTn id="11" presetID="34" presetClass="entr" presetSubtype="0" fill="hold" nodeType="withEffect">
                                  <p:stCondLst>
                                    <p:cond delay="0"/>
                                  </p:stCondLst>
                                  <p:childTnLst>
                                    <p:set>
                                      <p:cBhvr>
                                        <p:cTn id="12" dur="1" fill="hold">
                                          <p:stCondLst>
                                            <p:cond delay="0"/>
                                          </p:stCondLst>
                                        </p:cTn>
                                        <p:tgtEl>
                                          <p:spTgt spid="6"/>
                                        </p:tgtEl>
                                        <p:attrNameLst>
                                          <p:attrName>style.visibility</p:attrName>
                                        </p:attrNameLst>
                                      </p:cBhvr>
                                      <p:to>
                                        <p:strVal val="visible"/>
                                      </p:to>
                                    </p:set>
                                    <p:anim from="(-#ppt_w/2)" to="(#ppt_x)" calcmode="lin" valueType="num">
                                      <p:cBhvr>
                                        <p:cTn id="13" dur="600" fill="hold">
                                          <p:stCondLst>
                                            <p:cond delay="0"/>
                                          </p:stCondLst>
                                        </p:cTn>
                                        <p:tgtEl>
                                          <p:spTgt spid="6"/>
                                        </p:tgtEl>
                                        <p:attrNameLst>
                                          <p:attrName>ppt_x</p:attrName>
                                        </p:attrNameLst>
                                      </p:cBhvr>
                                    </p:anim>
                                    <p:anim from="0" to="-1.0" calcmode="lin" valueType="num">
                                      <p:cBhvr>
                                        <p:cTn id="14" dur="200" decel="50000" autoRev="1" fill="hold">
                                          <p:stCondLst>
                                            <p:cond delay="600"/>
                                          </p:stCondLst>
                                        </p:cTn>
                                        <p:tgtEl>
                                          <p:spTgt spid="6"/>
                                        </p:tgtEl>
                                        <p:attrNameLst>
                                          <p:attrName>xshear</p:attrName>
                                        </p:attrNameLst>
                                      </p:cBhvr>
                                    </p:anim>
                                    <p:animScale>
                                      <p:cBhvr>
                                        <p:cTn id="15" dur="200" decel="100000" autoRev="1" fill="hold">
                                          <p:stCondLst>
                                            <p:cond delay="600"/>
                                          </p:stCondLst>
                                        </p:cTn>
                                        <p:tgtEl>
                                          <p:spTgt spid="6"/>
                                        </p:tgtEl>
                                      </p:cBhvr>
                                      <p:from x="100000" y="100000"/>
                                      <p:to x="80000" y="100000"/>
                                    </p:animScale>
                                    <p:anim by="(#ppt_h/3+#ppt_w*0.1)" calcmode="lin" valueType="num">
                                      <p:cBhvr additive="sum">
                                        <p:cTn id="16" dur="200" decel="100000" autoRev="1" fill="hold">
                                          <p:stCondLst>
                                            <p:cond delay="600"/>
                                          </p:stCondLst>
                                        </p:cTn>
                                        <p:tgtEl>
                                          <p:spTgt spid="6"/>
                                        </p:tgtEl>
                                        <p:attrNameLst>
                                          <p:attrName>ppt_x</p:attrName>
                                        </p:attrNameLst>
                                      </p:cBhvr>
                                    </p:anim>
                                  </p:childTnLst>
                                </p:cTn>
                              </p:par>
                              <p:par>
                                <p:cTn id="17" presetID="34" presetClass="entr" presetSubtype="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anim from="(-#ppt_w/2)" to="(#ppt_x)" calcmode="lin" valueType="num">
                                      <p:cBhvr>
                                        <p:cTn id="19" dur="600" fill="hold">
                                          <p:stCondLst>
                                            <p:cond delay="0"/>
                                          </p:stCondLst>
                                        </p:cTn>
                                        <p:tgtEl>
                                          <p:spTgt spid="7"/>
                                        </p:tgtEl>
                                        <p:attrNameLst>
                                          <p:attrName>ppt_x</p:attrName>
                                        </p:attrNameLst>
                                      </p:cBhvr>
                                    </p:anim>
                                    <p:anim from="0" to="-1.0" calcmode="lin" valueType="num">
                                      <p:cBhvr>
                                        <p:cTn id="20" dur="200" decel="50000" autoRev="1" fill="hold">
                                          <p:stCondLst>
                                            <p:cond delay="600"/>
                                          </p:stCondLst>
                                        </p:cTn>
                                        <p:tgtEl>
                                          <p:spTgt spid="7"/>
                                        </p:tgtEl>
                                        <p:attrNameLst>
                                          <p:attrName>xshear</p:attrName>
                                        </p:attrNameLst>
                                      </p:cBhvr>
                                    </p:anim>
                                    <p:animScale>
                                      <p:cBhvr>
                                        <p:cTn id="21" dur="200" decel="100000" autoRev="1" fill="hold">
                                          <p:stCondLst>
                                            <p:cond delay="600"/>
                                          </p:stCondLst>
                                        </p:cTn>
                                        <p:tgtEl>
                                          <p:spTgt spid="7"/>
                                        </p:tgtEl>
                                      </p:cBhvr>
                                      <p:from x="100000" y="100000"/>
                                      <p:to x="80000" y="100000"/>
                                    </p:animScale>
                                    <p:anim by="(#ppt_h/3+#ppt_w*0.1)" calcmode="lin" valueType="num">
                                      <p:cBhvr additive="sum">
                                        <p:cTn id="22" dur="200" decel="100000" autoRev="1" fill="hold">
                                          <p:stCondLst>
                                            <p:cond delay="600"/>
                                          </p:stCondLst>
                                        </p:cTn>
                                        <p:tgtEl>
                                          <p:spTgt spid="7"/>
                                        </p:tgtEl>
                                        <p:attrNameLst>
                                          <p:attrName>ppt_x</p:attrName>
                                        </p:attrNameLst>
                                      </p:cBhvr>
                                    </p:anim>
                                  </p:childTnLst>
                                </p:cTn>
                              </p:par>
                              <p:par>
                                <p:cTn id="23" presetID="34" presetClass="entr" presetSubtype="0" fill="hold" nodeType="withEffect">
                                  <p:stCondLst>
                                    <p:cond delay="0"/>
                                  </p:stCondLst>
                                  <p:childTnLst>
                                    <p:set>
                                      <p:cBhvr>
                                        <p:cTn id="24" dur="1" fill="hold">
                                          <p:stCondLst>
                                            <p:cond delay="0"/>
                                          </p:stCondLst>
                                        </p:cTn>
                                        <p:tgtEl>
                                          <p:spTgt spid="8"/>
                                        </p:tgtEl>
                                        <p:attrNameLst>
                                          <p:attrName>style.visibility</p:attrName>
                                        </p:attrNameLst>
                                      </p:cBhvr>
                                      <p:to>
                                        <p:strVal val="visible"/>
                                      </p:to>
                                    </p:set>
                                    <p:anim from="(-#ppt_w/2)" to="(#ppt_x)" calcmode="lin" valueType="num">
                                      <p:cBhvr>
                                        <p:cTn id="25" dur="600" fill="hold">
                                          <p:stCondLst>
                                            <p:cond delay="0"/>
                                          </p:stCondLst>
                                        </p:cTn>
                                        <p:tgtEl>
                                          <p:spTgt spid="8"/>
                                        </p:tgtEl>
                                        <p:attrNameLst>
                                          <p:attrName>ppt_x</p:attrName>
                                        </p:attrNameLst>
                                      </p:cBhvr>
                                    </p:anim>
                                    <p:anim from="0" to="-1.0" calcmode="lin" valueType="num">
                                      <p:cBhvr>
                                        <p:cTn id="26" dur="200" decel="50000" autoRev="1" fill="hold">
                                          <p:stCondLst>
                                            <p:cond delay="600"/>
                                          </p:stCondLst>
                                        </p:cTn>
                                        <p:tgtEl>
                                          <p:spTgt spid="8"/>
                                        </p:tgtEl>
                                        <p:attrNameLst>
                                          <p:attrName>xshear</p:attrName>
                                        </p:attrNameLst>
                                      </p:cBhvr>
                                    </p:anim>
                                    <p:animScale>
                                      <p:cBhvr>
                                        <p:cTn id="27" dur="200" decel="100000" autoRev="1" fill="hold">
                                          <p:stCondLst>
                                            <p:cond delay="600"/>
                                          </p:stCondLst>
                                        </p:cTn>
                                        <p:tgtEl>
                                          <p:spTgt spid="8"/>
                                        </p:tgtEl>
                                      </p:cBhvr>
                                      <p:from x="100000" y="100000"/>
                                      <p:to x="80000" y="100000"/>
                                    </p:animScale>
                                    <p:anim by="(#ppt_h/3+#ppt_w*0.1)" calcmode="lin" valueType="num">
                                      <p:cBhvr additive="sum">
                                        <p:cTn id="28" dur="200" decel="100000" autoRev="1" fill="hold">
                                          <p:stCondLst>
                                            <p:cond delay="600"/>
                                          </p:stCondLst>
                                        </p:cTn>
                                        <p:tgtEl>
                                          <p:spTgt spid="8"/>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4338"/>
            <a:ext cx="8229600" cy="1143000"/>
          </a:xfrm>
        </p:spPr>
        <p:txBody>
          <a:bodyPr/>
          <a:lstStyle/>
          <a:p>
            <a:r>
              <a:rPr lang="id-ID" b="1" dirty="0" smtClean="0">
                <a:ln>
                  <a:solidFill>
                    <a:srgbClr val="00B050"/>
                  </a:solidFill>
                </a:ln>
                <a:solidFill>
                  <a:schemeClr val="accent6">
                    <a:lumMod val="60000"/>
                    <a:lumOff val="40000"/>
                  </a:schemeClr>
                </a:solidFill>
                <a:effectLst>
                  <a:outerShdw blurRad="38100" dist="38100" dir="2700000" algn="tl">
                    <a:srgbClr val="000000">
                      <a:alpha val="43137"/>
                    </a:srgbClr>
                  </a:outerShdw>
                </a:effectLst>
                <a:latin typeface="Copperplate Gothic Light" pitchFamily="34" charset="0"/>
                <a:cs typeface="Andalus" pitchFamily="18" charset="-78"/>
              </a:rPr>
              <a:t>KESIMPULAN</a:t>
            </a:r>
            <a:endParaRPr lang="id-ID" b="1" dirty="0">
              <a:ln>
                <a:solidFill>
                  <a:srgbClr val="00B050"/>
                </a:solidFill>
              </a:ln>
              <a:solidFill>
                <a:schemeClr val="accent6">
                  <a:lumMod val="60000"/>
                  <a:lumOff val="40000"/>
                </a:schemeClr>
              </a:solidFill>
              <a:effectLst>
                <a:outerShdw blurRad="38100" dist="38100" dir="2700000" algn="tl">
                  <a:srgbClr val="000000">
                    <a:alpha val="43137"/>
                  </a:srgbClr>
                </a:outerShdw>
              </a:effectLst>
              <a:latin typeface="Copperplate Gothic Light" pitchFamily="34" charset="0"/>
              <a:cs typeface="Andalus" pitchFamily="18" charset="-78"/>
            </a:endParaRPr>
          </a:p>
        </p:txBody>
      </p:sp>
      <p:sp>
        <p:nvSpPr>
          <p:cNvPr id="8" name="TextBox 7"/>
          <p:cNvSpPr txBox="1"/>
          <p:nvPr/>
        </p:nvSpPr>
        <p:spPr>
          <a:xfrm>
            <a:off x="142844" y="1214422"/>
            <a:ext cx="8715436" cy="4093428"/>
          </a:xfrm>
          <a:prstGeom prst="rect">
            <a:avLst/>
          </a:prstGeom>
          <a:noFill/>
        </p:spPr>
        <p:txBody>
          <a:bodyPr wrap="square" rtlCol="0">
            <a:spAutoFit/>
          </a:bodyPr>
          <a:lstStyle/>
          <a:p>
            <a:r>
              <a:rPr lang="id-ID" sz="2000" dirty="0" smtClean="0">
                <a:latin typeface="Andalus" pitchFamily="18" charset="-78"/>
                <a:cs typeface="Andalus" pitchFamily="18" charset="-78"/>
              </a:rPr>
              <a:t>Kesebangunan adalah kesamaan perbandingan panjang sisi dan besar sudut antara dua buah bangun datar atau lebih. Pengertian kesebangunan seperti ini berlaku umum untuk setiap bangun datar. Dua bangun datar dikatakan sebangun jika memenuhi dua syarat berikut.</a:t>
            </a:r>
          </a:p>
          <a:p>
            <a:r>
              <a:rPr lang="id-ID" sz="2000" dirty="0" smtClean="0">
                <a:latin typeface="Andalus" pitchFamily="18" charset="-78"/>
                <a:cs typeface="Andalus" pitchFamily="18" charset="-78"/>
              </a:rPr>
              <a:t>1) Panjang sisi-sisi yang bersesuaian dari kedua bangun itu memiliki perbandingan senilai.</a:t>
            </a:r>
          </a:p>
          <a:p>
            <a:r>
              <a:rPr lang="id-ID" sz="2000" dirty="0" smtClean="0">
                <a:latin typeface="Andalus" pitchFamily="18" charset="-78"/>
                <a:cs typeface="Andalus" pitchFamily="18" charset="-78"/>
              </a:rPr>
              <a:t>2) Sudut-sudut yang bersesuaian dari kedua bangun itu sama besar.</a:t>
            </a:r>
          </a:p>
          <a:p>
            <a:endParaRPr lang="id-ID" sz="2000" dirty="0" smtClean="0">
              <a:latin typeface="Andalus" pitchFamily="18" charset="-78"/>
              <a:cs typeface="Andalus" pitchFamily="18" charset="-78"/>
            </a:endParaRPr>
          </a:p>
          <a:p>
            <a:r>
              <a:rPr lang="id-ID" sz="2000" dirty="0" smtClean="0">
                <a:latin typeface="Andalus" pitchFamily="18" charset="-78"/>
                <a:cs typeface="Andalus" pitchFamily="18" charset="-78"/>
              </a:rPr>
              <a:t>Untuk mengetahui dua buah bangun datar sebangun dapat diselidiki perbandingan sisi-sisi yang bersesuaian dan besar sudut-sudut yang bersesuaian pada bangun-bangun datar tersebut. Jika perbandingan sisi-sisi yang bersesuaian sama dan besar sudut-sudut yang bersesuaian sama maka bangun-bangun tersebut dikatakan sebangun.</a:t>
            </a:r>
            <a:endParaRPr lang="id-ID" sz="2000" dirty="0">
              <a:latin typeface="Andalus" pitchFamily="18" charset="-78"/>
              <a:cs typeface="Andalus" pitchFamily="18" charset="-78"/>
            </a:endParaRPr>
          </a:p>
        </p:txBody>
      </p:sp>
    </p:spTree>
  </p:cSld>
  <p:clrMapOvr>
    <a:masterClrMapping/>
  </p:clrMapOvr>
  <p:transition>
    <p:cover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900"/>
            <a:ext cx="8229600" cy="1143000"/>
          </a:xfrm>
        </p:spPr>
        <p:txBody>
          <a:bodyPr>
            <a:normAutofit/>
          </a:bodyPr>
          <a:lstStyle/>
          <a:p>
            <a:r>
              <a:rPr lang="id-ID" sz="4800" b="1" dirty="0" smtClean="0">
                <a:ln>
                  <a:solidFill>
                    <a:srgbClr val="FFFF00"/>
                  </a:solidFill>
                </a:ln>
                <a:solidFill>
                  <a:schemeClr val="accent6">
                    <a:lumMod val="50000"/>
                  </a:schemeClr>
                </a:solidFill>
                <a:effectLst>
                  <a:outerShdw blurRad="38100" dist="38100" dir="2700000" algn="tl">
                    <a:srgbClr val="000000">
                      <a:alpha val="43137"/>
                    </a:srgbClr>
                  </a:outerShdw>
                </a:effectLst>
                <a:latin typeface="Copperplate Gothic Light" pitchFamily="34" charset="0"/>
              </a:rPr>
              <a:t>RUMUS</a:t>
            </a:r>
            <a:endParaRPr lang="id-ID" sz="4800" b="1" dirty="0">
              <a:ln>
                <a:solidFill>
                  <a:srgbClr val="FFFF00"/>
                </a:solidFill>
              </a:ln>
              <a:solidFill>
                <a:schemeClr val="accent6">
                  <a:lumMod val="50000"/>
                </a:schemeClr>
              </a:solidFill>
              <a:effectLst>
                <a:outerShdw blurRad="38100" dist="38100" dir="2700000" algn="tl">
                  <a:srgbClr val="000000">
                    <a:alpha val="43137"/>
                  </a:srgbClr>
                </a:outerShdw>
              </a:effectLst>
              <a:latin typeface="Copperplate Gothic Light" pitchFamily="34" charset="0"/>
            </a:endParaRPr>
          </a:p>
        </p:txBody>
      </p:sp>
      <p:pic>
        <p:nvPicPr>
          <p:cNvPr id="4" name="Picture 3" descr="penerapan kesebangunan.jpg"/>
          <p:cNvPicPr>
            <a:picLocks noChangeAspect="1"/>
          </p:cNvPicPr>
          <p:nvPr/>
        </p:nvPicPr>
        <p:blipFill>
          <a:blip r:embed="rId2"/>
          <a:stretch>
            <a:fillRect/>
          </a:stretch>
        </p:blipFill>
        <p:spPr>
          <a:xfrm>
            <a:off x="142844" y="1082227"/>
            <a:ext cx="4786346" cy="4303034"/>
          </a:xfrm>
          <a:prstGeom prst="rect">
            <a:avLst/>
          </a:prstGeom>
        </p:spPr>
      </p:pic>
      <p:pic>
        <p:nvPicPr>
          <p:cNvPr id="5" name="Picture 4" descr="Rumus2 kesebangunan.png"/>
          <p:cNvPicPr>
            <a:picLocks noChangeAspect="1"/>
          </p:cNvPicPr>
          <p:nvPr/>
        </p:nvPicPr>
        <p:blipFill>
          <a:blip r:embed="rId3"/>
          <a:stretch>
            <a:fillRect/>
          </a:stretch>
        </p:blipFill>
        <p:spPr>
          <a:xfrm>
            <a:off x="5143504" y="1071546"/>
            <a:ext cx="3653187" cy="4816213"/>
          </a:xfrm>
          <a:prstGeom prst="rect">
            <a:avLst/>
          </a:prstGeom>
        </p:spPr>
      </p:pic>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92"/>
            <a:ext cx="8229600" cy="1143000"/>
          </a:xfrm>
        </p:spPr>
        <p:txBody>
          <a:bodyPr>
            <a:normAutofit/>
          </a:bodyPr>
          <a:lstStyle/>
          <a:p>
            <a:r>
              <a:rPr lang="id-ID" b="1" dirty="0" smtClean="0">
                <a:ln>
                  <a:solidFill>
                    <a:srgbClr val="92D050"/>
                  </a:solidFill>
                </a:ln>
                <a:solidFill>
                  <a:srgbClr val="00B050"/>
                </a:solidFill>
                <a:effectLst>
                  <a:outerShdw blurRad="38100" dist="38100" dir="2700000" algn="tl">
                    <a:srgbClr val="000000">
                      <a:alpha val="43137"/>
                    </a:srgbClr>
                  </a:outerShdw>
                </a:effectLst>
                <a:latin typeface="Copperplate Gothic Light" pitchFamily="34" charset="0"/>
              </a:rPr>
              <a:t>CONTOH SOAL</a:t>
            </a:r>
            <a:endParaRPr lang="id-ID" b="1" dirty="0">
              <a:ln>
                <a:solidFill>
                  <a:srgbClr val="92D050"/>
                </a:solidFill>
              </a:ln>
              <a:solidFill>
                <a:srgbClr val="00B050"/>
              </a:solidFill>
              <a:effectLst>
                <a:outerShdw blurRad="38100" dist="38100" dir="2700000" algn="tl">
                  <a:srgbClr val="000000">
                    <a:alpha val="43137"/>
                  </a:srgbClr>
                </a:outerShdw>
              </a:effectLst>
              <a:latin typeface="Copperplate Gothic Light" pitchFamily="34" charset="0"/>
            </a:endParaRPr>
          </a:p>
        </p:txBody>
      </p:sp>
      <p:sp>
        <p:nvSpPr>
          <p:cNvPr id="3" name="Content Placeholder 2"/>
          <p:cNvSpPr>
            <a:spLocks noGrp="1"/>
          </p:cNvSpPr>
          <p:nvPr>
            <p:ph idx="1"/>
          </p:nvPr>
        </p:nvSpPr>
        <p:spPr>
          <a:xfrm>
            <a:off x="457200" y="1117615"/>
            <a:ext cx="8229600" cy="4525963"/>
          </a:xfrm>
        </p:spPr>
        <p:txBody>
          <a:bodyPr>
            <a:normAutofit/>
          </a:bodyPr>
          <a:lstStyle/>
          <a:p>
            <a:pPr>
              <a:buNone/>
            </a:pPr>
            <a:r>
              <a:rPr lang="id-ID" sz="2800" dirty="0" smtClean="0">
                <a:latin typeface="Andalus" pitchFamily="18" charset="-78"/>
                <a:cs typeface="Andalus" pitchFamily="18" charset="-78"/>
              </a:rPr>
              <a:t>Perhatikan dua bangun berikut!</a:t>
            </a:r>
            <a:endParaRPr lang="id-ID" sz="2800" dirty="0">
              <a:latin typeface="Andalus" pitchFamily="18" charset="-78"/>
              <a:cs typeface="Andalus" pitchFamily="18" charset="-78"/>
            </a:endParaRPr>
          </a:p>
        </p:txBody>
      </p:sp>
      <p:sp>
        <p:nvSpPr>
          <p:cNvPr id="4" name="Rectangle 3"/>
          <p:cNvSpPr/>
          <p:nvPr/>
        </p:nvSpPr>
        <p:spPr>
          <a:xfrm>
            <a:off x="642910" y="1785926"/>
            <a:ext cx="1785950" cy="9286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5" name="Rectangle 4"/>
          <p:cNvSpPr/>
          <p:nvPr/>
        </p:nvSpPr>
        <p:spPr>
          <a:xfrm>
            <a:off x="2786050" y="1571612"/>
            <a:ext cx="2286016" cy="15001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6" name="TextBox 5"/>
          <p:cNvSpPr txBox="1"/>
          <p:nvPr/>
        </p:nvSpPr>
        <p:spPr>
          <a:xfrm>
            <a:off x="357158" y="2143116"/>
            <a:ext cx="214314" cy="369332"/>
          </a:xfrm>
          <a:prstGeom prst="rect">
            <a:avLst/>
          </a:prstGeom>
          <a:noFill/>
        </p:spPr>
        <p:txBody>
          <a:bodyPr wrap="square" rtlCol="0">
            <a:spAutoFit/>
          </a:bodyPr>
          <a:lstStyle/>
          <a:p>
            <a:r>
              <a:rPr lang="id-ID" dirty="0" smtClean="0"/>
              <a:t>2</a:t>
            </a:r>
            <a:endParaRPr lang="id-ID" dirty="0"/>
          </a:p>
        </p:txBody>
      </p:sp>
      <p:sp>
        <p:nvSpPr>
          <p:cNvPr id="7" name="TextBox 6"/>
          <p:cNvSpPr txBox="1"/>
          <p:nvPr/>
        </p:nvSpPr>
        <p:spPr>
          <a:xfrm>
            <a:off x="1357290" y="2786058"/>
            <a:ext cx="285752" cy="369332"/>
          </a:xfrm>
          <a:prstGeom prst="rect">
            <a:avLst/>
          </a:prstGeom>
          <a:noFill/>
        </p:spPr>
        <p:txBody>
          <a:bodyPr wrap="square" rtlCol="0">
            <a:spAutoFit/>
          </a:bodyPr>
          <a:lstStyle/>
          <a:p>
            <a:r>
              <a:rPr lang="id-ID" dirty="0" smtClean="0"/>
              <a:t>3</a:t>
            </a:r>
            <a:endParaRPr lang="id-ID" dirty="0"/>
          </a:p>
        </p:txBody>
      </p:sp>
      <p:sp>
        <p:nvSpPr>
          <p:cNvPr id="8" name="TextBox 7"/>
          <p:cNvSpPr txBox="1"/>
          <p:nvPr/>
        </p:nvSpPr>
        <p:spPr>
          <a:xfrm>
            <a:off x="2500298" y="2143116"/>
            <a:ext cx="142876" cy="369332"/>
          </a:xfrm>
          <a:prstGeom prst="rect">
            <a:avLst/>
          </a:prstGeom>
          <a:noFill/>
        </p:spPr>
        <p:txBody>
          <a:bodyPr wrap="square" rtlCol="0">
            <a:spAutoFit/>
          </a:bodyPr>
          <a:lstStyle/>
          <a:p>
            <a:r>
              <a:rPr lang="id-ID" dirty="0" smtClean="0"/>
              <a:t>4</a:t>
            </a:r>
            <a:endParaRPr lang="id-ID" dirty="0"/>
          </a:p>
        </p:txBody>
      </p:sp>
      <p:sp>
        <p:nvSpPr>
          <p:cNvPr id="9" name="TextBox 8"/>
          <p:cNvSpPr txBox="1"/>
          <p:nvPr/>
        </p:nvSpPr>
        <p:spPr>
          <a:xfrm>
            <a:off x="3714744" y="3059668"/>
            <a:ext cx="285752" cy="369332"/>
          </a:xfrm>
          <a:prstGeom prst="rect">
            <a:avLst/>
          </a:prstGeom>
          <a:noFill/>
        </p:spPr>
        <p:txBody>
          <a:bodyPr wrap="square" rtlCol="0">
            <a:spAutoFit/>
          </a:bodyPr>
          <a:lstStyle/>
          <a:p>
            <a:r>
              <a:rPr lang="id-ID" dirty="0"/>
              <a:t>6</a:t>
            </a:r>
          </a:p>
        </p:txBody>
      </p:sp>
      <p:sp>
        <p:nvSpPr>
          <p:cNvPr id="10" name="TextBox 9"/>
          <p:cNvSpPr txBox="1"/>
          <p:nvPr/>
        </p:nvSpPr>
        <p:spPr>
          <a:xfrm>
            <a:off x="142844" y="3571876"/>
            <a:ext cx="4714908" cy="400110"/>
          </a:xfrm>
          <a:prstGeom prst="rect">
            <a:avLst/>
          </a:prstGeom>
          <a:noFill/>
        </p:spPr>
        <p:txBody>
          <a:bodyPr wrap="square" rtlCol="0">
            <a:spAutoFit/>
          </a:bodyPr>
          <a:lstStyle/>
          <a:p>
            <a:r>
              <a:rPr lang="id-ID" sz="2000" dirty="0" smtClean="0">
                <a:latin typeface="Andalus" pitchFamily="18" charset="-78"/>
                <a:cs typeface="Andalus" pitchFamily="18" charset="-78"/>
              </a:rPr>
              <a:t>Apakah kedua bangun tersebut sebangun?</a:t>
            </a:r>
            <a:endParaRPr lang="id-ID" sz="2000" dirty="0">
              <a:latin typeface="Andalus" pitchFamily="18" charset="-78"/>
              <a:cs typeface="Andalus" pitchFamily="18" charset="-78"/>
            </a:endParaRPr>
          </a:p>
        </p:txBody>
      </p:sp>
      <p:cxnSp>
        <p:nvCxnSpPr>
          <p:cNvPr id="12" name="Straight Connector 11"/>
          <p:cNvCxnSpPr/>
          <p:nvPr/>
        </p:nvCxnSpPr>
        <p:spPr>
          <a:xfrm rot="16200000" flipH="1">
            <a:off x="3036083" y="3393281"/>
            <a:ext cx="4714908" cy="71438"/>
          </a:xfrm>
          <a:prstGeom prst="line">
            <a:avLst/>
          </a:prstGeom>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5500694" y="1214422"/>
            <a:ext cx="3429024" cy="4247317"/>
          </a:xfrm>
          <a:prstGeom prst="rect">
            <a:avLst/>
          </a:prstGeom>
          <a:noFill/>
        </p:spPr>
        <p:txBody>
          <a:bodyPr wrap="square" rtlCol="0">
            <a:spAutoFit/>
          </a:bodyPr>
          <a:lstStyle/>
          <a:p>
            <a:r>
              <a:rPr lang="id-ID" b="1" dirty="0" smtClean="0">
                <a:ln>
                  <a:solidFill>
                    <a:schemeClr val="tx1">
                      <a:lumMod val="75000"/>
                      <a:lumOff val="25000"/>
                    </a:schemeClr>
                  </a:solidFill>
                </a:ln>
                <a:solidFill>
                  <a:schemeClr val="tx1">
                    <a:lumMod val="95000"/>
                    <a:lumOff val="5000"/>
                  </a:schemeClr>
                </a:solidFill>
                <a:effectLst>
                  <a:outerShdw blurRad="38100" dist="38100" dir="2700000" algn="tl">
                    <a:srgbClr val="000000">
                      <a:alpha val="43137"/>
                    </a:srgbClr>
                  </a:outerShdw>
                </a:effectLst>
              </a:rPr>
              <a:t>Jawab:</a:t>
            </a:r>
          </a:p>
          <a:p>
            <a:r>
              <a:rPr lang="id-ID" b="1" dirty="0" smtClean="0">
                <a:ln>
                  <a:solidFill>
                    <a:schemeClr val="tx1">
                      <a:lumMod val="75000"/>
                      <a:lumOff val="25000"/>
                    </a:schemeClr>
                  </a:solidFill>
                </a:ln>
                <a:solidFill>
                  <a:schemeClr val="tx1">
                    <a:lumMod val="95000"/>
                    <a:lumOff val="5000"/>
                  </a:schemeClr>
                </a:solidFill>
                <a:effectLst>
                  <a:outerShdw blurRad="38100" dist="38100" dir="2700000" algn="tl">
                    <a:srgbClr val="000000">
                      <a:alpha val="43137"/>
                    </a:srgbClr>
                  </a:outerShdw>
                </a:effectLst>
              </a:rPr>
              <a:t>Kedua bangun sama-sama berbentuk persegi panjang. Kedua bangun bentuknya sama.</a:t>
            </a:r>
          </a:p>
          <a:p>
            <a:endParaRPr lang="id-ID" b="1" dirty="0" smtClean="0">
              <a:ln>
                <a:solidFill>
                  <a:schemeClr val="tx1">
                    <a:lumMod val="75000"/>
                    <a:lumOff val="25000"/>
                  </a:schemeClr>
                </a:solidFill>
              </a:ln>
              <a:solidFill>
                <a:schemeClr val="tx1">
                  <a:lumMod val="95000"/>
                  <a:lumOff val="5000"/>
                </a:schemeClr>
              </a:solidFill>
              <a:effectLst>
                <a:outerShdw blurRad="38100" dist="38100" dir="2700000" algn="tl">
                  <a:srgbClr val="000000">
                    <a:alpha val="43137"/>
                  </a:srgbClr>
                </a:outerShdw>
              </a:effectLst>
            </a:endParaRPr>
          </a:p>
          <a:p>
            <a:r>
              <a:rPr lang="id-ID" b="1" dirty="0" smtClean="0">
                <a:ln>
                  <a:solidFill>
                    <a:schemeClr val="tx1">
                      <a:lumMod val="75000"/>
                      <a:lumOff val="25000"/>
                    </a:schemeClr>
                  </a:solidFill>
                </a:ln>
                <a:solidFill>
                  <a:schemeClr val="tx1">
                    <a:lumMod val="95000"/>
                    <a:lumOff val="5000"/>
                  </a:schemeClr>
                </a:solidFill>
                <a:effectLst>
                  <a:outerShdw blurRad="38100" dist="38100" dir="2700000" algn="tl">
                    <a:srgbClr val="000000">
                      <a:alpha val="43137"/>
                    </a:srgbClr>
                  </a:outerShdw>
                </a:effectLst>
              </a:rPr>
              <a:t>Perbandingan panjang:</a:t>
            </a:r>
          </a:p>
          <a:p>
            <a:r>
              <a:rPr lang="id-ID" b="1" dirty="0" smtClean="0">
                <a:ln>
                  <a:solidFill>
                    <a:schemeClr val="tx1">
                      <a:lumMod val="75000"/>
                      <a:lumOff val="25000"/>
                    </a:schemeClr>
                  </a:solidFill>
                </a:ln>
                <a:solidFill>
                  <a:schemeClr val="tx1">
                    <a:lumMod val="95000"/>
                    <a:lumOff val="5000"/>
                  </a:schemeClr>
                </a:solidFill>
                <a:effectLst>
                  <a:outerShdw blurRad="38100" dist="38100" dir="2700000" algn="tl">
                    <a:srgbClr val="000000">
                      <a:alpha val="43137"/>
                    </a:srgbClr>
                  </a:outerShdw>
                </a:effectLst>
              </a:rPr>
              <a:t>3/6 = ½</a:t>
            </a:r>
          </a:p>
          <a:p>
            <a:endParaRPr lang="id-ID" b="1" dirty="0">
              <a:ln>
                <a:solidFill>
                  <a:schemeClr val="tx1">
                    <a:lumMod val="75000"/>
                    <a:lumOff val="25000"/>
                  </a:schemeClr>
                </a:solidFill>
              </a:ln>
              <a:solidFill>
                <a:schemeClr val="tx1">
                  <a:lumMod val="95000"/>
                  <a:lumOff val="5000"/>
                </a:schemeClr>
              </a:solidFill>
              <a:effectLst>
                <a:outerShdw blurRad="38100" dist="38100" dir="2700000" algn="tl">
                  <a:srgbClr val="000000">
                    <a:alpha val="43137"/>
                  </a:srgbClr>
                </a:outerShdw>
              </a:effectLst>
            </a:endParaRPr>
          </a:p>
          <a:p>
            <a:r>
              <a:rPr lang="id-ID" b="1" dirty="0" smtClean="0">
                <a:ln>
                  <a:solidFill>
                    <a:schemeClr val="tx1">
                      <a:lumMod val="75000"/>
                      <a:lumOff val="25000"/>
                    </a:schemeClr>
                  </a:solidFill>
                </a:ln>
                <a:solidFill>
                  <a:schemeClr val="tx1">
                    <a:lumMod val="95000"/>
                    <a:lumOff val="5000"/>
                  </a:schemeClr>
                </a:solidFill>
                <a:effectLst>
                  <a:outerShdw blurRad="38100" dist="38100" dir="2700000" algn="tl">
                    <a:srgbClr val="000000">
                      <a:alpha val="43137"/>
                    </a:srgbClr>
                  </a:outerShdw>
                </a:effectLst>
              </a:rPr>
              <a:t>Perbandingan lebar:</a:t>
            </a:r>
          </a:p>
          <a:p>
            <a:r>
              <a:rPr lang="id-ID" b="1" dirty="0" smtClean="0">
                <a:ln>
                  <a:solidFill>
                    <a:schemeClr val="tx1">
                      <a:lumMod val="75000"/>
                      <a:lumOff val="25000"/>
                    </a:schemeClr>
                  </a:solidFill>
                </a:ln>
                <a:solidFill>
                  <a:schemeClr val="tx1">
                    <a:lumMod val="95000"/>
                    <a:lumOff val="5000"/>
                  </a:schemeClr>
                </a:solidFill>
                <a:effectLst>
                  <a:outerShdw blurRad="38100" dist="38100" dir="2700000" algn="tl">
                    <a:srgbClr val="000000">
                      <a:alpha val="43137"/>
                    </a:srgbClr>
                  </a:outerShdw>
                </a:effectLst>
              </a:rPr>
              <a:t>2/4 = ½</a:t>
            </a:r>
          </a:p>
          <a:p>
            <a:endParaRPr lang="id-ID" b="1" dirty="0">
              <a:ln>
                <a:solidFill>
                  <a:schemeClr val="tx1">
                    <a:lumMod val="75000"/>
                    <a:lumOff val="25000"/>
                  </a:schemeClr>
                </a:solidFill>
              </a:ln>
              <a:solidFill>
                <a:schemeClr val="tx1">
                  <a:lumMod val="95000"/>
                  <a:lumOff val="5000"/>
                </a:schemeClr>
              </a:solidFill>
              <a:effectLst>
                <a:outerShdw blurRad="38100" dist="38100" dir="2700000" algn="tl">
                  <a:srgbClr val="000000">
                    <a:alpha val="43137"/>
                  </a:srgbClr>
                </a:outerShdw>
              </a:effectLst>
            </a:endParaRPr>
          </a:p>
          <a:p>
            <a:r>
              <a:rPr lang="id-ID" b="1" dirty="0" smtClean="0">
                <a:ln>
                  <a:solidFill>
                    <a:schemeClr val="tx1">
                      <a:lumMod val="75000"/>
                      <a:lumOff val="25000"/>
                    </a:schemeClr>
                  </a:solidFill>
                </a:ln>
                <a:solidFill>
                  <a:schemeClr val="tx1">
                    <a:lumMod val="95000"/>
                    <a:lumOff val="5000"/>
                  </a:schemeClr>
                </a:solidFill>
                <a:effectLst>
                  <a:outerShdw blurRad="38100" dist="38100" dir="2700000" algn="tl">
                    <a:srgbClr val="000000">
                      <a:alpha val="43137"/>
                    </a:srgbClr>
                  </a:outerShdw>
                </a:effectLst>
              </a:rPr>
              <a:t>Kedua bangun memiliki perbandingan antara dua sisi yang seletak  sama kedua bangun sebangun.</a:t>
            </a:r>
            <a:endParaRPr lang="id-ID" b="1" dirty="0">
              <a:ln>
                <a:solidFill>
                  <a:schemeClr val="tx1">
                    <a:lumMod val="75000"/>
                    <a:lumOff val="25000"/>
                  </a:schemeClr>
                </a:solidFill>
              </a:ln>
              <a:solidFill>
                <a:schemeClr val="tx1">
                  <a:lumMod val="95000"/>
                  <a:lumOff val="5000"/>
                </a:schemeClr>
              </a:solidFill>
              <a:effectLst>
                <a:outerShdw blurRad="38100" dist="38100" dir="2700000" algn="tl">
                  <a:srgbClr val="000000">
                    <a:alpha val="43137"/>
                  </a:srgbClr>
                </a:outerShdw>
              </a:effectLst>
            </a:endParaRPr>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d-ID"/>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500" fill="hold"/>
                                        <p:tgtEl>
                                          <p:spTgt spid="12"/>
                                        </p:tgtEl>
                                        <p:attrNameLst>
                                          <p:attrName>ppt_w</p:attrName>
                                        </p:attrNameLst>
                                      </p:cBhvr>
                                      <p:tavLst>
                                        <p:tav tm="0">
                                          <p:val>
                                            <p:fltVal val="0"/>
                                          </p:val>
                                        </p:tav>
                                        <p:tav tm="100000">
                                          <p:val>
                                            <p:strVal val="#ppt_w"/>
                                          </p:val>
                                        </p:tav>
                                      </p:tavLst>
                                    </p:anim>
                                    <p:anim calcmode="lin" valueType="num">
                                      <p:cBhvr>
                                        <p:cTn id="8" dur="500" fill="hold"/>
                                        <p:tgtEl>
                                          <p:spTgt spid="12"/>
                                        </p:tgtEl>
                                        <p:attrNameLst>
                                          <p:attrName>ppt_h</p:attrName>
                                        </p:attrNameLst>
                                      </p:cBhvr>
                                      <p:tavLst>
                                        <p:tav tm="0">
                                          <p:val>
                                            <p:fltVal val="0"/>
                                          </p:val>
                                        </p:tav>
                                        <p:tav tm="100000">
                                          <p:val>
                                            <p:strVal val="#ppt_h"/>
                                          </p:val>
                                        </p:tav>
                                      </p:tavLst>
                                    </p:anim>
                                    <p:animEffect transition="in" filter="fade">
                                      <p:cBhvr>
                                        <p:cTn id="9" dur="500"/>
                                        <p:tgtEl>
                                          <p:spTgt spid="12"/>
                                        </p:tgtEl>
                                      </p:cBhvr>
                                    </p:animEffect>
                                  </p:childTnLst>
                                </p:cTn>
                              </p:par>
                            </p:childTnLst>
                          </p:cTn>
                        </p:par>
                      </p:childTnLst>
                    </p:cTn>
                  </p:par>
                  <p:par>
                    <p:cTn id="10" fill="hold">
                      <p:stCondLst>
                        <p:cond delay="indefinite"/>
                      </p:stCondLst>
                      <p:childTnLst>
                        <p:par>
                          <p:cTn id="11" fill="hold">
                            <p:stCondLst>
                              <p:cond delay="0"/>
                            </p:stCondLst>
                            <p:childTnLst>
                              <p:par>
                                <p:cTn id="12" presetID="41" presetClass="entr" presetSubtype="0" fill="hold" nodeType="clickEffect">
                                  <p:stCondLst>
                                    <p:cond delay="0"/>
                                  </p:stCondLst>
                                  <p:iterate type="lt">
                                    <p:tmPct val="10000"/>
                                  </p:iterate>
                                  <p:childTnLst>
                                    <p:set>
                                      <p:cBhvr>
                                        <p:cTn id="13" dur="1" fill="hold">
                                          <p:stCondLst>
                                            <p:cond delay="0"/>
                                          </p:stCondLst>
                                        </p:cTn>
                                        <p:tgtEl>
                                          <p:spTgt spid="13">
                                            <p:txEl>
                                              <p:pRg st="0" end="0"/>
                                            </p:txEl>
                                          </p:spTgt>
                                        </p:tgtEl>
                                        <p:attrNameLst>
                                          <p:attrName>style.visibility</p:attrName>
                                        </p:attrNameLst>
                                      </p:cBhvr>
                                      <p:to>
                                        <p:strVal val="visible"/>
                                      </p:to>
                                    </p:set>
                                    <p:anim calcmode="lin" valueType="num">
                                      <p:cBhvr>
                                        <p:cTn id="14" dur="500" fill="hold"/>
                                        <p:tgtEl>
                                          <p:spTgt spid="1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15" dur="500" fill="hold"/>
                                        <p:tgtEl>
                                          <p:spTgt spid="13">
                                            <p:txEl>
                                              <p:pRg st="0" end="0"/>
                                            </p:txEl>
                                          </p:spTgt>
                                        </p:tgtEl>
                                        <p:attrNameLst>
                                          <p:attrName>ppt_y</p:attrName>
                                        </p:attrNameLst>
                                      </p:cBhvr>
                                      <p:tavLst>
                                        <p:tav tm="0">
                                          <p:val>
                                            <p:strVal val="#ppt_y"/>
                                          </p:val>
                                        </p:tav>
                                        <p:tav tm="100000">
                                          <p:val>
                                            <p:strVal val="#ppt_y"/>
                                          </p:val>
                                        </p:tav>
                                      </p:tavLst>
                                    </p:anim>
                                    <p:anim calcmode="lin" valueType="num">
                                      <p:cBhvr>
                                        <p:cTn id="16" dur="500" fill="hold"/>
                                        <p:tgtEl>
                                          <p:spTgt spid="1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7" dur="500" fill="hold"/>
                                        <p:tgtEl>
                                          <p:spTgt spid="1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8" dur="500" tmFilter="0,0; .5, 1; 1, 1"/>
                                        <p:tgtEl>
                                          <p:spTgt spid="13">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1" presetClass="entr" presetSubtype="0" fill="hold" nodeType="clickEffect">
                                  <p:stCondLst>
                                    <p:cond delay="0"/>
                                  </p:stCondLst>
                                  <p:iterate type="lt">
                                    <p:tmPct val="10000"/>
                                  </p:iterate>
                                  <p:childTnLst>
                                    <p:set>
                                      <p:cBhvr>
                                        <p:cTn id="22" dur="1" fill="hold">
                                          <p:stCondLst>
                                            <p:cond delay="0"/>
                                          </p:stCondLst>
                                        </p:cTn>
                                        <p:tgtEl>
                                          <p:spTgt spid="13">
                                            <p:txEl>
                                              <p:pRg st="1" end="1"/>
                                            </p:txEl>
                                          </p:spTgt>
                                        </p:tgtEl>
                                        <p:attrNameLst>
                                          <p:attrName>style.visibility</p:attrName>
                                        </p:attrNameLst>
                                      </p:cBhvr>
                                      <p:to>
                                        <p:strVal val="visible"/>
                                      </p:to>
                                    </p:set>
                                    <p:anim calcmode="lin" valueType="num">
                                      <p:cBhvr>
                                        <p:cTn id="23" dur="500" fill="hold"/>
                                        <p:tgtEl>
                                          <p:spTgt spid="1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24" dur="500" fill="hold"/>
                                        <p:tgtEl>
                                          <p:spTgt spid="13">
                                            <p:txEl>
                                              <p:pRg st="1" end="1"/>
                                            </p:txEl>
                                          </p:spTgt>
                                        </p:tgtEl>
                                        <p:attrNameLst>
                                          <p:attrName>ppt_y</p:attrName>
                                        </p:attrNameLst>
                                      </p:cBhvr>
                                      <p:tavLst>
                                        <p:tav tm="0">
                                          <p:val>
                                            <p:strVal val="#ppt_y"/>
                                          </p:val>
                                        </p:tav>
                                        <p:tav tm="100000">
                                          <p:val>
                                            <p:strVal val="#ppt_y"/>
                                          </p:val>
                                        </p:tav>
                                      </p:tavLst>
                                    </p:anim>
                                    <p:anim calcmode="lin" valueType="num">
                                      <p:cBhvr>
                                        <p:cTn id="25" dur="500" fill="hold"/>
                                        <p:tgtEl>
                                          <p:spTgt spid="1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6" dur="500" fill="hold"/>
                                        <p:tgtEl>
                                          <p:spTgt spid="1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7" dur="500" tmFilter="0,0; .5, 1; 1, 1"/>
                                        <p:tgtEl>
                                          <p:spTgt spid="13">
                                            <p:txEl>
                                              <p:pRg st="1" end="1"/>
                                            </p:txEl>
                                          </p:spTgt>
                                        </p:tgtEl>
                                      </p:cBhvr>
                                    </p:animEffect>
                                  </p:childTnLst>
                                </p:cTn>
                              </p:par>
                              <p:par>
                                <p:cTn id="28" presetID="41" presetClass="entr" presetSubtype="0" fill="hold" nodeType="withEffect">
                                  <p:stCondLst>
                                    <p:cond delay="0"/>
                                  </p:stCondLst>
                                  <p:iterate type="lt">
                                    <p:tmPct val="10000"/>
                                  </p:iterate>
                                  <p:childTnLst>
                                    <p:set>
                                      <p:cBhvr>
                                        <p:cTn id="29" dur="1" fill="hold">
                                          <p:stCondLst>
                                            <p:cond delay="0"/>
                                          </p:stCondLst>
                                        </p:cTn>
                                        <p:tgtEl>
                                          <p:spTgt spid="13">
                                            <p:txEl>
                                              <p:pRg st="3" end="3"/>
                                            </p:txEl>
                                          </p:spTgt>
                                        </p:tgtEl>
                                        <p:attrNameLst>
                                          <p:attrName>style.visibility</p:attrName>
                                        </p:attrNameLst>
                                      </p:cBhvr>
                                      <p:to>
                                        <p:strVal val="visible"/>
                                      </p:to>
                                    </p:set>
                                    <p:anim calcmode="lin" valueType="num">
                                      <p:cBhvr>
                                        <p:cTn id="30" dur="500" fill="hold"/>
                                        <p:tgtEl>
                                          <p:spTgt spid="13">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31" dur="500" fill="hold"/>
                                        <p:tgtEl>
                                          <p:spTgt spid="13">
                                            <p:txEl>
                                              <p:pRg st="3" end="3"/>
                                            </p:txEl>
                                          </p:spTgt>
                                        </p:tgtEl>
                                        <p:attrNameLst>
                                          <p:attrName>ppt_y</p:attrName>
                                        </p:attrNameLst>
                                      </p:cBhvr>
                                      <p:tavLst>
                                        <p:tav tm="0">
                                          <p:val>
                                            <p:strVal val="#ppt_y"/>
                                          </p:val>
                                        </p:tav>
                                        <p:tav tm="100000">
                                          <p:val>
                                            <p:strVal val="#ppt_y"/>
                                          </p:val>
                                        </p:tav>
                                      </p:tavLst>
                                    </p:anim>
                                    <p:anim calcmode="lin" valueType="num">
                                      <p:cBhvr>
                                        <p:cTn id="32" dur="500" fill="hold"/>
                                        <p:tgtEl>
                                          <p:spTgt spid="13">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3" dur="500" fill="hold"/>
                                        <p:tgtEl>
                                          <p:spTgt spid="13">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4" dur="500" tmFilter="0,0; .5, 1; 1, 1"/>
                                        <p:tgtEl>
                                          <p:spTgt spid="13">
                                            <p:txEl>
                                              <p:pRg st="3" end="3"/>
                                            </p:txEl>
                                          </p:spTgt>
                                        </p:tgtEl>
                                      </p:cBhvr>
                                    </p:animEffect>
                                  </p:childTnLst>
                                </p:cTn>
                              </p:par>
                              <p:par>
                                <p:cTn id="35" presetID="41" presetClass="entr" presetSubtype="0" fill="hold" nodeType="withEffect">
                                  <p:stCondLst>
                                    <p:cond delay="0"/>
                                  </p:stCondLst>
                                  <p:iterate type="lt">
                                    <p:tmPct val="10000"/>
                                  </p:iterate>
                                  <p:childTnLst>
                                    <p:set>
                                      <p:cBhvr>
                                        <p:cTn id="36" dur="1" fill="hold">
                                          <p:stCondLst>
                                            <p:cond delay="0"/>
                                          </p:stCondLst>
                                        </p:cTn>
                                        <p:tgtEl>
                                          <p:spTgt spid="13">
                                            <p:txEl>
                                              <p:pRg st="4" end="4"/>
                                            </p:txEl>
                                          </p:spTgt>
                                        </p:tgtEl>
                                        <p:attrNameLst>
                                          <p:attrName>style.visibility</p:attrName>
                                        </p:attrNameLst>
                                      </p:cBhvr>
                                      <p:to>
                                        <p:strVal val="visible"/>
                                      </p:to>
                                    </p:set>
                                    <p:anim calcmode="lin" valueType="num">
                                      <p:cBhvr>
                                        <p:cTn id="37" dur="500" fill="hold"/>
                                        <p:tgtEl>
                                          <p:spTgt spid="13">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38" dur="500" fill="hold"/>
                                        <p:tgtEl>
                                          <p:spTgt spid="13">
                                            <p:txEl>
                                              <p:pRg st="4" end="4"/>
                                            </p:txEl>
                                          </p:spTgt>
                                        </p:tgtEl>
                                        <p:attrNameLst>
                                          <p:attrName>ppt_y</p:attrName>
                                        </p:attrNameLst>
                                      </p:cBhvr>
                                      <p:tavLst>
                                        <p:tav tm="0">
                                          <p:val>
                                            <p:strVal val="#ppt_y"/>
                                          </p:val>
                                        </p:tav>
                                        <p:tav tm="100000">
                                          <p:val>
                                            <p:strVal val="#ppt_y"/>
                                          </p:val>
                                        </p:tav>
                                      </p:tavLst>
                                    </p:anim>
                                    <p:anim calcmode="lin" valueType="num">
                                      <p:cBhvr>
                                        <p:cTn id="39" dur="500" fill="hold"/>
                                        <p:tgtEl>
                                          <p:spTgt spid="13">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0" dur="500" fill="hold"/>
                                        <p:tgtEl>
                                          <p:spTgt spid="13">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1" dur="500" tmFilter="0,0; .5, 1; 1, 1"/>
                                        <p:tgtEl>
                                          <p:spTgt spid="13">
                                            <p:txEl>
                                              <p:pRg st="4" end="4"/>
                                            </p:txEl>
                                          </p:spTgt>
                                        </p:tgtEl>
                                      </p:cBhvr>
                                    </p:animEffect>
                                  </p:childTnLst>
                                </p:cTn>
                              </p:par>
                              <p:par>
                                <p:cTn id="42" presetID="41" presetClass="entr" presetSubtype="0" fill="hold" nodeType="withEffect">
                                  <p:stCondLst>
                                    <p:cond delay="0"/>
                                  </p:stCondLst>
                                  <p:iterate type="lt">
                                    <p:tmPct val="10000"/>
                                  </p:iterate>
                                  <p:childTnLst>
                                    <p:set>
                                      <p:cBhvr>
                                        <p:cTn id="43" dur="1" fill="hold">
                                          <p:stCondLst>
                                            <p:cond delay="0"/>
                                          </p:stCondLst>
                                        </p:cTn>
                                        <p:tgtEl>
                                          <p:spTgt spid="13">
                                            <p:txEl>
                                              <p:pRg st="6" end="6"/>
                                            </p:txEl>
                                          </p:spTgt>
                                        </p:tgtEl>
                                        <p:attrNameLst>
                                          <p:attrName>style.visibility</p:attrName>
                                        </p:attrNameLst>
                                      </p:cBhvr>
                                      <p:to>
                                        <p:strVal val="visible"/>
                                      </p:to>
                                    </p:set>
                                    <p:anim calcmode="lin" valueType="num">
                                      <p:cBhvr>
                                        <p:cTn id="44" dur="500" fill="hold"/>
                                        <p:tgtEl>
                                          <p:spTgt spid="13">
                                            <p:txEl>
                                              <p:pRg st="6" end="6"/>
                                            </p:txEl>
                                          </p:spTgt>
                                        </p:tgtEl>
                                        <p:attrNameLst>
                                          <p:attrName>ppt_x</p:attrName>
                                        </p:attrNameLst>
                                      </p:cBhvr>
                                      <p:tavLst>
                                        <p:tav tm="0">
                                          <p:val>
                                            <p:strVal val="#ppt_x"/>
                                          </p:val>
                                        </p:tav>
                                        <p:tav tm="50000">
                                          <p:val>
                                            <p:strVal val="#ppt_x+.1"/>
                                          </p:val>
                                        </p:tav>
                                        <p:tav tm="100000">
                                          <p:val>
                                            <p:strVal val="#ppt_x"/>
                                          </p:val>
                                        </p:tav>
                                      </p:tavLst>
                                    </p:anim>
                                    <p:anim calcmode="lin" valueType="num">
                                      <p:cBhvr>
                                        <p:cTn id="45" dur="500" fill="hold"/>
                                        <p:tgtEl>
                                          <p:spTgt spid="13">
                                            <p:txEl>
                                              <p:pRg st="6" end="6"/>
                                            </p:txEl>
                                          </p:spTgt>
                                        </p:tgtEl>
                                        <p:attrNameLst>
                                          <p:attrName>ppt_y</p:attrName>
                                        </p:attrNameLst>
                                      </p:cBhvr>
                                      <p:tavLst>
                                        <p:tav tm="0">
                                          <p:val>
                                            <p:strVal val="#ppt_y"/>
                                          </p:val>
                                        </p:tav>
                                        <p:tav tm="100000">
                                          <p:val>
                                            <p:strVal val="#ppt_y"/>
                                          </p:val>
                                        </p:tav>
                                      </p:tavLst>
                                    </p:anim>
                                    <p:anim calcmode="lin" valueType="num">
                                      <p:cBhvr>
                                        <p:cTn id="46" dur="500" fill="hold"/>
                                        <p:tgtEl>
                                          <p:spTgt spid="13">
                                            <p:txEl>
                                              <p:pRg st="6" end="6"/>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7" dur="500" fill="hold"/>
                                        <p:tgtEl>
                                          <p:spTgt spid="13">
                                            <p:txEl>
                                              <p:pRg st="6" end="6"/>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8" dur="500" tmFilter="0,0; .5, 1; 1, 1"/>
                                        <p:tgtEl>
                                          <p:spTgt spid="13">
                                            <p:txEl>
                                              <p:pRg st="6" end="6"/>
                                            </p:txEl>
                                          </p:spTgt>
                                        </p:tgtEl>
                                      </p:cBhvr>
                                    </p:animEffect>
                                  </p:childTnLst>
                                </p:cTn>
                              </p:par>
                              <p:par>
                                <p:cTn id="49" presetID="41" presetClass="entr" presetSubtype="0" fill="hold" nodeType="withEffect">
                                  <p:stCondLst>
                                    <p:cond delay="0"/>
                                  </p:stCondLst>
                                  <p:iterate type="lt">
                                    <p:tmPct val="10000"/>
                                  </p:iterate>
                                  <p:childTnLst>
                                    <p:set>
                                      <p:cBhvr>
                                        <p:cTn id="50" dur="1" fill="hold">
                                          <p:stCondLst>
                                            <p:cond delay="0"/>
                                          </p:stCondLst>
                                        </p:cTn>
                                        <p:tgtEl>
                                          <p:spTgt spid="13">
                                            <p:txEl>
                                              <p:pRg st="7" end="7"/>
                                            </p:txEl>
                                          </p:spTgt>
                                        </p:tgtEl>
                                        <p:attrNameLst>
                                          <p:attrName>style.visibility</p:attrName>
                                        </p:attrNameLst>
                                      </p:cBhvr>
                                      <p:to>
                                        <p:strVal val="visible"/>
                                      </p:to>
                                    </p:set>
                                    <p:anim calcmode="lin" valueType="num">
                                      <p:cBhvr>
                                        <p:cTn id="51" dur="500" fill="hold"/>
                                        <p:tgtEl>
                                          <p:spTgt spid="13">
                                            <p:txEl>
                                              <p:pRg st="7" end="7"/>
                                            </p:txEl>
                                          </p:spTgt>
                                        </p:tgtEl>
                                        <p:attrNameLst>
                                          <p:attrName>ppt_x</p:attrName>
                                        </p:attrNameLst>
                                      </p:cBhvr>
                                      <p:tavLst>
                                        <p:tav tm="0">
                                          <p:val>
                                            <p:strVal val="#ppt_x"/>
                                          </p:val>
                                        </p:tav>
                                        <p:tav tm="50000">
                                          <p:val>
                                            <p:strVal val="#ppt_x+.1"/>
                                          </p:val>
                                        </p:tav>
                                        <p:tav tm="100000">
                                          <p:val>
                                            <p:strVal val="#ppt_x"/>
                                          </p:val>
                                        </p:tav>
                                      </p:tavLst>
                                    </p:anim>
                                    <p:anim calcmode="lin" valueType="num">
                                      <p:cBhvr>
                                        <p:cTn id="52" dur="500" fill="hold"/>
                                        <p:tgtEl>
                                          <p:spTgt spid="13">
                                            <p:txEl>
                                              <p:pRg st="7" end="7"/>
                                            </p:txEl>
                                          </p:spTgt>
                                        </p:tgtEl>
                                        <p:attrNameLst>
                                          <p:attrName>ppt_y</p:attrName>
                                        </p:attrNameLst>
                                      </p:cBhvr>
                                      <p:tavLst>
                                        <p:tav tm="0">
                                          <p:val>
                                            <p:strVal val="#ppt_y"/>
                                          </p:val>
                                        </p:tav>
                                        <p:tav tm="100000">
                                          <p:val>
                                            <p:strVal val="#ppt_y"/>
                                          </p:val>
                                        </p:tav>
                                      </p:tavLst>
                                    </p:anim>
                                    <p:anim calcmode="lin" valueType="num">
                                      <p:cBhvr>
                                        <p:cTn id="53" dur="500" fill="hold"/>
                                        <p:tgtEl>
                                          <p:spTgt spid="13">
                                            <p:txEl>
                                              <p:pRg st="7" end="7"/>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54" dur="500" fill="hold"/>
                                        <p:tgtEl>
                                          <p:spTgt spid="13">
                                            <p:txEl>
                                              <p:pRg st="7" end="7"/>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55" dur="500" tmFilter="0,0; .5, 1; 1, 1"/>
                                        <p:tgtEl>
                                          <p:spTgt spid="13">
                                            <p:txEl>
                                              <p:pRg st="7" end="7"/>
                                            </p:txEl>
                                          </p:spTgt>
                                        </p:tgtEl>
                                      </p:cBhvr>
                                    </p:animEffect>
                                  </p:childTnLst>
                                </p:cTn>
                              </p:par>
                              <p:par>
                                <p:cTn id="56" presetID="41" presetClass="entr" presetSubtype="0" fill="hold" nodeType="withEffect">
                                  <p:stCondLst>
                                    <p:cond delay="0"/>
                                  </p:stCondLst>
                                  <p:iterate type="lt">
                                    <p:tmPct val="10000"/>
                                  </p:iterate>
                                  <p:childTnLst>
                                    <p:set>
                                      <p:cBhvr>
                                        <p:cTn id="57" dur="1" fill="hold">
                                          <p:stCondLst>
                                            <p:cond delay="0"/>
                                          </p:stCondLst>
                                        </p:cTn>
                                        <p:tgtEl>
                                          <p:spTgt spid="13">
                                            <p:txEl>
                                              <p:pRg st="9" end="9"/>
                                            </p:txEl>
                                          </p:spTgt>
                                        </p:tgtEl>
                                        <p:attrNameLst>
                                          <p:attrName>style.visibility</p:attrName>
                                        </p:attrNameLst>
                                      </p:cBhvr>
                                      <p:to>
                                        <p:strVal val="visible"/>
                                      </p:to>
                                    </p:set>
                                    <p:anim calcmode="lin" valueType="num">
                                      <p:cBhvr>
                                        <p:cTn id="58" dur="500" fill="hold"/>
                                        <p:tgtEl>
                                          <p:spTgt spid="13">
                                            <p:txEl>
                                              <p:pRg st="9" end="9"/>
                                            </p:txEl>
                                          </p:spTgt>
                                        </p:tgtEl>
                                        <p:attrNameLst>
                                          <p:attrName>ppt_x</p:attrName>
                                        </p:attrNameLst>
                                      </p:cBhvr>
                                      <p:tavLst>
                                        <p:tav tm="0">
                                          <p:val>
                                            <p:strVal val="#ppt_x"/>
                                          </p:val>
                                        </p:tav>
                                        <p:tav tm="50000">
                                          <p:val>
                                            <p:strVal val="#ppt_x+.1"/>
                                          </p:val>
                                        </p:tav>
                                        <p:tav tm="100000">
                                          <p:val>
                                            <p:strVal val="#ppt_x"/>
                                          </p:val>
                                        </p:tav>
                                      </p:tavLst>
                                    </p:anim>
                                    <p:anim calcmode="lin" valueType="num">
                                      <p:cBhvr>
                                        <p:cTn id="59" dur="500" fill="hold"/>
                                        <p:tgtEl>
                                          <p:spTgt spid="13">
                                            <p:txEl>
                                              <p:pRg st="9" end="9"/>
                                            </p:txEl>
                                          </p:spTgt>
                                        </p:tgtEl>
                                        <p:attrNameLst>
                                          <p:attrName>ppt_y</p:attrName>
                                        </p:attrNameLst>
                                      </p:cBhvr>
                                      <p:tavLst>
                                        <p:tav tm="0">
                                          <p:val>
                                            <p:strVal val="#ppt_y"/>
                                          </p:val>
                                        </p:tav>
                                        <p:tav tm="100000">
                                          <p:val>
                                            <p:strVal val="#ppt_y"/>
                                          </p:val>
                                        </p:tav>
                                      </p:tavLst>
                                    </p:anim>
                                    <p:anim calcmode="lin" valueType="num">
                                      <p:cBhvr>
                                        <p:cTn id="60" dur="500" fill="hold"/>
                                        <p:tgtEl>
                                          <p:spTgt spid="13">
                                            <p:txEl>
                                              <p:pRg st="9" end="9"/>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61" dur="500" fill="hold"/>
                                        <p:tgtEl>
                                          <p:spTgt spid="13">
                                            <p:txEl>
                                              <p:pRg st="9" end="9"/>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62" dur="500" tmFilter="0,0; .5, 1; 1, 1"/>
                                        <p:tgtEl>
                                          <p:spTgt spid="1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44" y="-142900"/>
            <a:ext cx="8229600" cy="1143000"/>
          </a:xfrm>
        </p:spPr>
        <p:txBody>
          <a:bodyPr>
            <a:normAutofit/>
          </a:bodyPr>
          <a:lstStyle/>
          <a:p>
            <a:r>
              <a:rPr lang="id-ID" sz="4800" b="1" dirty="0" smtClean="0">
                <a:effectLst>
                  <a:outerShdw blurRad="38100" dist="38100" dir="2700000" algn="tl">
                    <a:srgbClr val="000000">
                      <a:alpha val="43137"/>
                    </a:srgbClr>
                  </a:outerShdw>
                </a:effectLst>
                <a:latin typeface="Copperplate Gothic Light" pitchFamily="34" charset="0"/>
              </a:rPr>
              <a:t>Tugas</a:t>
            </a:r>
            <a:endParaRPr lang="id-ID" sz="4800" b="1" dirty="0">
              <a:effectLst>
                <a:outerShdw blurRad="38100" dist="38100" dir="2700000" algn="tl">
                  <a:srgbClr val="000000">
                    <a:alpha val="43137"/>
                  </a:srgbClr>
                </a:outerShdw>
              </a:effectLst>
              <a:latin typeface="Copperplate Gothic Light" pitchFamily="34" charset="0"/>
            </a:endParaRPr>
          </a:p>
        </p:txBody>
      </p:sp>
      <p:sp>
        <p:nvSpPr>
          <p:cNvPr id="4" name="TextBox 3"/>
          <p:cNvSpPr txBox="1"/>
          <p:nvPr/>
        </p:nvSpPr>
        <p:spPr>
          <a:xfrm>
            <a:off x="428596" y="1071546"/>
            <a:ext cx="8286808" cy="369332"/>
          </a:xfrm>
          <a:prstGeom prst="rect">
            <a:avLst/>
          </a:prstGeom>
          <a:noFill/>
        </p:spPr>
        <p:txBody>
          <a:bodyPr wrap="square" rtlCol="0">
            <a:spAutoFit/>
          </a:bodyPr>
          <a:lstStyle/>
          <a:p>
            <a:r>
              <a:rPr lang="id-ID" dirty="0" smtClean="0">
                <a:effectLst>
                  <a:outerShdw blurRad="38100" dist="38100" dir="2700000" algn="tl">
                    <a:srgbClr val="000000">
                      <a:alpha val="43137"/>
                    </a:srgbClr>
                  </a:outerShdw>
                </a:effectLst>
                <a:latin typeface="Andalus" pitchFamily="18" charset="-78"/>
                <a:cs typeface="Andalus" pitchFamily="18" charset="-78"/>
              </a:rPr>
              <a:t>1. Perhatikan gambar dibawah ini!</a:t>
            </a:r>
            <a:endParaRPr lang="id-ID" dirty="0">
              <a:effectLst>
                <a:outerShdw blurRad="38100" dist="38100" dir="2700000" algn="tl">
                  <a:srgbClr val="000000">
                    <a:alpha val="43137"/>
                  </a:srgbClr>
                </a:outerShdw>
              </a:effectLst>
              <a:latin typeface="Andalus" pitchFamily="18" charset="-78"/>
              <a:cs typeface="Andalus" pitchFamily="18" charset="-78"/>
            </a:endParaRPr>
          </a:p>
        </p:txBody>
      </p:sp>
      <p:pic>
        <p:nvPicPr>
          <p:cNvPr id="5" name="Picture 4" descr="image001.jpg"/>
          <p:cNvPicPr>
            <a:picLocks noChangeAspect="1"/>
          </p:cNvPicPr>
          <p:nvPr/>
        </p:nvPicPr>
        <p:blipFill>
          <a:blip r:embed="rId2"/>
          <a:stretch>
            <a:fillRect/>
          </a:stretch>
        </p:blipFill>
        <p:spPr>
          <a:xfrm>
            <a:off x="1000100" y="1428736"/>
            <a:ext cx="1905000" cy="3048000"/>
          </a:xfrm>
          <a:prstGeom prst="rect">
            <a:avLst/>
          </a:prstGeom>
        </p:spPr>
      </p:pic>
      <p:sp>
        <p:nvSpPr>
          <p:cNvPr id="6" name="TextBox 5"/>
          <p:cNvSpPr txBox="1"/>
          <p:nvPr/>
        </p:nvSpPr>
        <p:spPr>
          <a:xfrm>
            <a:off x="142844" y="4786323"/>
            <a:ext cx="4214842" cy="2031325"/>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r>
              <a:rPr lang="id-ID" dirty="0"/>
              <a:t>Bangun </a:t>
            </a:r>
            <a:r>
              <a:rPr lang="id-ID" i="1" dirty="0"/>
              <a:t>ABCD</a:t>
            </a:r>
            <a:r>
              <a:rPr lang="id-ID" dirty="0"/>
              <a:t> dan </a:t>
            </a:r>
            <a:r>
              <a:rPr lang="id-ID" i="1" dirty="0"/>
              <a:t>PQRS</a:t>
            </a:r>
            <a:r>
              <a:rPr lang="id-ID" dirty="0"/>
              <a:t> sebangun. Diketahui </a:t>
            </a:r>
            <a:r>
              <a:rPr lang="id-ID" i="1" dirty="0"/>
              <a:t>AB</a:t>
            </a:r>
            <a:r>
              <a:rPr lang="id-ID" dirty="0"/>
              <a:t> = 28 cm, </a:t>
            </a:r>
            <a:r>
              <a:rPr lang="id-ID" i="1" dirty="0"/>
              <a:t>CD</a:t>
            </a:r>
            <a:r>
              <a:rPr lang="id-ID" dirty="0"/>
              <a:t> = 4 cm, </a:t>
            </a:r>
            <a:r>
              <a:rPr lang="id-ID" i="1" dirty="0"/>
              <a:t>AD</a:t>
            </a:r>
            <a:r>
              <a:rPr lang="id-ID" dirty="0"/>
              <a:t> = 12 cm, </a:t>
            </a:r>
            <a:r>
              <a:rPr lang="id-ID" i="1" dirty="0"/>
              <a:t>PQ</a:t>
            </a:r>
            <a:r>
              <a:rPr lang="id-ID" dirty="0"/>
              <a:t> = 7 cm, </a:t>
            </a:r>
            <a:r>
              <a:rPr lang="id-ID" i="1" dirty="0"/>
              <a:t>QR</a:t>
            </a:r>
            <a:r>
              <a:rPr lang="id-ID" dirty="0"/>
              <a:t> = 3 cm. Panjang </a:t>
            </a:r>
            <a:r>
              <a:rPr lang="id-ID" i="1" dirty="0"/>
              <a:t>SR</a:t>
            </a:r>
            <a:r>
              <a:rPr lang="id-ID" dirty="0"/>
              <a:t> adalah ………………….</a:t>
            </a:r>
          </a:p>
          <a:p>
            <a:r>
              <a:rPr lang="id-ID" dirty="0"/>
              <a:t>a.       5 cm                                       c.  3 cm</a:t>
            </a:r>
          </a:p>
          <a:p>
            <a:r>
              <a:rPr lang="id-ID" dirty="0"/>
              <a:t>b.      4 cm                                       d.  1 cm</a:t>
            </a:r>
          </a:p>
          <a:p>
            <a:endParaRPr lang="id-ID" dirty="0"/>
          </a:p>
        </p:txBody>
      </p:sp>
      <p:cxnSp>
        <p:nvCxnSpPr>
          <p:cNvPr id="8" name="Straight Connector 7"/>
          <p:cNvCxnSpPr>
            <a:stCxn id="4" idx="0"/>
          </p:cNvCxnSpPr>
          <p:nvPr/>
        </p:nvCxnSpPr>
        <p:spPr>
          <a:xfrm rot="16200000" flipH="1">
            <a:off x="2035951" y="3607595"/>
            <a:ext cx="5072098" cy="1588"/>
          </a:xfrm>
          <a:prstGeom prst="line">
            <a:avLst/>
          </a:prstGeom>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4714876" y="1071546"/>
            <a:ext cx="4429124" cy="646331"/>
          </a:xfrm>
          <a:prstGeom prst="rect">
            <a:avLst/>
          </a:prstGeom>
          <a:noFill/>
        </p:spPr>
        <p:txBody>
          <a:bodyPr wrap="square" rtlCol="0">
            <a:spAutoFit/>
          </a:bodyPr>
          <a:lstStyle/>
          <a:p>
            <a:r>
              <a:rPr lang="id-ID" dirty="0" smtClean="0"/>
              <a:t>2. Panjang AD pada gambar dibawah ini adalah...</a:t>
            </a:r>
            <a:endParaRPr lang="id-ID" dirty="0"/>
          </a:p>
        </p:txBody>
      </p:sp>
      <p:pic>
        <p:nvPicPr>
          <p:cNvPr id="10" name="Picture 9" descr="image011.jpg"/>
          <p:cNvPicPr>
            <a:picLocks noChangeAspect="1"/>
          </p:cNvPicPr>
          <p:nvPr/>
        </p:nvPicPr>
        <p:blipFill>
          <a:blip r:embed="rId3"/>
          <a:stretch>
            <a:fillRect/>
          </a:stretch>
        </p:blipFill>
        <p:spPr>
          <a:xfrm>
            <a:off x="4857752" y="1714488"/>
            <a:ext cx="2000259" cy="2424556"/>
          </a:xfrm>
          <a:prstGeom prst="rect">
            <a:avLst/>
          </a:prstGeom>
        </p:spPr>
      </p:pic>
      <p:sp>
        <p:nvSpPr>
          <p:cNvPr id="11" name="TextBox 10"/>
          <p:cNvSpPr txBox="1"/>
          <p:nvPr/>
        </p:nvSpPr>
        <p:spPr>
          <a:xfrm>
            <a:off x="4857752" y="4572008"/>
            <a:ext cx="3429024" cy="646331"/>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r>
              <a:rPr lang="id-ID" dirty="0"/>
              <a:t>a.       48 cm                         c.  10 cm</a:t>
            </a:r>
          </a:p>
          <a:p>
            <a:r>
              <a:rPr lang="id-ID" dirty="0"/>
              <a:t>b.      5 cm                           d.  12 </a:t>
            </a:r>
            <a:r>
              <a:rPr lang="id-ID" dirty="0" smtClean="0"/>
              <a:t>cm</a:t>
            </a:r>
            <a:endParaRPr lang="id-ID" dirty="0"/>
          </a:p>
        </p:txBody>
      </p:sp>
    </p:spTree>
  </p:cSld>
  <p:clrMapOvr>
    <a:masterClrMapping/>
  </p:clrMapOvr>
  <p:transition>
    <p:dissolv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 y="214290"/>
            <a:ext cx="4714908" cy="4525963"/>
          </a:xfrm>
        </p:spPr>
        <p:txBody>
          <a:bodyPr>
            <a:normAutofit/>
          </a:bodyPr>
          <a:lstStyle/>
          <a:p>
            <a:pPr>
              <a:buNone/>
            </a:pPr>
            <a:r>
              <a:rPr lang="id-ID" sz="2000" dirty="0" smtClean="0">
                <a:latin typeface="Andalus" pitchFamily="18" charset="-78"/>
                <a:cs typeface="Andalus" pitchFamily="18" charset="-78"/>
              </a:rPr>
              <a:t>3. Pada gambar dibawah ini panjang ED...</a:t>
            </a:r>
            <a:endParaRPr lang="id-ID" sz="2000" dirty="0">
              <a:latin typeface="Andalus" pitchFamily="18" charset="-78"/>
              <a:cs typeface="Andalus" pitchFamily="18" charset="-78"/>
            </a:endParaRPr>
          </a:p>
        </p:txBody>
      </p:sp>
      <p:pic>
        <p:nvPicPr>
          <p:cNvPr id="4" name="Picture 3" descr="image013.jpg"/>
          <p:cNvPicPr>
            <a:picLocks noChangeAspect="1"/>
          </p:cNvPicPr>
          <p:nvPr/>
        </p:nvPicPr>
        <p:blipFill>
          <a:blip r:embed="rId2"/>
          <a:stretch>
            <a:fillRect/>
          </a:stretch>
        </p:blipFill>
        <p:spPr>
          <a:xfrm>
            <a:off x="428596" y="857232"/>
            <a:ext cx="2624453" cy="2466986"/>
          </a:xfrm>
          <a:prstGeom prst="rect">
            <a:avLst/>
          </a:prstGeom>
        </p:spPr>
      </p:pic>
      <p:sp>
        <p:nvSpPr>
          <p:cNvPr id="5" name="TextBox 4"/>
          <p:cNvSpPr txBox="1"/>
          <p:nvPr/>
        </p:nvSpPr>
        <p:spPr>
          <a:xfrm>
            <a:off x="0" y="3429000"/>
            <a:ext cx="4286248" cy="923330"/>
          </a:xfrm>
          <a:prstGeom prst="rect">
            <a:avLst/>
          </a:prstGeom>
          <a:noFill/>
        </p:spPr>
        <p:txBody>
          <a:bodyPr wrap="square" rtlCol="0">
            <a:spAutoFit/>
          </a:bodyPr>
          <a:lstStyle/>
          <a:p>
            <a:r>
              <a:rPr lang="id-ID" dirty="0"/>
              <a:t>a.  3 cm       b.  4 cm     c.  13 cm     d.  12 cm </a:t>
            </a:r>
            <a:r>
              <a:rPr lang="id-ID" dirty="0" smtClean="0"/>
              <a:t/>
            </a:r>
            <a:br>
              <a:rPr lang="id-ID" dirty="0" smtClean="0"/>
            </a:br>
            <a:r>
              <a:rPr lang="id-ID" dirty="0" smtClean="0"/>
              <a:t/>
            </a:r>
            <a:br>
              <a:rPr lang="id-ID" dirty="0" smtClean="0"/>
            </a:br>
            <a:endParaRPr lang="id-ID" dirty="0"/>
          </a:p>
        </p:txBody>
      </p:sp>
      <p:cxnSp>
        <p:nvCxnSpPr>
          <p:cNvPr id="7" name="Straight Connector 6"/>
          <p:cNvCxnSpPr/>
          <p:nvPr/>
        </p:nvCxnSpPr>
        <p:spPr>
          <a:xfrm rot="5400000">
            <a:off x="1464447" y="3321843"/>
            <a:ext cx="6215106" cy="1588"/>
          </a:xfrm>
          <a:prstGeom prst="line">
            <a:avLst/>
          </a:prstGeom>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4643438" y="285728"/>
            <a:ext cx="4357686" cy="369332"/>
          </a:xfrm>
          <a:prstGeom prst="rect">
            <a:avLst/>
          </a:prstGeom>
          <a:noFill/>
        </p:spPr>
        <p:txBody>
          <a:bodyPr wrap="square" rtlCol="0">
            <a:spAutoFit/>
          </a:bodyPr>
          <a:lstStyle/>
          <a:p>
            <a:r>
              <a:rPr lang="id-ID" dirty="0" smtClean="0">
                <a:effectLst>
                  <a:outerShdw blurRad="38100" dist="38100" dir="2700000" algn="tl">
                    <a:srgbClr val="000000">
                      <a:alpha val="43137"/>
                    </a:srgbClr>
                  </a:outerShdw>
                </a:effectLst>
                <a:latin typeface="Andalus" pitchFamily="18" charset="-78"/>
                <a:cs typeface="Andalus" pitchFamily="18" charset="-78"/>
              </a:rPr>
              <a:t>4. Perhatikan gambar berikut!</a:t>
            </a:r>
          </a:p>
        </p:txBody>
      </p:sp>
      <p:pic>
        <p:nvPicPr>
          <p:cNvPr id="9" name="Picture 8" descr="image015.jpg"/>
          <p:cNvPicPr>
            <a:picLocks noChangeAspect="1"/>
          </p:cNvPicPr>
          <p:nvPr/>
        </p:nvPicPr>
        <p:blipFill>
          <a:blip r:embed="rId3"/>
          <a:stretch>
            <a:fillRect/>
          </a:stretch>
        </p:blipFill>
        <p:spPr>
          <a:xfrm>
            <a:off x="4786314" y="1000108"/>
            <a:ext cx="2417895" cy="1885958"/>
          </a:xfrm>
          <a:prstGeom prst="rect">
            <a:avLst/>
          </a:prstGeom>
        </p:spPr>
      </p:pic>
      <p:sp>
        <p:nvSpPr>
          <p:cNvPr id="10" name="TextBox 9"/>
          <p:cNvSpPr txBox="1"/>
          <p:nvPr/>
        </p:nvSpPr>
        <p:spPr>
          <a:xfrm>
            <a:off x="5000628" y="3214686"/>
            <a:ext cx="3071834" cy="369332"/>
          </a:xfrm>
          <a:prstGeom prst="rect">
            <a:avLst/>
          </a:prstGeom>
          <a:noFill/>
        </p:spPr>
        <p:txBody>
          <a:bodyPr wrap="square" rtlCol="0">
            <a:spAutoFit/>
          </a:bodyPr>
          <a:lstStyle/>
          <a:p>
            <a:r>
              <a:rPr lang="id-ID" dirty="0" smtClean="0"/>
              <a:t>Panjang KL.....</a:t>
            </a:r>
            <a:endParaRPr lang="id-ID" dirty="0"/>
          </a:p>
        </p:txBody>
      </p:sp>
      <p:sp>
        <p:nvSpPr>
          <p:cNvPr id="11" name="TextBox 10"/>
          <p:cNvSpPr txBox="1"/>
          <p:nvPr/>
        </p:nvSpPr>
        <p:spPr>
          <a:xfrm>
            <a:off x="4857752" y="3857628"/>
            <a:ext cx="3857652" cy="1200329"/>
          </a:xfrm>
          <a:prstGeom prst="rect">
            <a:avLst/>
          </a:prstGeom>
          <a:noFill/>
        </p:spPr>
        <p:txBody>
          <a:bodyPr wrap="square" rtlCol="0">
            <a:spAutoFit/>
          </a:bodyPr>
          <a:lstStyle/>
          <a:p>
            <a:r>
              <a:rPr lang="id-ID" dirty="0"/>
              <a:t>a.       3 cm                           c.  15 cm</a:t>
            </a:r>
          </a:p>
          <a:p>
            <a:r>
              <a:rPr lang="id-ID" dirty="0"/>
              <a:t>b.      9 cm                           d.  16 cm</a:t>
            </a:r>
          </a:p>
          <a:p>
            <a:r>
              <a:rPr lang="id-ID" dirty="0" smtClean="0"/>
              <a:t/>
            </a:r>
            <a:br>
              <a:rPr lang="id-ID" dirty="0" smtClean="0"/>
            </a:br>
            <a:endParaRPr lang="id-ID" dirty="0"/>
          </a:p>
        </p:txBody>
      </p:sp>
    </p:spTree>
  </p:cSld>
  <p:clrMapOvr>
    <a:masterClrMapping/>
  </p:clrMapOvr>
  <p:transition>
    <p:fade thruBlk="1"/>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571480"/>
            <a:ext cx="4714876" cy="2000240"/>
          </a:xfrm>
        </p:spPr>
        <p:txBody>
          <a:bodyPr/>
          <a:lstStyle/>
          <a:p>
            <a:pPr>
              <a:buNone/>
            </a:pPr>
            <a:r>
              <a:rPr lang="id-ID" sz="1800" dirty="0" smtClean="0">
                <a:effectLst>
                  <a:outerShdw blurRad="38100" dist="38100" dir="2700000" algn="tl">
                    <a:srgbClr val="000000">
                      <a:alpha val="43137"/>
                    </a:srgbClr>
                  </a:outerShdw>
                </a:effectLst>
              </a:rPr>
              <a:t>5. </a:t>
            </a:r>
            <a:r>
              <a:rPr lang="id-ID" dirty="0">
                <a:effectLst>
                  <a:outerShdw blurRad="38100" dist="38100" dir="2700000" algn="tl">
                    <a:srgbClr val="000000">
                      <a:alpha val="43137"/>
                    </a:srgbClr>
                  </a:outerShdw>
                </a:effectLst>
              </a:rPr>
              <a:t> </a:t>
            </a:r>
            <a:r>
              <a:rPr lang="id-ID" sz="1800" dirty="0">
                <a:effectLst>
                  <a:outerShdw blurRad="38100" dist="38100" dir="2700000" algn="tl">
                    <a:srgbClr val="000000">
                      <a:alpha val="43137"/>
                    </a:srgbClr>
                  </a:outerShdw>
                </a:effectLst>
                <a:latin typeface="Andalus" pitchFamily="18" charset="-78"/>
                <a:cs typeface="Andalus" pitchFamily="18" charset="-78"/>
              </a:rPr>
              <a:t>Tinggi pohon pisang adalh 3 meter dan panjang bayangannya 2 m. pada saat yang sama panjang bayangan sebuah tiang bendera adalah 6 m. tinggi tiang bendera adalah ………</a:t>
            </a:r>
          </a:p>
        </p:txBody>
      </p:sp>
      <p:sp>
        <p:nvSpPr>
          <p:cNvPr id="4" name="TextBox 3"/>
          <p:cNvSpPr txBox="1"/>
          <p:nvPr/>
        </p:nvSpPr>
        <p:spPr>
          <a:xfrm>
            <a:off x="285720" y="2571744"/>
            <a:ext cx="4143404" cy="646331"/>
          </a:xfrm>
          <a:prstGeom prst="rect">
            <a:avLst/>
          </a:prstGeom>
          <a:noFill/>
        </p:spPr>
        <p:txBody>
          <a:bodyPr wrap="square" rtlCol="0">
            <a:spAutoFit/>
          </a:bodyPr>
          <a:lstStyle/>
          <a:p>
            <a:r>
              <a:rPr lang="id-ID" dirty="0"/>
              <a:t>a.       10 m                                       c.  6 m</a:t>
            </a:r>
          </a:p>
          <a:p>
            <a:r>
              <a:rPr lang="id-ID" dirty="0"/>
              <a:t>b.      9 m                                         d.  4 </a:t>
            </a:r>
            <a:r>
              <a:rPr lang="id-ID" dirty="0" smtClean="0"/>
              <a:t>m</a:t>
            </a:r>
            <a:endParaRPr lang="id-ID" dirty="0"/>
          </a:p>
        </p:txBody>
      </p:sp>
      <p:cxnSp>
        <p:nvCxnSpPr>
          <p:cNvPr id="6" name="Straight Connector 5"/>
          <p:cNvCxnSpPr/>
          <p:nvPr/>
        </p:nvCxnSpPr>
        <p:spPr>
          <a:xfrm rot="16200000" flipH="1">
            <a:off x="1785918" y="3286124"/>
            <a:ext cx="5929354" cy="71438"/>
          </a:xfrm>
          <a:prstGeom prst="line">
            <a:avLst/>
          </a:prstGeom>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4929190" y="571480"/>
            <a:ext cx="4214810" cy="1477328"/>
          </a:xfrm>
          <a:prstGeom prst="rect">
            <a:avLst/>
          </a:prstGeom>
          <a:noFill/>
        </p:spPr>
        <p:txBody>
          <a:bodyPr wrap="square" rtlCol="0">
            <a:spAutoFit/>
          </a:bodyPr>
          <a:lstStyle/>
          <a:p>
            <a:r>
              <a:rPr lang="id-ID" dirty="0" smtClean="0"/>
              <a:t>6. </a:t>
            </a:r>
            <a:r>
              <a:rPr lang="id-ID" dirty="0"/>
              <a:t>Sebuah foto berukuran lebar 9 cm dan panjangnya 12 cm akan dipasang pada sebuah bingkai yang panjangnya 20 cm. Lebar bingkai foto, agar foto an bingkai sebangun adalah ………..</a:t>
            </a:r>
          </a:p>
        </p:txBody>
      </p:sp>
      <p:sp>
        <p:nvSpPr>
          <p:cNvPr id="8" name="TextBox 7"/>
          <p:cNvSpPr txBox="1"/>
          <p:nvPr/>
        </p:nvSpPr>
        <p:spPr>
          <a:xfrm>
            <a:off x="4929190" y="2357430"/>
            <a:ext cx="4071966" cy="923330"/>
          </a:xfrm>
          <a:prstGeom prst="rect">
            <a:avLst/>
          </a:prstGeom>
          <a:noFill/>
        </p:spPr>
        <p:txBody>
          <a:bodyPr wrap="square" rtlCol="0">
            <a:spAutoFit/>
          </a:bodyPr>
          <a:lstStyle/>
          <a:p>
            <a:r>
              <a:rPr lang="id-ID" dirty="0"/>
              <a:t>a.       18 cm                                     c.  15 cm</a:t>
            </a:r>
          </a:p>
          <a:p>
            <a:r>
              <a:rPr lang="id-ID" dirty="0"/>
              <a:t>b.      16 cm                                     d.  14 cm</a:t>
            </a:r>
          </a:p>
          <a:p>
            <a:endParaRPr lang="id-ID" dirty="0"/>
          </a:p>
        </p:txBody>
      </p:sp>
    </p:spTree>
  </p:cSld>
  <p:clrMapOvr>
    <a:masterClrMapping/>
  </p:clrMapOvr>
  <p:transition>
    <p:newsflash/>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285728"/>
            <a:ext cx="4643438" cy="1754326"/>
          </a:xfrm>
          <a:prstGeom prst="rect">
            <a:avLst/>
          </a:prstGeom>
          <a:noFill/>
        </p:spPr>
        <p:txBody>
          <a:bodyPr wrap="square" rtlCol="0">
            <a:spAutoFit/>
          </a:bodyPr>
          <a:lstStyle/>
          <a:p>
            <a:r>
              <a:rPr lang="id-ID" dirty="0" smtClean="0"/>
              <a:t>7. Sebuah </a:t>
            </a:r>
            <a:r>
              <a:rPr lang="id-ID" dirty="0"/>
              <a:t>foto ditempatkan pada karton berukuran 50 cm x 90 cm, pada posisi searah dengan karton. Di sebelah kiri, kanan, dan atas foto terdapat sisi karton yang lebarnya 5 cm. Jika foto dan karton sebangun, maka lebar karton di bagian bawah foto adalah ……………..</a:t>
            </a:r>
          </a:p>
        </p:txBody>
      </p:sp>
      <p:sp>
        <p:nvSpPr>
          <p:cNvPr id="7" name="TextBox 6"/>
          <p:cNvSpPr txBox="1"/>
          <p:nvPr/>
        </p:nvSpPr>
        <p:spPr>
          <a:xfrm>
            <a:off x="0" y="2428868"/>
            <a:ext cx="5286380" cy="923330"/>
          </a:xfrm>
          <a:prstGeom prst="rect">
            <a:avLst/>
          </a:prstGeom>
          <a:noFill/>
        </p:spPr>
        <p:txBody>
          <a:bodyPr wrap="square" rtlCol="0">
            <a:spAutoFit/>
          </a:bodyPr>
          <a:lstStyle/>
          <a:p>
            <a:r>
              <a:rPr lang="id-ID" dirty="0"/>
              <a:t>a.       5 cm                               c.  13 cm</a:t>
            </a:r>
          </a:p>
          <a:p>
            <a:r>
              <a:rPr lang="id-ID" dirty="0"/>
              <a:t>b.      10 cm                             d.  18 cm</a:t>
            </a:r>
          </a:p>
          <a:p>
            <a:endParaRPr lang="id-ID" dirty="0"/>
          </a:p>
        </p:txBody>
      </p:sp>
      <p:cxnSp>
        <p:nvCxnSpPr>
          <p:cNvPr id="9" name="Straight Connector 8"/>
          <p:cNvCxnSpPr/>
          <p:nvPr/>
        </p:nvCxnSpPr>
        <p:spPr>
          <a:xfrm rot="5400000">
            <a:off x="1714480" y="3214686"/>
            <a:ext cx="5857916" cy="1588"/>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4786314" y="428604"/>
            <a:ext cx="4000528" cy="369332"/>
          </a:xfrm>
          <a:prstGeom prst="rect">
            <a:avLst/>
          </a:prstGeom>
          <a:noFill/>
        </p:spPr>
        <p:txBody>
          <a:bodyPr wrap="square" rtlCol="0">
            <a:spAutoFit/>
          </a:bodyPr>
          <a:lstStyle/>
          <a:p>
            <a:r>
              <a:rPr lang="id-ID" dirty="0" smtClean="0"/>
              <a:t>8. Perhatikan gambar berikut ini!</a:t>
            </a:r>
            <a:endParaRPr lang="id-ID" dirty="0"/>
          </a:p>
        </p:txBody>
      </p:sp>
      <p:pic>
        <p:nvPicPr>
          <p:cNvPr id="12" name="Picture 11" descr="kesebangunan-trapesium.jpg"/>
          <p:cNvPicPr>
            <a:picLocks noChangeAspect="1"/>
          </p:cNvPicPr>
          <p:nvPr/>
        </p:nvPicPr>
        <p:blipFill>
          <a:blip r:embed="rId2"/>
          <a:stretch>
            <a:fillRect/>
          </a:stretch>
        </p:blipFill>
        <p:spPr>
          <a:xfrm>
            <a:off x="5214942" y="1071546"/>
            <a:ext cx="2500320" cy="1866906"/>
          </a:xfrm>
          <a:prstGeom prst="rect">
            <a:avLst/>
          </a:prstGeom>
        </p:spPr>
      </p:pic>
      <p:sp>
        <p:nvSpPr>
          <p:cNvPr id="13" name="TextBox 12"/>
          <p:cNvSpPr txBox="1"/>
          <p:nvPr/>
        </p:nvSpPr>
        <p:spPr>
          <a:xfrm>
            <a:off x="4786314" y="3286124"/>
            <a:ext cx="4000528" cy="1200329"/>
          </a:xfrm>
          <a:prstGeom prst="rect">
            <a:avLst/>
          </a:prstGeom>
          <a:noFill/>
        </p:spPr>
        <p:txBody>
          <a:bodyPr wrap="square" rtlCol="0">
            <a:spAutoFit/>
          </a:bodyPr>
          <a:lstStyle/>
          <a:p>
            <a:pPr fontAlgn="base"/>
            <a:r>
              <a:rPr lang="id-ID" dirty="0"/>
              <a:t>Trapesium </a:t>
            </a:r>
            <a:r>
              <a:rPr lang="id-ID" i="1" dirty="0"/>
              <a:t>PQUT</a:t>
            </a:r>
            <a:r>
              <a:rPr lang="id-ID" dirty="0"/>
              <a:t> sebangun dengan </a:t>
            </a:r>
            <a:r>
              <a:rPr lang="id-ID" i="1" dirty="0"/>
              <a:t>TURS</a:t>
            </a:r>
            <a:r>
              <a:rPr lang="id-ID" dirty="0"/>
              <a:t>. Panjang </a:t>
            </a:r>
            <a:r>
              <a:rPr lang="id-ID" i="1" dirty="0"/>
              <a:t>SR</a:t>
            </a:r>
            <a:r>
              <a:rPr lang="id-ID" dirty="0"/>
              <a:t> adalah….</a:t>
            </a:r>
          </a:p>
          <a:p>
            <a:pPr fontAlgn="base"/>
            <a:r>
              <a:rPr lang="id-ID" dirty="0"/>
              <a:t>15 cm                                             C.17 cm</a:t>
            </a:r>
          </a:p>
          <a:p>
            <a:pPr fontAlgn="base"/>
            <a:r>
              <a:rPr lang="id-ID" dirty="0"/>
              <a:t>16 cm                                             D.18 </a:t>
            </a:r>
            <a:r>
              <a:rPr lang="id-ID" dirty="0" smtClean="0"/>
              <a:t>cm</a:t>
            </a:r>
            <a:endParaRPr lang="id-ID" dirty="0"/>
          </a:p>
        </p:txBody>
      </p:sp>
    </p:spTree>
  </p:cSld>
  <p:clrMapOvr>
    <a:masterClrMapping/>
  </p:clrMapOvr>
  <p:transition>
    <p:cover dir="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TextBox 6"/>
          <p:cNvSpPr txBox="1"/>
          <p:nvPr/>
        </p:nvSpPr>
        <p:spPr>
          <a:xfrm rot="20708899">
            <a:off x="1588343" y="1341606"/>
            <a:ext cx="4429156" cy="707886"/>
          </a:xfrm>
          <a:prstGeom prst="rect">
            <a:avLst/>
          </a:prstGeom>
          <a:noFill/>
        </p:spPr>
        <p:txBody>
          <a:bodyPr wrap="square" rtlCol="0">
            <a:spAutoFit/>
            <a:scene3d>
              <a:camera prst="orthographicFront"/>
              <a:lightRig rig="flat" dir="tl"/>
            </a:scene3d>
            <a:sp3d contourW="19050" prstMaterial="clear">
              <a:bevelT w="50800" h="50800"/>
              <a:contourClr>
                <a:schemeClr val="accent5">
                  <a:tint val="70000"/>
                  <a:satMod val="180000"/>
                  <a:alpha val="70000"/>
                </a:schemeClr>
              </a:contourClr>
            </a:sp3d>
          </a:bodyPr>
          <a:lstStyle/>
          <a:p>
            <a:r>
              <a:rPr lang="id-ID" sz="4000" b="1" dirty="0" smtClean="0">
                <a:ln>
                  <a:solidFill>
                    <a:srgbClr val="00B050"/>
                  </a:solidFill>
                </a:ln>
                <a:solidFill>
                  <a:schemeClr val="accent3">
                    <a:lumMod val="50000"/>
                  </a:schemeClr>
                </a:solidFill>
              </a:rPr>
              <a:t>THANK YOU!</a:t>
            </a:r>
            <a:endParaRPr lang="id-ID" sz="4000" b="1" dirty="0">
              <a:ln>
                <a:solidFill>
                  <a:srgbClr val="00B050"/>
                </a:solidFill>
              </a:ln>
              <a:solidFill>
                <a:schemeClr val="accent3">
                  <a:lumMod val="50000"/>
                </a:schemeClr>
              </a:solidFill>
            </a:endParaRPr>
          </a:p>
        </p:txBody>
      </p:sp>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8" presetClass="emph" presetSubtype="0" fill="hold" nodeType="clickEffect">
                                  <p:stCondLst>
                                    <p:cond delay="0"/>
                                  </p:stCondLst>
                                  <p:iterate type="lt">
                                    <p:tmPct val="10000"/>
                                  </p:iterate>
                                  <p:childTnLst>
                                    <p:animClr clrSpc="rgb" dir="cw">
                                      <p:cBhvr override="childStyle">
                                        <p:cTn id="6" dur="500" fill="hold"/>
                                        <p:tgtEl>
                                          <p:spTgt spid="7">
                                            <p:txEl>
                                              <p:pRg st="0" end="0"/>
                                            </p:txEl>
                                          </p:spTgt>
                                        </p:tgtEl>
                                        <p:attrNameLst>
                                          <p:attrName>style.color</p:attrName>
                                        </p:attrNameLst>
                                      </p:cBhvr>
                                      <p:to>
                                        <a:schemeClr val="accent2"/>
                                      </p:to>
                                    </p:animClr>
                                    <p:animClr clrSpc="rgb" dir="cw">
                                      <p:cBhvr>
                                        <p:cTn id="7" dur="500" fill="hold"/>
                                        <p:tgtEl>
                                          <p:spTgt spid="7">
                                            <p:txEl>
                                              <p:pRg st="0" end="0"/>
                                            </p:txEl>
                                          </p:spTgt>
                                        </p:tgtEl>
                                        <p:attrNameLst>
                                          <p:attrName>fillcolor</p:attrName>
                                        </p:attrNameLst>
                                      </p:cBhvr>
                                      <p:to>
                                        <a:schemeClr val="accent2"/>
                                      </p:to>
                                    </p:animClr>
                                    <p:set>
                                      <p:cBhvr>
                                        <p:cTn id="8" dur="500" fill="hold"/>
                                        <p:tgtEl>
                                          <p:spTgt spid="7">
                                            <p:txEl>
                                              <p:pRg st="0" end="0"/>
                                            </p:txEl>
                                          </p:spTgt>
                                        </p:tgtEl>
                                        <p:attrNameLst>
                                          <p:attrName>fill.type</p:attrName>
                                        </p:attrNameLst>
                                      </p:cBhvr>
                                      <p:to>
                                        <p:strVal val="solid"/>
                                      </p:to>
                                    </p:set>
                                    <p:anim to="1.5" calcmode="lin" valueType="num">
                                      <p:cBhvr override="childStyle">
                                        <p:cTn id="9" dur="500" fill="hold"/>
                                        <p:tgtEl>
                                          <p:spTgt spid="7">
                                            <p:txEl>
                                              <p:pRg st="0" end="0"/>
                                            </p:txEl>
                                          </p:spTgt>
                                        </p:tgtEl>
                                        <p:attrNameLst>
                                          <p:attrName>style.fontSize</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
            <a:ext cx="8229600" cy="1143000"/>
          </a:xfrm>
        </p:spPr>
        <p:txBody>
          <a:bodyPr>
            <a:noAutofit/>
          </a:bodyPr>
          <a:lstStyle/>
          <a:p>
            <a:r>
              <a:rPr lang="en-US" sz="2000" b="1" dirty="0" err="1" smtClean="0">
                <a:solidFill>
                  <a:schemeClr val="tx1"/>
                </a:solidFill>
                <a:effectLst>
                  <a:outerShdw blurRad="38100" dist="38100" dir="2700000" algn="tl">
                    <a:srgbClr val="000000">
                      <a:alpha val="43137"/>
                    </a:srgbClr>
                  </a:outerShdw>
                </a:effectLst>
                <a:latin typeface="Andalus" pitchFamily="18" charset="-78"/>
                <a:cs typeface="Andalus" pitchFamily="18" charset="-78"/>
              </a:rPr>
              <a:t>Perhatikan</a:t>
            </a:r>
            <a:r>
              <a:rPr lang="en-US" sz="2000" b="1" dirty="0" smtClean="0">
                <a:solidFill>
                  <a:schemeClr val="tx1"/>
                </a:solidFill>
                <a:effectLst>
                  <a:outerShdw blurRad="38100" dist="38100" dir="2700000" algn="tl">
                    <a:srgbClr val="000000">
                      <a:alpha val="43137"/>
                    </a:srgbClr>
                  </a:outerShdw>
                </a:effectLst>
                <a:latin typeface="Andalus" pitchFamily="18" charset="-78"/>
                <a:cs typeface="Andalus" pitchFamily="18" charset="-78"/>
              </a:rPr>
              <a:t> </a:t>
            </a:r>
            <a:r>
              <a:rPr lang="en-US" sz="2000" b="1" dirty="0" err="1" smtClean="0">
                <a:solidFill>
                  <a:schemeClr val="tx1"/>
                </a:solidFill>
                <a:effectLst>
                  <a:outerShdw blurRad="38100" dist="38100" dir="2700000" algn="tl">
                    <a:srgbClr val="000000">
                      <a:alpha val="43137"/>
                    </a:srgbClr>
                  </a:outerShdw>
                </a:effectLst>
                <a:latin typeface="Andalus" pitchFamily="18" charset="-78"/>
                <a:cs typeface="Andalus" pitchFamily="18" charset="-78"/>
              </a:rPr>
              <a:t>gambar</a:t>
            </a:r>
            <a:r>
              <a:rPr lang="en-US" sz="2000" b="1" dirty="0" smtClean="0">
                <a:solidFill>
                  <a:schemeClr val="tx1"/>
                </a:solidFill>
                <a:effectLst>
                  <a:outerShdw blurRad="38100" dist="38100" dir="2700000" algn="tl">
                    <a:srgbClr val="000000">
                      <a:alpha val="43137"/>
                    </a:srgbClr>
                  </a:outerShdw>
                </a:effectLst>
                <a:latin typeface="Andalus" pitchFamily="18" charset="-78"/>
                <a:cs typeface="Andalus" pitchFamily="18" charset="-78"/>
              </a:rPr>
              <a:t> </a:t>
            </a:r>
            <a:r>
              <a:rPr lang="en-US" sz="2000" b="1" dirty="0" err="1" smtClean="0">
                <a:solidFill>
                  <a:schemeClr val="tx1"/>
                </a:solidFill>
                <a:effectLst>
                  <a:outerShdw blurRad="38100" dist="38100" dir="2700000" algn="tl">
                    <a:srgbClr val="000000">
                      <a:alpha val="43137"/>
                    </a:srgbClr>
                  </a:outerShdw>
                </a:effectLst>
                <a:latin typeface="Andalus" pitchFamily="18" charset="-78"/>
                <a:cs typeface="Andalus" pitchFamily="18" charset="-78"/>
              </a:rPr>
              <a:t>dari</a:t>
            </a:r>
            <a:r>
              <a:rPr lang="en-US" sz="2000" b="1" dirty="0" smtClean="0">
                <a:solidFill>
                  <a:schemeClr val="tx1"/>
                </a:solidFill>
                <a:effectLst>
                  <a:outerShdw blurRad="38100" dist="38100" dir="2700000" algn="tl">
                    <a:srgbClr val="000000">
                      <a:alpha val="43137"/>
                    </a:srgbClr>
                  </a:outerShdw>
                </a:effectLst>
                <a:latin typeface="Andalus" pitchFamily="18" charset="-78"/>
                <a:cs typeface="Andalus" pitchFamily="18" charset="-78"/>
              </a:rPr>
              <a:t> </a:t>
            </a:r>
            <a:r>
              <a:rPr lang="en-US" sz="2000" b="1" dirty="0" err="1" smtClean="0">
                <a:solidFill>
                  <a:schemeClr val="tx1"/>
                </a:solidFill>
                <a:effectLst>
                  <a:outerShdw blurRad="38100" dist="38100" dir="2700000" algn="tl">
                    <a:srgbClr val="000000">
                      <a:alpha val="43137"/>
                    </a:srgbClr>
                  </a:outerShdw>
                </a:effectLst>
                <a:latin typeface="Andalus" pitchFamily="18" charset="-78"/>
                <a:cs typeface="Andalus" pitchFamily="18" charset="-78"/>
              </a:rPr>
              <a:t>foto</a:t>
            </a:r>
            <a:r>
              <a:rPr lang="en-US" sz="2000" b="1" dirty="0" smtClean="0">
                <a:solidFill>
                  <a:schemeClr val="tx1"/>
                </a:solidFill>
                <a:effectLst>
                  <a:outerShdw blurRad="38100" dist="38100" dir="2700000" algn="tl">
                    <a:srgbClr val="000000">
                      <a:alpha val="43137"/>
                    </a:srgbClr>
                  </a:outerShdw>
                </a:effectLst>
                <a:latin typeface="Andalus" pitchFamily="18" charset="-78"/>
                <a:cs typeface="Andalus" pitchFamily="18" charset="-78"/>
              </a:rPr>
              <a:t> </a:t>
            </a:r>
            <a:r>
              <a:rPr lang="en-US" sz="2000" b="1" dirty="0" err="1" smtClean="0">
                <a:solidFill>
                  <a:schemeClr val="tx1"/>
                </a:solidFill>
                <a:effectLst>
                  <a:outerShdw blurRad="38100" dist="38100" dir="2700000" algn="tl">
                    <a:srgbClr val="000000">
                      <a:alpha val="43137"/>
                    </a:srgbClr>
                  </a:outerShdw>
                </a:effectLst>
                <a:latin typeface="Andalus" pitchFamily="18" charset="-78"/>
                <a:cs typeface="Andalus" pitchFamily="18" charset="-78"/>
              </a:rPr>
              <a:t>sebuah</a:t>
            </a:r>
            <a:r>
              <a:rPr lang="en-US" sz="2000" b="1" dirty="0" smtClean="0">
                <a:solidFill>
                  <a:schemeClr val="tx1"/>
                </a:solidFill>
                <a:effectLst>
                  <a:outerShdw blurRad="38100" dist="38100" dir="2700000" algn="tl">
                    <a:srgbClr val="000000">
                      <a:alpha val="43137"/>
                    </a:srgbClr>
                  </a:outerShdw>
                </a:effectLst>
                <a:latin typeface="Andalus" pitchFamily="18" charset="-78"/>
                <a:cs typeface="Andalus" pitchFamily="18" charset="-78"/>
              </a:rPr>
              <a:t> </a:t>
            </a:r>
            <a:r>
              <a:rPr lang="en-US" sz="2000" b="1" dirty="0" err="1" smtClean="0">
                <a:solidFill>
                  <a:schemeClr val="tx1"/>
                </a:solidFill>
                <a:effectLst>
                  <a:outerShdw blurRad="38100" dist="38100" dir="2700000" algn="tl">
                    <a:srgbClr val="000000">
                      <a:alpha val="43137"/>
                    </a:srgbClr>
                  </a:outerShdw>
                </a:effectLst>
                <a:latin typeface="Andalus" pitchFamily="18" charset="-78"/>
                <a:cs typeface="Andalus" pitchFamily="18" charset="-78"/>
              </a:rPr>
              <a:t>mobil</a:t>
            </a:r>
            <a:r>
              <a:rPr lang="en-US" sz="2000" b="1" dirty="0" smtClean="0">
                <a:solidFill>
                  <a:schemeClr val="tx1"/>
                </a:solidFill>
                <a:effectLst>
                  <a:outerShdw blurRad="38100" dist="38100" dir="2700000" algn="tl">
                    <a:srgbClr val="000000">
                      <a:alpha val="43137"/>
                    </a:srgbClr>
                  </a:outerShdw>
                </a:effectLst>
                <a:latin typeface="Andalus" pitchFamily="18" charset="-78"/>
                <a:cs typeface="Andalus" pitchFamily="18" charset="-78"/>
              </a:rPr>
              <a:t> </a:t>
            </a:r>
            <a:r>
              <a:rPr lang="en-US" sz="2000" b="1" dirty="0" err="1" smtClean="0">
                <a:solidFill>
                  <a:schemeClr val="tx1"/>
                </a:solidFill>
                <a:effectLst>
                  <a:outerShdw blurRad="38100" dist="38100" dir="2700000" algn="tl">
                    <a:srgbClr val="000000">
                      <a:alpha val="43137"/>
                    </a:srgbClr>
                  </a:outerShdw>
                </a:effectLst>
                <a:latin typeface="Andalus" pitchFamily="18" charset="-78"/>
                <a:cs typeface="Andalus" pitchFamily="18" charset="-78"/>
              </a:rPr>
              <a:t>dibawah</a:t>
            </a:r>
            <a:r>
              <a:rPr lang="en-US" sz="2000" b="1" dirty="0" smtClean="0">
                <a:solidFill>
                  <a:schemeClr val="tx1"/>
                </a:solidFill>
                <a:effectLst>
                  <a:outerShdw blurRad="38100" dist="38100" dir="2700000" algn="tl">
                    <a:srgbClr val="000000">
                      <a:alpha val="43137"/>
                    </a:srgbClr>
                  </a:outerShdw>
                </a:effectLst>
                <a:latin typeface="Andalus" pitchFamily="18" charset="-78"/>
                <a:cs typeface="Andalus" pitchFamily="18" charset="-78"/>
              </a:rPr>
              <a:t> </a:t>
            </a:r>
            <a:r>
              <a:rPr lang="en-US" sz="2000" b="1" dirty="0" err="1" smtClean="0">
                <a:solidFill>
                  <a:schemeClr val="tx1"/>
                </a:solidFill>
                <a:effectLst>
                  <a:outerShdw blurRad="38100" dist="38100" dir="2700000" algn="tl">
                    <a:srgbClr val="000000">
                      <a:alpha val="43137"/>
                    </a:srgbClr>
                  </a:outerShdw>
                </a:effectLst>
                <a:latin typeface="Andalus" pitchFamily="18" charset="-78"/>
                <a:cs typeface="Andalus" pitchFamily="18" charset="-78"/>
              </a:rPr>
              <a:t>ini</a:t>
            </a:r>
            <a:r>
              <a:rPr lang="en-US" sz="2000" b="1" dirty="0" smtClean="0">
                <a:solidFill>
                  <a:schemeClr val="tx1"/>
                </a:solidFill>
                <a:effectLst>
                  <a:outerShdw blurRad="38100" dist="38100" dir="2700000" algn="tl">
                    <a:srgbClr val="000000">
                      <a:alpha val="43137"/>
                    </a:srgbClr>
                  </a:outerShdw>
                </a:effectLst>
                <a:latin typeface="Andalus" pitchFamily="18" charset="-78"/>
                <a:cs typeface="Andalus" pitchFamily="18" charset="-78"/>
              </a:rPr>
              <a:t>. </a:t>
            </a:r>
            <a:r>
              <a:rPr lang="en-US" sz="2000" b="1" dirty="0" err="1" smtClean="0">
                <a:solidFill>
                  <a:schemeClr val="tx1"/>
                </a:solidFill>
                <a:effectLst>
                  <a:outerShdw blurRad="38100" dist="38100" dir="2700000" algn="tl">
                    <a:srgbClr val="000000">
                      <a:alpha val="43137"/>
                    </a:srgbClr>
                  </a:outerShdw>
                </a:effectLst>
                <a:latin typeface="Andalus" pitchFamily="18" charset="-78"/>
                <a:cs typeface="Andalus" pitchFamily="18" charset="-78"/>
              </a:rPr>
              <a:t>Jika</a:t>
            </a:r>
            <a:r>
              <a:rPr lang="en-US" sz="2000" b="1" dirty="0" smtClean="0">
                <a:solidFill>
                  <a:schemeClr val="tx1"/>
                </a:solidFill>
                <a:effectLst>
                  <a:outerShdw blurRad="38100" dist="38100" dir="2700000" algn="tl">
                    <a:srgbClr val="000000">
                      <a:alpha val="43137"/>
                    </a:srgbClr>
                  </a:outerShdw>
                </a:effectLst>
                <a:latin typeface="Andalus" pitchFamily="18" charset="-78"/>
                <a:cs typeface="Andalus" pitchFamily="18" charset="-78"/>
              </a:rPr>
              <a:t> </a:t>
            </a:r>
            <a:r>
              <a:rPr lang="en-US" sz="2000" b="1" dirty="0" err="1" smtClean="0">
                <a:solidFill>
                  <a:schemeClr val="tx1"/>
                </a:solidFill>
                <a:effectLst>
                  <a:outerShdw blurRad="38100" dist="38100" dir="2700000" algn="tl">
                    <a:srgbClr val="000000">
                      <a:alpha val="43137"/>
                    </a:srgbClr>
                  </a:outerShdw>
                </a:effectLst>
                <a:latin typeface="Andalus" pitchFamily="18" charset="-78"/>
                <a:cs typeface="Andalus" pitchFamily="18" charset="-78"/>
              </a:rPr>
              <a:t>panjang</a:t>
            </a:r>
            <a:r>
              <a:rPr lang="en-US" sz="2000" b="1" dirty="0" smtClean="0">
                <a:solidFill>
                  <a:schemeClr val="tx1"/>
                </a:solidFill>
                <a:effectLst>
                  <a:outerShdw blurRad="38100" dist="38100" dir="2700000" algn="tl">
                    <a:srgbClr val="000000">
                      <a:alpha val="43137"/>
                    </a:srgbClr>
                  </a:outerShdw>
                </a:effectLst>
                <a:latin typeface="Andalus" pitchFamily="18" charset="-78"/>
                <a:cs typeface="Andalus" pitchFamily="18" charset="-78"/>
              </a:rPr>
              <a:t> </a:t>
            </a:r>
            <a:r>
              <a:rPr lang="en-US" sz="2000" b="1" dirty="0" err="1" smtClean="0">
                <a:solidFill>
                  <a:schemeClr val="tx1"/>
                </a:solidFill>
                <a:effectLst>
                  <a:outerShdw blurRad="38100" dist="38100" dir="2700000" algn="tl">
                    <a:srgbClr val="000000">
                      <a:alpha val="43137"/>
                    </a:srgbClr>
                  </a:outerShdw>
                </a:effectLst>
                <a:latin typeface="Andalus" pitchFamily="18" charset="-78"/>
                <a:cs typeface="Andalus" pitchFamily="18" charset="-78"/>
              </a:rPr>
              <a:t>mobil</a:t>
            </a:r>
            <a:r>
              <a:rPr lang="en-US" sz="2000" b="1" dirty="0" smtClean="0">
                <a:solidFill>
                  <a:schemeClr val="tx1"/>
                </a:solidFill>
                <a:effectLst>
                  <a:outerShdw blurRad="38100" dist="38100" dir="2700000" algn="tl">
                    <a:srgbClr val="000000">
                      <a:alpha val="43137"/>
                    </a:srgbClr>
                  </a:outerShdw>
                </a:effectLst>
                <a:latin typeface="Andalus" pitchFamily="18" charset="-78"/>
                <a:cs typeface="Andalus" pitchFamily="18" charset="-78"/>
              </a:rPr>
              <a:t> </a:t>
            </a:r>
            <a:r>
              <a:rPr lang="en-US" sz="2000" b="1" dirty="0" err="1" smtClean="0">
                <a:solidFill>
                  <a:schemeClr val="tx1"/>
                </a:solidFill>
                <a:effectLst>
                  <a:outerShdw blurRad="38100" dist="38100" dir="2700000" algn="tl">
                    <a:srgbClr val="000000">
                      <a:alpha val="43137"/>
                    </a:srgbClr>
                  </a:outerShdw>
                </a:effectLst>
                <a:latin typeface="Andalus" pitchFamily="18" charset="-78"/>
                <a:cs typeface="Andalus" pitchFamily="18" charset="-78"/>
              </a:rPr>
              <a:t>sebenarnya</a:t>
            </a:r>
            <a:r>
              <a:rPr lang="en-US" sz="2000" b="1" dirty="0" smtClean="0">
                <a:solidFill>
                  <a:schemeClr val="tx1"/>
                </a:solidFill>
                <a:effectLst>
                  <a:outerShdw blurRad="38100" dist="38100" dir="2700000" algn="tl">
                    <a:srgbClr val="000000">
                      <a:alpha val="43137"/>
                    </a:srgbClr>
                  </a:outerShdw>
                </a:effectLst>
                <a:latin typeface="Andalus" pitchFamily="18" charset="-78"/>
                <a:cs typeface="Andalus" pitchFamily="18" charset="-78"/>
              </a:rPr>
              <a:t> 3,5m </a:t>
            </a:r>
            <a:r>
              <a:rPr lang="en-US" sz="2000" b="1" dirty="0" err="1" smtClean="0">
                <a:solidFill>
                  <a:schemeClr val="tx1"/>
                </a:solidFill>
                <a:effectLst>
                  <a:outerShdw blurRad="38100" dist="38100" dir="2700000" algn="tl">
                    <a:srgbClr val="000000">
                      <a:alpha val="43137"/>
                    </a:srgbClr>
                  </a:outerShdw>
                </a:effectLst>
                <a:latin typeface="Andalus" pitchFamily="18" charset="-78"/>
                <a:cs typeface="Andalus" pitchFamily="18" charset="-78"/>
              </a:rPr>
              <a:t>berapakah</a:t>
            </a:r>
            <a:r>
              <a:rPr lang="en-US" sz="2000" b="1" dirty="0" smtClean="0">
                <a:solidFill>
                  <a:schemeClr val="tx1"/>
                </a:solidFill>
                <a:effectLst>
                  <a:outerShdw blurRad="38100" dist="38100" dir="2700000" algn="tl">
                    <a:srgbClr val="000000">
                      <a:alpha val="43137"/>
                    </a:srgbClr>
                  </a:outerShdw>
                </a:effectLst>
                <a:latin typeface="Andalus" pitchFamily="18" charset="-78"/>
                <a:cs typeface="Andalus" pitchFamily="18" charset="-78"/>
              </a:rPr>
              <a:t> </a:t>
            </a:r>
            <a:r>
              <a:rPr lang="en-US" sz="2000" b="1" dirty="0" err="1" smtClean="0">
                <a:solidFill>
                  <a:schemeClr val="tx1"/>
                </a:solidFill>
                <a:effectLst>
                  <a:outerShdw blurRad="38100" dist="38100" dir="2700000" algn="tl">
                    <a:srgbClr val="000000">
                      <a:alpha val="43137"/>
                    </a:srgbClr>
                  </a:outerShdw>
                </a:effectLst>
                <a:latin typeface="Andalus" pitchFamily="18" charset="-78"/>
                <a:cs typeface="Andalus" pitchFamily="18" charset="-78"/>
              </a:rPr>
              <a:t>tinggi</a:t>
            </a:r>
            <a:r>
              <a:rPr lang="en-US" sz="2000" b="1" dirty="0" smtClean="0">
                <a:solidFill>
                  <a:schemeClr val="tx1"/>
                </a:solidFill>
                <a:effectLst>
                  <a:outerShdw blurRad="38100" dist="38100" dir="2700000" algn="tl">
                    <a:srgbClr val="000000">
                      <a:alpha val="43137"/>
                    </a:srgbClr>
                  </a:outerShdw>
                </a:effectLst>
                <a:latin typeface="Andalus" pitchFamily="18" charset="-78"/>
                <a:cs typeface="Andalus" pitchFamily="18" charset="-78"/>
              </a:rPr>
              <a:t> </a:t>
            </a:r>
            <a:r>
              <a:rPr lang="en-US" sz="2000" b="1" dirty="0" err="1" smtClean="0">
                <a:solidFill>
                  <a:schemeClr val="tx1"/>
                </a:solidFill>
                <a:effectLst>
                  <a:outerShdw blurRad="38100" dist="38100" dir="2700000" algn="tl">
                    <a:srgbClr val="000000">
                      <a:alpha val="43137"/>
                    </a:srgbClr>
                  </a:outerShdw>
                </a:effectLst>
                <a:latin typeface="Andalus" pitchFamily="18" charset="-78"/>
                <a:cs typeface="Andalus" pitchFamily="18" charset="-78"/>
              </a:rPr>
              <a:t>mobil</a:t>
            </a:r>
            <a:r>
              <a:rPr lang="en-US" sz="2000" b="1" dirty="0" smtClean="0">
                <a:solidFill>
                  <a:schemeClr val="tx1"/>
                </a:solidFill>
                <a:effectLst>
                  <a:outerShdw blurRad="38100" dist="38100" dir="2700000" algn="tl">
                    <a:srgbClr val="000000">
                      <a:alpha val="43137"/>
                    </a:srgbClr>
                  </a:outerShdw>
                </a:effectLst>
                <a:latin typeface="Andalus" pitchFamily="18" charset="-78"/>
                <a:cs typeface="Andalus" pitchFamily="18" charset="-78"/>
              </a:rPr>
              <a:t> </a:t>
            </a:r>
            <a:r>
              <a:rPr lang="en-US" sz="2000" b="1" dirty="0" err="1" smtClean="0">
                <a:solidFill>
                  <a:schemeClr val="tx1"/>
                </a:solidFill>
                <a:effectLst>
                  <a:outerShdw blurRad="38100" dist="38100" dir="2700000" algn="tl">
                    <a:srgbClr val="000000">
                      <a:alpha val="43137"/>
                    </a:srgbClr>
                  </a:outerShdw>
                </a:effectLst>
                <a:latin typeface="Andalus" pitchFamily="18" charset="-78"/>
                <a:cs typeface="Andalus" pitchFamily="18" charset="-78"/>
              </a:rPr>
              <a:t>sebenarnya</a:t>
            </a:r>
            <a:r>
              <a:rPr lang="en-US" sz="2000" b="1" dirty="0" smtClean="0">
                <a:solidFill>
                  <a:schemeClr val="tx1"/>
                </a:solidFill>
                <a:effectLst>
                  <a:outerShdw blurRad="38100" dist="38100" dir="2700000" algn="tl">
                    <a:srgbClr val="000000">
                      <a:alpha val="43137"/>
                    </a:srgbClr>
                  </a:outerShdw>
                </a:effectLst>
                <a:latin typeface="Andalus" pitchFamily="18" charset="-78"/>
                <a:cs typeface="Andalus" pitchFamily="18" charset="-78"/>
              </a:rPr>
              <a:t>?</a:t>
            </a:r>
            <a:endParaRPr lang="id-ID" sz="2000" b="1" dirty="0">
              <a:effectLst>
                <a:outerShdw blurRad="38100" dist="38100" dir="2700000" algn="tl">
                  <a:srgbClr val="000000">
                    <a:alpha val="43137"/>
                  </a:srgbClr>
                </a:outerShdw>
              </a:effectLst>
              <a:latin typeface="Andalus" pitchFamily="18" charset="-78"/>
              <a:cs typeface="Andalus" pitchFamily="18" charset="-78"/>
            </a:endParaRPr>
          </a:p>
        </p:txBody>
      </p:sp>
      <p:pic>
        <p:nvPicPr>
          <p:cNvPr id="4" name="Picture 3" descr="0.jpg"/>
          <p:cNvPicPr>
            <a:picLocks noChangeAspect="1"/>
          </p:cNvPicPr>
          <p:nvPr/>
        </p:nvPicPr>
        <p:blipFill>
          <a:blip r:embed="rId2"/>
          <a:stretch>
            <a:fillRect/>
          </a:stretch>
        </p:blipFill>
        <p:spPr>
          <a:xfrm>
            <a:off x="571472" y="1714488"/>
            <a:ext cx="3773714" cy="1765426"/>
          </a:xfrm>
          <a:prstGeom prst="rect">
            <a:avLst/>
          </a:prstGeom>
        </p:spPr>
      </p:pic>
      <p:sp>
        <p:nvSpPr>
          <p:cNvPr id="5" name="TextBox 4"/>
          <p:cNvSpPr txBox="1"/>
          <p:nvPr/>
        </p:nvSpPr>
        <p:spPr>
          <a:xfrm>
            <a:off x="2214546" y="1357298"/>
            <a:ext cx="857256" cy="369332"/>
          </a:xfrm>
          <a:prstGeom prst="rect">
            <a:avLst/>
          </a:prstGeom>
          <a:noFill/>
        </p:spPr>
        <p:txBody>
          <a:bodyPr wrap="square" rtlCol="0">
            <a:spAutoFit/>
          </a:bodyPr>
          <a:lstStyle/>
          <a:p>
            <a:r>
              <a:rPr lang="id-ID" dirty="0" smtClean="0"/>
              <a:t>7 cm</a:t>
            </a:r>
            <a:endParaRPr lang="id-ID" dirty="0"/>
          </a:p>
        </p:txBody>
      </p:sp>
      <p:sp>
        <p:nvSpPr>
          <p:cNvPr id="6" name="TextBox 5"/>
          <p:cNvSpPr txBox="1"/>
          <p:nvPr/>
        </p:nvSpPr>
        <p:spPr>
          <a:xfrm>
            <a:off x="4357686" y="2143116"/>
            <a:ext cx="928694" cy="369332"/>
          </a:xfrm>
          <a:prstGeom prst="rect">
            <a:avLst/>
          </a:prstGeom>
          <a:noFill/>
        </p:spPr>
        <p:txBody>
          <a:bodyPr wrap="square" rtlCol="0">
            <a:spAutoFit/>
          </a:bodyPr>
          <a:lstStyle/>
          <a:p>
            <a:r>
              <a:rPr lang="id-ID" dirty="0" smtClean="0"/>
              <a:t>2,5 cm</a:t>
            </a:r>
            <a:endParaRPr lang="id-ID" dirty="0"/>
          </a:p>
        </p:txBody>
      </p:sp>
      <p:cxnSp>
        <p:nvCxnSpPr>
          <p:cNvPr id="8" name="Straight Connector 7"/>
          <p:cNvCxnSpPr/>
          <p:nvPr/>
        </p:nvCxnSpPr>
        <p:spPr>
          <a:xfrm rot="5400000">
            <a:off x="2893207" y="3750471"/>
            <a:ext cx="4357718" cy="1588"/>
          </a:xfrm>
          <a:prstGeom prst="line">
            <a:avLst/>
          </a:prstGeom>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5286380" y="1500174"/>
            <a:ext cx="3643338" cy="4801314"/>
          </a:xfrm>
          <a:prstGeom prst="rect">
            <a:avLst/>
          </a:prstGeom>
          <a:noFill/>
        </p:spPr>
        <p:txBody>
          <a:bodyPr wrap="square" rtlCol="0">
            <a:spAutoFit/>
          </a:bodyPr>
          <a:lstStyle/>
          <a:p>
            <a:r>
              <a:rPr lang="id-ID" dirty="0" smtClean="0">
                <a:solidFill>
                  <a:schemeClr val="tx1"/>
                </a:solidFill>
                <a:effectLst>
                  <a:outerShdw blurRad="38100" dist="38100" dir="2700000" algn="tl">
                    <a:srgbClr val="000000">
                      <a:alpha val="43137"/>
                    </a:srgbClr>
                  </a:outerShdw>
                </a:effectLst>
                <a:latin typeface="Andalus" pitchFamily="18" charset="-78"/>
                <a:cs typeface="Andalus" pitchFamily="18" charset="-78"/>
              </a:rPr>
              <a:t>Jawab:</a:t>
            </a:r>
          </a:p>
          <a:p>
            <a:r>
              <a:rPr lang="en-US" dirty="0" err="1" smtClean="0">
                <a:solidFill>
                  <a:schemeClr val="tx1"/>
                </a:solidFill>
                <a:effectLst>
                  <a:outerShdw blurRad="38100" dist="38100" dir="2700000" algn="tl">
                    <a:srgbClr val="000000">
                      <a:alpha val="43137"/>
                    </a:srgbClr>
                  </a:outerShdw>
                </a:effectLst>
                <a:latin typeface="Andalus" pitchFamily="18" charset="-78"/>
                <a:cs typeface="Andalus" pitchFamily="18" charset="-78"/>
              </a:rPr>
              <a:t>Untuk</a:t>
            </a:r>
            <a:r>
              <a:rPr lang="en-US" dirty="0" smtClean="0">
                <a:solidFill>
                  <a:schemeClr val="tx1"/>
                </a:solidFill>
                <a:effectLst>
                  <a:outerShdw blurRad="38100" dist="38100" dir="2700000" algn="tl">
                    <a:srgbClr val="000000">
                      <a:alpha val="43137"/>
                    </a:srgbClr>
                  </a:outerShdw>
                </a:effectLst>
                <a:latin typeface="Andalus" pitchFamily="18" charset="-78"/>
                <a:cs typeface="Andalus" pitchFamily="18" charset="-78"/>
              </a:rPr>
              <a:t> </a:t>
            </a:r>
            <a:r>
              <a:rPr lang="en-US" dirty="0" err="1" smtClean="0">
                <a:solidFill>
                  <a:schemeClr val="tx1"/>
                </a:solidFill>
                <a:effectLst>
                  <a:outerShdw blurRad="38100" dist="38100" dir="2700000" algn="tl">
                    <a:srgbClr val="000000">
                      <a:alpha val="43137"/>
                    </a:srgbClr>
                  </a:outerShdw>
                </a:effectLst>
                <a:latin typeface="Andalus" pitchFamily="18" charset="-78"/>
                <a:cs typeface="Andalus" pitchFamily="18" charset="-78"/>
              </a:rPr>
              <a:t>menentukan</a:t>
            </a:r>
            <a:r>
              <a:rPr lang="en-US" dirty="0" smtClean="0">
                <a:solidFill>
                  <a:schemeClr val="tx1"/>
                </a:solidFill>
                <a:effectLst>
                  <a:outerShdw blurRad="38100" dist="38100" dir="2700000" algn="tl">
                    <a:srgbClr val="000000">
                      <a:alpha val="43137"/>
                    </a:srgbClr>
                  </a:outerShdw>
                </a:effectLst>
                <a:latin typeface="Andalus" pitchFamily="18" charset="-78"/>
                <a:cs typeface="Andalus" pitchFamily="18" charset="-78"/>
              </a:rPr>
              <a:t> </a:t>
            </a:r>
            <a:r>
              <a:rPr lang="en-US" dirty="0" err="1" smtClean="0">
                <a:solidFill>
                  <a:schemeClr val="tx1"/>
                </a:solidFill>
                <a:effectLst>
                  <a:outerShdw blurRad="38100" dist="38100" dir="2700000" algn="tl">
                    <a:srgbClr val="000000">
                      <a:alpha val="43137"/>
                    </a:srgbClr>
                  </a:outerShdw>
                </a:effectLst>
                <a:latin typeface="Andalus" pitchFamily="18" charset="-78"/>
                <a:cs typeface="Andalus" pitchFamily="18" charset="-78"/>
              </a:rPr>
              <a:t>tinggi</a:t>
            </a:r>
            <a:r>
              <a:rPr lang="en-US" dirty="0" smtClean="0">
                <a:solidFill>
                  <a:schemeClr val="tx1"/>
                </a:solidFill>
                <a:effectLst>
                  <a:outerShdw blurRad="38100" dist="38100" dir="2700000" algn="tl">
                    <a:srgbClr val="000000">
                      <a:alpha val="43137"/>
                    </a:srgbClr>
                  </a:outerShdw>
                </a:effectLst>
                <a:latin typeface="Andalus" pitchFamily="18" charset="-78"/>
                <a:cs typeface="Andalus" pitchFamily="18" charset="-78"/>
              </a:rPr>
              <a:t> </a:t>
            </a:r>
            <a:r>
              <a:rPr lang="en-US" dirty="0" err="1" smtClean="0">
                <a:solidFill>
                  <a:schemeClr val="tx1"/>
                </a:solidFill>
                <a:effectLst>
                  <a:outerShdw blurRad="38100" dist="38100" dir="2700000" algn="tl">
                    <a:srgbClr val="000000">
                      <a:alpha val="43137"/>
                    </a:srgbClr>
                  </a:outerShdw>
                </a:effectLst>
                <a:latin typeface="Andalus" pitchFamily="18" charset="-78"/>
                <a:cs typeface="Andalus" pitchFamily="18" charset="-78"/>
              </a:rPr>
              <a:t>mobil</a:t>
            </a:r>
            <a:r>
              <a:rPr lang="en-US" dirty="0" smtClean="0">
                <a:solidFill>
                  <a:schemeClr val="tx1"/>
                </a:solidFill>
                <a:effectLst>
                  <a:outerShdw blurRad="38100" dist="38100" dir="2700000" algn="tl">
                    <a:srgbClr val="000000">
                      <a:alpha val="43137"/>
                    </a:srgbClr>
                  </a:outerShdw>
                </a:effectLst>
                <a:latin typeface="Andalus" pitchFamily="18" charset="-78"/>
                <a:cs typeface="Andalus" pitchFamily="18" charset="-78"/>
              </a:rPr>
              <a:t> </a:t>
            </a:r>
            <a:r>
              <a:rPr lang="en-US" dirty="0" err="1" smtClean="0">
                <a:solidFill>
                  <a:schemeClr val="tx1"/>
                </a:solidFill>
                <a:effectLst>
                  <a:outerShdw blurRad="38100" dist="38100" dir="2700000" algn="tl">
                    <a:srgbClr val="000000">
                      <a:alpha val="43137"/>
                    </a:srgbClr>
                  </a:outerShdw>
                </a:effectLst>
                <a:latin typeface="Andalus" pitchFamily="18" charset="-78"/>
                <a:cs typeface="Andalus" pitchFamily="18" charset="-78"/>
              </a:rPr>
              <a:t>sebenarnya</a:t>
            </a:r>
            <a:r>
              <a:rPr lang="en-US" dirty="0" smtClean="0">
                <a:solidFill>
                  <a:schemeClr val="tx1"/>
                </a:solidFill>
                <a:effectLst>
                  <a:outerShdw blurRad="38100" dist="38100" dir="2700000" algn="tl">
                    <a:srgbClr val="000000">
                      <a:alpha val="43137"/>
                    </a:srgbClr>
                  </a:outerShdw>
                </a:effectLst>
                <a:latin typeface="Andalus" pitchFamily="18" charset="-78"/>
                <a:cs typeface="Andalus" pitchFamily="18" charset="-78"/>
              </a:rPr>
              <a:t>, </a:t>
            </a:r>
            <a:r>
              <a:rPr lang="en-US" dirty="0" err="1" smtClean="0">
                <a:solidFill>
                  <a:schemeClr val="tx1"/>
                </a:solidFill>
                <a:effectLst>
                  <a:outerShdw blurRad="38100" dist="38100" dir="2700000" algn="tl">
                    <a:srgbClr val="000000">
                      <a:alpha val="43137"/>
                    </a:srgbClr>
                  </a:outerShdw>
                </a:effectLst>
                <a:latin typeface="Andalus" pitchFamily="18" charset="-78"/>
                <a:cs typeface="Andalus" pitchFamily="18" charset="-78"/>
              </a:rPr>
              <a:t>langkah</a:t>
            </a:r>
            <a:r>
              <a:rPr lang="en-US" dirty="0" smtClean="0">
                <a:solidFill>
                  <a:schemeClr val="tx1"/>
                </a:solidFill>
                <a:effectLst>
                  <a:outerShdw blurRad="38100" dist="38100" dir="2700000" algn="tl">
                    <a:srgbClr val="000000">
                      <a:alpha val="43137"/>
                    </a:srgbClr>
                  </a:outerShdw>
                </a:effectLst>
                <a:latin typeface="Andalus" pitchFamily="18" charset="-78"/>
                <a:cs typeface="Andalus" pitchFamily="18" charset="-78"/>
              </a:rPr>
              <a:t> </a:t>
            </a:r>
            <a:r>
              <a:rPr lang="en-US" dirty="0" err="1" smtClean="0">
                <a:solidFill>
                  <a:schemeClr val="tx1"/>
                </a:solidFill>
                <a:effectLst>
                  <a:outerShdw blurRad="38100" dist="38100" dir="2700000" algn="tl">
                    <a:srgbClr val="000000">
                      <a:alpha val="43137"/>
                    </a:srgbClr>
                  </a:outerShdw>
                </a:effectLst>
                <a:latin typeface="Andalus" pitchFamily="18" charset="-78"/>
                <a:cs typeface="Andalus" pitchFamily="18" charset="-78"/>
              </a:rPr>
              <a:t>pertama</a:t>
            </a:r>
            <a:r>
              <a:rPr lang="en-US" dirty="0" smtClean="0">
                <a:solidFill>
                  <a:schemeClr val="tx1"/>
                </a:solidFill>
                <a:effectLst>
                  <a:outerShdw blurRad="38100" dist="38100" dir="2700000" algn="tl">
                    <a:srgbClr val="000000">
                      <a:alpha val="43137"/>
                    </a:srgbClr>
                  </a:outerShdw>
                </a:effectLst>
                <a:latin typeface="Andalus" pitchFamily="18" charset="-78"/>
                <a:cs typeface="Andalus" pitchFamily="18" charset="-78"/>
              </a:rPr>
              <a:t> yang </a:t>
            </a:r>
            <a:r>
              <a:rPr lang="en-US" dirty="0" err="1" smtClean="0">
                <a:solidFill>
                  <a:schemeClr val="tx1"/>
                </a:solidFill>
                <a:effectLst>
                  <a:outerShdw blurRad="38100" dist="38100" dir="2700000" algn="tl">
                    <a:srgbClr val="000000">
                      <a:alpha val="43137"/>
                    </a:srgbClr>
                  </a:outerShdw>
                </a:effectLst>
                <a:latin typeface="Andalus" pitchFamily="18" charset="-78"/>
                <a:cs typeface="Andalus" pitchFamily="18" charset="-78"/>
              </a:rPr>
              <a:t>harus</a:t>
            </a:r>
            <a:r>
              <a:rPr lang="en-US" dirty="0" smtClean="0">
                <a:solidFill>
                  <a:schemeClr val="tx1"/>
                </a:solidFill>
                <a:effectLst>
                  <a:outerShdw blurRad="38100" dist="38100" dir="2700000" algn="tl">
                    <a:srgbClr val="000000">
                      <a:alpha val="43137"/>
                    </a:srgbClr>
                  </a:outerShdw>
                </a:effectLst>
                <a:latin typeface="Andalus" pitchFamily="18" charset="-78"/>
                <a:cs typeface="Andalus" pitchFamily="18" charset="-78"/>
              </a:rPr>
              <a:t> </a:t>
            </a:r>
            <a:r>
              <a:rPr lang="en-US" dirty="0" err="1" smtClean="0">
                <a:solidFill>
                  <a:schemeClr val="tx1"/>
                </a:solidFill>
                <a:effectLst>
                  <a:outerShdw blurRad="38100" dist="38100" dir="2700000" algn="tl">
                    <a:srgbClr val="000000">
                      <a:alpha val="43137"/>
                    </a:srgbClr>
                  </a:outerShdw>
                </a:effectLst>
                <a:latin typeface="Andalus" pitchFamily="18" charset="-78"/>
                <a:cs typeface="Andalus" pitchFamily="18" charset="-78"/>
              </a:rPr>
              <a:t>kamu</a:t>
            </a:r>
            <a:r>
              <a:rPr lang="en-US" dirty="0" smtClean="0">
                <a:solidFill>
                  <a:schemeClr val="tx1"/>
                </a:solidFill>
                <a:effectLst>
                  <a:outerShdw blurRad="38100" dist="38100" dir="2700000" algn="tl">
                    <a:srgbClr val="000000">
                      <a:alpha val="43137"/>
                    </a:srgbClr>
                  </a:outerShdw>
                </a:effectLst>
                <a:latin typeface="Andalus" pitchFamily="18" charset="-78"/>
                <a:cs typeface="Andalus" pitchFamily="18" charset="-78"/>
              </a:rPr>
              <a:t> </a:t>
            </a:r>
            <a:r>
              <a:rPr lang="en-US" dirty="0" err="1" smtClean="0">
                <a:solidFill>
                  <a:schemeClr val="tx1"/>
                </a:solidFill>
                <a:effectLst>
                  <a:outerShdw blurRad="38100" dist="38100" dir="2700000" algn="tl">
                    <a:srgbClr val="000000">
                      <a:alpha val="43137"/>
                    </a:srgbClr>
                  </a:outerShdw>
                </a:effectLst>
                <a:latin typeface="Andalus" pitchFamily="18" charset="-78"/>
                <a:cs typeface="Andalus" pitchFamily="18" charset="-78"/>
              </a:rPr>
              <a:t>lakukan</a:t>
            </a:r>
            <a:r>
              <a:rPr lang="en-US" dirty="0" smtClean="0">
                <a:solidFill>
                  <a:schemeClr val="tx1"/>
                </a:solidFill>
                <a:effectLst>
                  <a:outerShdw blurRad="38100" dist="38100" dir="2700000" algn="tl">
                    <a:srgbClr val="000000">
                      <a:alpha val="43137"/>
                    </a:srgbClr>
                  </a:outerShdw>
                </a:effectLst>
                <a:latin typeface="Andalus" pitchFamily="18" charset="-78"/>
                <a:cs typeface="Andalus" pitchFamily="18" charset="-78"/>
              </a:rPr>
              <a:t> </a:t>
            </a:r>
            <a:r>
              <a:rPr lang="en-US" dirty="0" err="1" smtClean="0">
                <a:solidFill>
                  <a:schemeClr val="tx1"/>
                </a:solidFill>
                <a:effectLst>
                  <a:outerShdw blurRad="38100" dist="38100" dir="2700000" algn="tl">
                    <a:srgbClr val="000000">
                      <a:alpha val="43137"/>
                    </a:srgbClr>
                  </a:outerShdw>
                </a:effectLst>
                <a:latin typeface="Andalus" pitchFamily="18" charset="-78"/>
                <a:cs typeface="Andalus" pitchFamily="18" charset="-78"/>
              </a:rPr>
              <a:t>adalah</a:t>
            </a:r>
            <a:r>
              <a:rPr lang="en-US" dirty="0" smtClean="0">
                <a:solidFill>
                  <a:schemeClr val="tx1"/>
                </a:solidFill>
                <a:effectLst>
                  <a:outerShdw blurRad="38100" dist="38100" dir="2700000" algn="tl">
                    <a:srgbClr val="000000">
                      <a:alpha val="43137"/>
                    </a:srgbClr>
                  </a:outerShdw>
                </a:effectLst>
                <a:latin typeface="Andalus" pitchFamily="18" charset="-78"/>
                <a:cs typeface="Andalus" pitchFamily="18" charset="-78"/>
              </a:rPr>
              <a:t> </a:t>
            </a:r>
            <a:r>
              <a:rPr lang="en-US" dirty="0" err="1" smtClean="0">
                <a:solidFill>
                  <a:schemeClr val="tx1"/>
                </a:solidFill>
                <a:effectLst>
                  <a:outerShdw blurRad="38100" dist="38100" dir="2700000" algn="tl">
                    <a:srgbClr val="000000">
                      <a:alpha val="43137"/>
                    </a:srgbClr>
                  </a:outerShdw>
                </a:effectLst>
                <a:latin typeface="Andalus" pitchFamily="18" charset="-78"/>
                <a:cs typeface="Andalus" pitchFamily="18" charset="-78"/>
              </a:rPr>
              <a:t>menentukan</a:t>
            </a:r>
            <a:r>
              <a:rPr lang="en-US" dirty="0" smtClean="0">
                <a:solidFill>
                  <a:schemeClr val="tx1"/>
                </a:solidFill>
                <a:effectLst>
                  <a:outerShdw blurRad="38100" dist="38100" dir="2700000" algn="tl">
                    <a:srgbClr val="000000">
                      <a:alpha val="43137"/>
                    </a:srgbClr>
                  </a:outerShdw>
                </a:effectLst>
                <a:latin typeface="Andalus" pitchFamily="18" charset="-78"/>
                <a:cs typeface="Andalus" pitchFamily="18" charset="-78"/>
              </a:rPr>
              <a:t> </a:t>
            </a:r>
            <a:r>
              <a:rPr lang="en-US" dirty="0" err="1" smtClean="0">
                <a:solidFill>
                  <a:schemeClr val="tx1"/>
                </a:solidFill>
                <a:effectLst>
                  <a:outerShdw blurRad="38100" dist="38100" dir="2700000" algn="tl">
                    <a:srgbClr val="000000">
                      <a:alpha val="43137"/>
                    </a:srgbClr>
                  </a:outerShdw>
                </a:effectLst>
                <a:latin typeface="Andalus" pitchFamily="18" charset="-78"/>
                <a:cs typeface="Andalus" pitchFamily="18" charset="-78"/>
              </a:rPr>
              <a:t>skala</a:t>
            </a:r>
            <a:r>
              <a:rPr lang="en-US" dirty="0" smtClean="0">
                <a:solidFill>
                  <a:schemeClr val="tx1"/>
                </a:solidFill>
                <a:effectLst>
                  <a:outerShdw blurRad="38100" dist="38100" dir="2700000" algn="tl">
                    <a:srgbClr val="000000">
                      <a:alpha val="43137"/>
                    </a:srgbClr>
                  </a:outerShdw>
                </a:effectLst>
                <a:latin typeface="Andalus" pitchFamily="18" charset="-78"/>
                <a:cs typeface="Andalus" pitchFamily="18" charset="-78"/>
              </a:rPr>
              <a:t> </a:t>
            </a:r>
            <a:r>
              <a:rPr lang="en-US" dirty="0" err="1" smtClean="0">
                <a:solidFill>
                  <a:schemeClr val="tx1"/>
                </a:solidFill>
                <a:effectLst>
                  <a:outerShdw blurRad="38100" dist="38100" dir="2700000" algn="tl">
                    <a:srgbClr val="000000">
                      <a:alpha val="43137"/>
                    </a:srgbClr>
                  </a:outerShdw>
                </a:effectLst>
                <a:latin typeface="Andalus" pitchFamily="18" charset="-78"/>
                <a:cs typeface="Andalus" pitchFamily="18" charset="-78"/>
              </a:rPr>
              <a:t>foto</a:t>
            </a:r>
            <a:r>
              <a:rPr lang="en-US" dirty="0" smtClean="0">
                <a:solidFill>
                  <a:schemeClr val="tx1"/>
                </a:solidFill>
                <a:effectLst>
                  <a:outerShdw blurRad="38100" dist="38100" dir="2700000" algn="tl">
                    <a:srgbClr val="000000">
                      <a:alpha val="43137"/>
                    </a:srgbClr>
                  </a:outerShdw>
                </a:effectLst>
                <a:latin typeface="Andalus" pitchFamily="18" charset="-78"/>
                <a:cs typeface="Andalus" pitchFamily="18" charset="-78"/>
              </a:rPr>
              <a:t> </a:t>
            </a:r>
            <a:r>
              <a:rPr lang="en-US" dirty="0" err="1" smtClean="0">
                <a:solidFill>
                  <a:schemeClr val="tx1"/>
                </a:solidFill>
                <a:effectLst>
                  <a:outerShdw blurRad="38100" dist="38100" dir="2700000" algn="tl">
                    <a:srgbClr val="000000">
                      <a:alpha val="43137"/>
                    </a:srgbClr>
                  </a:outerShdw>
                </a:effectLst>
                <a:latin typeface="Andalus" pitchFamily="18" charset="-78"/>
                <a:cs typeface="Andalus" pitchFamily="18" charset="-78"/>
              </a:rPr>
              <a:t>tersebut</a:t>
            </a:r>
            <a:r>
              <a:rPr lang="en-US" dirty="0" smtClean="0">
                <a:solidFill>
                  <a:schemeClr val="tx1"/>
                </a:solidFill>
                <a:effectLst>
                  <a:outerShdw blurRad="38100" dist="38100" dir="2700000" algn="tl">
                    <a:srgbClr val="000000">
                      <a:alpha val="43137"/>
                    </a:srgbClr>
                  </a:outerShdw>
                </a:effectLst>
                <a:latin typeface="Andalus" pitchFamily="18" charset="-78"/>
                <a:cs typeface="Andalus" pitchFamily="18" charset="-78"/>
              </a:rPr>
              <a:t>. </a:t>
            </a:r>
            <a:r>
              <a:rPr lang="en-US" dirty="0" err="1" smtClean="0">
                <a:solidFill>
                  <a:schemeClr val="tx1"/>
                </a:solidFill>
                <a:effectLst>
                  <a:outerShdw blurRad="38100" dist="38100" dir="2700000" algn="tl">
                    <a:srgbClr val="000000">
                      <a:alpha val="43137"/>
                    </a:srgbClr>
                  </a:outerShdw>
                </a:effectLst>
                <a:latin typeface="Andalus" pitchFamily="18" charset="-78"/>
                <a:cs typeface="Andalus" pitchFamily="18" charset="-78"/>
              </a:rPr>
              <a:t>Perbadingan</a:t>
            </a:r>
            <a:r>
              <a:rPr lang="en-US" dirty="0" smtClean="0">
                <a:solidFill>
                  <a:schemeClr val="tx1"/>
                </a:solidFill>
                <a:effectLst>
                  <a:outerShdw blurRad="38100" dist="38100" dir="2700000" algn="tl">
                    <a:srgbClr val="000000">
                      <a:alpha val="43137"/>
                    </a:srgbClr>
                  </a:outerShdw>
                </a:effectLst>
                <a:latin typeface="Andalus" pitchFamily="18" charset="-78"/>
                <a:cs typeface="Andalus" pitchFamily="18" charset="-78"/>
              </a:rPr>
              <a:t> </a:t>
            </a:r>
            <a:r>
              <a:rPr lang="en-US" dirty="0" err="1" smtClean="0">
                <a:solidFill>
                  <a:schemeClr val="tx1"/>
                </a:solidFill>
                <a:effectLst>
                  <a:outerShdw blurRad="38100" dist="38100" dir="2700000" algn="tl">
                    <a:srgbClr val="000000">
                      <a:alpha val="43137"/>
                    </a:srgbClr>
                  </a:outerShdw>
                </a:effectLst>
                <a:latin typeface="Andalus" pitchFamily="18" charset="-78"/>
                <a:cs typeface="Andalus" pitchFamily="18" charset="-78"/>
              </a:rPr>
              <a:t>antara</a:t>
            </a:r>
            <a:r>
              <a:rPr lang="en-US" dirty="0" smtClean="0">
                <a:solidFill>
                  <a:schemeClr val="tx1"/>
                </a:solidFill>
                <a:effectLst>
                  <a:outerShdw blurRad="38100" dist="38100" dir="2700000" algn="tl">
                    <a:srgbClr val="000000">
                      <a:alpha val="43137"/>
                    </a:srgbClr>
                  </a:outerShdw>
                </a:effectLst>
                <a:latin typeface="Andalus" pitchFamily="18" charset="-78"/>
                <a:cs typeface="Andalus" pitchFamily="18" charset="-78"/>
              </a:rPr>
              <a:t> </a:t>
            </a:r>
            <a:r>
              <a:rPr lang="en-US" dirty="0" err="1" smtClean="0">
                <a:solidFill>
                  <a:schemeClr val="tx1"/>
                </a:solidFill>
                <a:effectLst>
                  <a:outerShdw blurRad="38100" dist="38100" dir="2700000" algn="tl">
                    <a:srgbClr val="000000">
                      <a:alpha val="43137"/>
                    </a:srgbClr>
                  </a:outerShdw>
                </a:effectLst>
                <a:latin typeface="Andalus" pitchFamily="18" charset="-78"/>
                <a:cs typeface="Andalus" pitchFamily="18" charset="-78"/>
              </a:rPr>
              <a:t>panjang</a:t>
            </a:r>
            <a:r>
              <a:rPr lang="en-US" dirty="0" smtClean="0">
                <a:solidFill>
                  <a:schemeClr val="tx1"/>
                </a:solidFill>
                <a:effectLst>
                  <a:outerShdw blurRad="38100" dist="38100" dir="2700000" algn="tl">
                    <a:srgbClr val="000000">
                      <a:alpha val="43137"/>
                    </a:srgbClr>
                  </a:outerShdw>
                </a:effectLst>
                <a:latin typeface="Andalus" pitchFamily="18" charset="-78"/>
                <a:cs typeface="Andalus" pitchFamily="18" charset="-78"/>
              </a:rPr>
              <a:t> </a:t>
            </a:r>
            <a:r>
              <a:rPr lang="en-US" dirty="0" err="1" smtClean="0">
                <a:solidFill>
                  <a:schemeClr val="tx1"/>
                </a:solidFill>
                <a:effectLst>
                  <a:outerShdw blurRad="38100" dist="38100" dir="2700000" algn="tl">
                    <a:srgbClr val="000000">
                      <a:alpha val="43137"/>
                    </a:srgbClr>
                  </a:outerShdw>
                </a:effectLst>
                <a:latin typeface="Andalus" pitchFamily="18" charset="-78"/>
                <a:cs typeface="Andalus" pitchFamily="18" charset="-78"/>
              </a:rPr>
              <a:t>mobil</a:t>
            </a:r>
            <a:r>
              <a:rPr lang="en-US" dirty="0" smtClean="0">
                <a:solidFill>
                  <a:schemeClr val="tx1"/>
                </a:solidFill>
                <a:effectLst>
                  <a:outerShdw blurRad="38100" dist="38100" dir="2700000" algn="tl">
                    <a:srgbClr val="000000">
                      <a:alpha val="43137"/>
                    </a:srgbClr>
                  </a:outerShdw>
                </a:effectLst>
                <a:latin typeface="Andalus" pitchFamily="18" charset="-78"/>
                <a:cs typeface="Andalus" pitchFamily="18" charset="-78"/>
              </a:rPr>
              <a:t> </a:t>
            </a:r>
            <a:r>
              <a:rPr lang="en-US" dirty="0" err="1" smtClean="0">
                <a:solidFill>
                  <a:schemeClr val="tx1"/>
                </a:solidFill>
                <a:effectLst>
                  <a:outerShdw blurRad="38100" dist="38100" dir="2700000" algn="tl">
                    <a:srgbClr val="000000">
                      <a:alpha val="43137"/>
                    </a:srgbClr>
                  </a:outerShdw>
                </a:effectLst>
                <a:latin typeface="Andalus" pitchFamily="18" charset="-78"/>
                <a:cs typeface="Andalus" pitchFamily="18" charset="-78"/>
              </a:rPr>
              <a:t>dalam</a:t>
            </a:r>
            <a:r>
              <a:rPr lang="en-US" dirty="0" smtClean="0">
                <a:solidFill>
                  <a:schemeClr val="tx1"/>
                </a:solidFill>
                <a:effectLst>
                  <a:outerShdw blurRad="38100" dist="38100" dir="2700000" algn="tl">
                    <a:srgbClr val="000000">
                      <a:alpha val="43137"/>
                    </a:srgbClr>
                  </a:outerShdw>
                </a:effectLst>
                <a:latin typeface="Andalus" pitchFamily="18" charset="-78"/>
                <a:cs typeface="Andalus" pitchFamily="18" charset="-78"/>
              </a:rPr>
              <a:t> </a:t>
            </a:r>
            <a:r>
              <a:rPr lang="en-US" dirty="0" err="1" smtClean="0">
                <a:solidFill>
                  <a:schemeClr val="tx1"/>
                </a:solidFill>
                <a:effectLst>
                  <a:outerShdw blurRad="38100" dist="38100" dir="2700000" algn="tl">
                    <a:srgbClr val="000000">
                      <a:alpha val="43137"/>
                    </a:srgbClr>
                  </a:outerShdw>
                </a:effectLst>
                <a:latin typeface="Andalus" pitchFamily="18" charset="-78"/>
                <a:cs typeface="Andalus" pitchFamily="18" charset="-78"/>
              </a:rPr>
              <a:t>foto</a:t>
            </a:r>
            <a:r>
              <a:rPr lang="en-US" dirty="0" smtClean="0">
                <a:solidFill>
                  <a:schemeClr val="tx1"/>
                </a:solidFill>
                <a:effectLst>
                  <a:outerShdw blurRad="38100" dist="38100" dir="2700000" algn="tl">
                    <a:srgbClr val="000000">
                      <a:alpha val="43137"/>
                    </a:srgbClr>
                  </a:outerShdw>
                </a:effectLst>
                <a:latin typeface="Andalus" pitchFamily="18" charset="-78"/>
                <a:cs typeface="Andalus" pitchFamily="18" charset="-78"/>
              </a:rPr>
              <a:t> </a:t>
            </a:r>
            <a:r>
              <a:rPr lang="en-US" dirty="0" err="1" smtClean="0">
                <a:solidFill>
                  <a:schemeClr val="tx1"/>
                </a:solidFill>
                <a:effectLst>
                  <a:outerShdw blurRad="38100" dist="38100" dir="2700000" algn="tl">
                    <a:srgbClr val="000000">
                      <a:alpha val="43137"/>
                    </a:srgbClr>
                  </a:outerShdw>
                </a:effectLst>
                <a:latin typeface="Andalus" pitchFamily="18" charset="-78"/>
                <a:cs typeface="Andalus" pitchFamily="18" charset="-78"/>
              </a:rPr>
              <a:t>dan</a:t>
            </a:r>
            <a:r>
              <a:rPr lang="en-US" dirty="0" smtClean="0">
                <a:solidFill>
                  <a:schemeClr val="tx1"/>
                </a:solidFill>
                <a:effectLst>
                  <a:outerShdw blurRad="38100" dist="38100" dir="2700000" algn="tl">
                    <a:srgbClr val="000000">
                      <a:alpha val="43137"/>
                    </a:srgbClr>
                  </a:outerShdw>
                </a:effectLst>
                <a:latin typeface="Andalus" pitchFamily="18" charset="-78"/>
                <a:cs typeface="Andalus" pitchFamily="18" charset="-78"/>
              </a:rPr>
              <a:t> </a:t>
            </a:r>
            <a:r>
              <a:rPr lang="en-US" dirty="0" err="1" smtClean="0">
                <a:solidFill>
                  <a:schemeClr val="tx1"/>
                </a:solidFill>
                <a:effectLst>
                  <a:outerShdw blurRad="38100" dist="38100" dir="2700000" algn="tl">
                    <a:srgbClr val="000000">
                      <a:alpha val="43137"/>
                    </a:srgbClr>
                  </a:outerShdw>
                </a:effectLst>
                <a:latin typeface="Andalus" pitchFamily="18" charset="-78"/>
                <a:cs typeface="Andalus" pitchFamily="18" charset="-78"/>
              </a:rPr>
              <a:t>panjang</a:t>
            </a:r>
            <a:r>
              <a:rPr lang="en-US" dirty="0" smtClean="0">
                <a:solidFill>
                  <a:schemeClr val="tx1"/>
                </a:solidFill>
                <a:effectLst>
                  <a:outerShdw blurRad="38100" dist="38100" dir="2700000" algn="tl">
                    <a:srgbClr val="000000">
                      <a:alpha val="43137"/>
                    </a:srgbClr>
                  </a:outerShdw>
                </a:effectLst>
                <a:latin typeface="Andalus" pitchFamily="18" charset="-78"/>
                <a:cs typeface="Andalus" pitchFamily="18" charset="-78"/>
              </a:rPr>
              <a:t> </a:t>
            </a:r>
            <a:r>
              <a:rPr lang="en-US" dirty="0" err="1" smtClean="0">
                <a:solidFill>
                  <a:schemeClr val="tx1"/>
                </a:solidFill>
                <a:effectLst>
                  <a:outerShdw blurRad="38100" dist="38100" dir="2700000" algn="tl">
                    <a:srgbClr val="000000">
                      <a:alpha val="43137"/>
                    </a:srgbClr>
                  </a:outerShdw>
                </a:effectLst>
                <a:latin typeface="Andalus" pitchFamily="18" charset="-78"/>
                <a:cs typeface="Andalus" pitchFamily="18" charset="-78"/>
              </a:rPr>
              <a:t>mobil</a:t>
            </a:r>
            <a:r>
              <a:rPr lang="en-US" dirty="0" smtClean="0">
                <a:solidFill>
                  <a:schemeClr val="tx1"/>
                </a:solidFill>
                <a:effectLst>
                  <a:outerShdw blurRad="38100" dist="38100" dir="2700000" algn="tl">
                    <a:srgbClr val="000000">
                      <a:alpha val="43137"/>
                    </a:srgbClr>
                  </a:outerShdw>
                </a:effectLst>
                <a:latin typeface="Andalus" pitchFamily="18" charset="-78"/>
                <a:cs typeface="Andalus" pitchFamily="18" charset="-78"/>
              </a:rPr>
              <a:t> </a:t>
            </a:r>
            <a:r>
              <a:rPr lang="en-US" dirty="0" err="1" smtClean="0">
                <a:solidFill>
                  <a:schemeClr val="tx1"/>
                </a:solidFill>
                <a:effectLst>
                  <a:outerShdw blurRad="38100" dist="38100" dir="2700000" algn="tl">
                    <a:srgbClr val="000000">
                      <a:alpha val="43137"/>
                    </a:srgbClr>
                  </a:outerShdw>
                </a:effectLst>
                <a:latin typeface="Andalus" pitchFamily="18" charset="-78"/>
                <a:cs typeface="Andalus" pitchFamily="18" charset="-78"/>
              </a:rPr>
              <a:t>sebenarnya</a:t>
            </a:r>
            <a:r>
              <a:rPr lang="en-US" dirty="0" smtClean="0">
                <a:solidFill>
                  <a:schemeClr val="tx1"/>
                </a:solidFill>
                <a:effectLst>
                  <a:outerShdw blurRad="38100" dist="38100" dir="2700000" algn="tl">
                    <a:srgbClr val="000000">
                      <a:alpha val="43137"/>
                    </a:srgbClr>
                  </a:outerShdw>
                </a:effectLst>
                <a:latin typeface="Andalus" pitchFamily="18" charset="-78"/>
                <a:cs typeface="Andalus" pitchFamily="18" charset="-78"/>
              </a:rPr>
              <a:t> </a:t>
            </a:r>
            <a:r>
              <a:rPr lang="en-US" dirty="0" err="1" smtClean="0">
                <a:solidFill>
                  <a:schemeClr val="tx1"/>
                </a:solidFill>
                <a:effectLst>
                  <a:outerShdw blurRad="38100" dist="38100" dir="2700000" algn="tl">
                    <a:srgbClr val="000000">
                      <a:alpha val="43137"/>
                    </a:srgbClr>
                  </a:outerShdw>
                </a:effectLst>
                <a:latin typeface="Andalus" pitchFamily="18" charset="-78"/>
                <a:cs typeface="Andalus" pitchFamily="18" charset="-78"/>
              </a:rPr>
              <a:t>adalah</a:t>
            </a:r>
            <a:r>
              <a:rPr lang="id-ID" dirty="0" smtClean="0">
                <a:solidFill>
                  <a:schemeClr val="tx1"/>
                </a:solidFill>
                <a:effectLst>
                  <a:outerShdw blurRad="38100" dist="38100" dir="2700000" algn="tl">
                    <a:srgbClr val="000000">
                      <a:alpha val="43137"/>
                    </a:srgbClr>
                  </a:outerShdw>
                </a:effectLst>
                <a:latin typeface="Andalus" pitchFamily="18" charset="-78"/>
                <a:cs typeface="Andalus" pitchFamily="18" charset="-78"/>
              </a:rPr>
              <a:t>:</a:t>
            </a:r>
          </a:p>
          <a:p>
            <a:r>
              <a:rPr lang="id-ID" dirty="0" smtClean="0">
                <a:effectLst>
                  <a:outerShdw blurRad="38100" dist="38100" dir="2700000" algn="tl">
                    <a:srgbClr val="000000">
                      <a:alpha val="43137"/>
                    </a:srgbClr>
                  </a:outerShdw>
                </a:effectLst>
                <a:latin typeface="Andalus" pitchFamily="18" charset="-78"/>
                <a:cs typeface="Andalus" pitchFamily="18" charset="-78"/>
              </a:rPr>
              <a:t>= 7 cm</a:t>
            </a:r>
            <a:r>
              <a:rPr lang="id-ID" dirty="0" smtClean="0">
                <a:effectLst>
                  <a:outerShdw blurRad="38100" dist="38100" dir="2700000" algn="tl">
                    <a:srgbClr val="000000">
                      <a:alpha val="43137"/>
                    </a:srgbClr>
                  </a:outerShdw>
                </a:effectLst>
                <a:latin typeface="Aparajita" pitchFamily="34" charset="0"/>
                <a:cs typeface="Aparajita" pitchFamily="34" charset="0"/>
              </a:rPr>
              <a:t> : </a:t>
            </a:r>
            <a:r>
              <a:rPr lang="id-ID" dirty="0" smtClean="0">
                <a:effectLst>
                  <a:outerShdw blurRad="38100" dist="38100" dir="2700000" algn="tl">
                    <a:srgbClr val="000000">
                      <a:alpha val="43137"/>
                    </a:srgbClr>
                  </a:outerShdw>
                </a:effectLst>
                <a:latin typeface="Andalus" pitchFamily="18" charset="-78"/>
                <a:cs typeface="Andalus" pitchFamily="18" charset="-78"/>
              </a:rPr>
              <a:t>3,5 m</a:t>
            </a:r>
          </a:p>
          <a:p>
            <a:r>
              <a:rPr lang="id-ID" dirty="0" smtClean="0">
                <a:effectLst>
                  <a:outerShdw blurRad="38100" dist="38100" dir="2700000" algn="tl">
                    <a:srgbClr val="000000">
                      <a:alpha val="43137"/>
                    </a:srgbClr>
                  </a:outerShdw>
                </a:effectLst>
                <a:latin typeface="Andalus" pitchFamily="18" charset="-78"/>
                <a:cs typeface="Andalus" pitchFamily="18" charset="-78"/>
              </a:rPr>
              <a:t>= 7 cm </a:t>
            </a:r>
            <a:r>
              <a:rPr lang="id-ID" dirty="0" smtClean="0">
                <a:effectLst>
                  <a:outerShdw blurRad="38100" dist="38100" dir="2700000" algn="tl">
                    <a:srgbClr val="000000">
                      <a:alpha val="43137"/>
                    </a:srgbClr>
                  </a:outerShdw>
                </a:effectLst>
                <a:latin typeface="Aparajita" pitchFamily="34" charset="0"/>
                <a:cs typeface="Aparajita" pitchFamily="34" charset="0"/>
              </a:rPr>
              <a:t>: </a:t>
            </a:r>
            <a:r>
              <a:rPr lang="id-ID" dirty="0" smtClean="0">
                <a:effectLst>
                  <a:outerShdw blurRad="38100" dist="38100" dir="2700000" algn="tl">
                    <a:srgbClr val="000000">
                      <a:alpha val="43137"/>
                    </a:srgbClr>
                  </a:outerShdw>
                </a:effectLst>
                <a:latin typeface="Andalus" pitchFamily="18" charset="-78"/>
                <a:cs typeface="Andalus" pitchFamily="18" charset="-78"/>
              </a:rPr>
              <a:t> 350 cm</a:t>
            </a:r>
          </a:p>
          <a:p>
            <a:r>
              <a:rPr lang="id-ID" dirty="0" smtClean="0">
                <a:effectLst>
                  <a:outerShdw blurRad="38100" dist="38100" dir="2700000" algn="tl">
                    <a:srgbClr val="000000">
                      <a:alpha val="43137"/>
                    </a:srgbClr>
                  </a:outerShdw>
                </a:effectLst>
                <a:latin typeface="Andalus" pitchFamily="18" charset="-78"/>
                <a:cs typeface="Andalus" pitchFamily="18" charset="-78"/>
              </a:rPr>
              <a:t>= 1 cm </a:t>
            </a:r>
            <a:r>
              <a:rPr lang="id-ID" dirty="0" smtClean="0">
                <a:effectLst>
                  <a:outerShdw blurRad="38100" dist="38100" dir="2700000" algn="tl">
                    <a:srgbClr val="000000">
                      <a:alpha val="43137"/>
                    </a:srgbClr>
                  </a:outerShdw>
                </a:effectLst>
                <a:latin typeface="Aparajita" pitchFamily="34" charset="0"/>
                <a:cs typeface="Aparajita" pitchFamily="34" charset="0"/>
              </a:rPr>
              <a:t>: </a:t>
            </a:r>
            <a:r>
              <a:rPr lang="id-ID" dirty="0" smtClean="0">
                <a:effectLst>
                  <a:outerShdw blurRad="38100" dist="38100" dir="2700000" algn="tl">
                    <a:srgbClr val="000000">
                      <a:alpha val="43137"/>
                    </a:srgbClr>
                  </a:outerShdw>
                </a:effectLst>
                <a:latin typeface="Andalus" pitchFamily="18" charset="-78"/>
                <a:cs typeface="Andalus" pitchFamily="18" charset="-78"/>
              </a:rPr>
              <a:t>50 cm</a:t>
            </a:r>
          </a:p>
          <a:p>
            <a:endParaRPr lang="id-ID" dirty="0">
              <a:latin typeface="Andalus" pitchFamily="18" charset="-78"/>
              <a:cs typeface="Andalus" pitchFamily="18" charset="-78"/>
            </a:endParaRPr>
          </a:p>
          <a:p>
            <a:r>
              <a:rPr lang="en-US" dirty="0" err="1" smtClean="0">
                <a:solidFill>
                  <a:schemeClr val="tx1"/>
                </a:solidFill>
                <a:effectLst>
                  <a:outerShdw blurRad="38100" dist="38100" dir="2700000" algn="tl">
                    <a:srgbClr val="000000">
                      <a:alpha val="43137"/>
                    </a:srgbClr>
                  </a:outerShdw>
                </a:effectLst>
                <a:latin typeface="Andalus" pitchFamily="18" charset="-78"/>
                <a:cs typeface="Andalus" pitchFamily="18" charset="-78"/>
              </a:rPr>
              <a:t>Dengan</a:t>
            </a:r>
            <a:r>
              <a:rPr lang="en-US" dirty="0" smtClean="0">
                <a:solidFill>
                  <a:schemeClr val="tx1"/>
                </a:solidFill>
                <a:effectLst>
                  <a:outerShdw blurRad="38100" dist="38100" dir="2700000" algn="tl">
                    <a:srgbClr val="000000">
                      <a:alpha val="43137"/>
                    </a:srgbClr>
                  </a:outerShdw>
                </a:effectLst>
                <a:latin typeface="Andalus" pitchFamily="18" charset="-78"/>
                <a:cs typeface="Andalus" pitchFamily="18" charset="-78"/>
              </a:rPr>
              <a:t> </a:t>
            </a:r>
            <a:r>
              <a:rPr lang="en-US" dirty="0" err="1" smtClean="0">
                <a:solidFill>
                  <a:schemeClr val="tx1"/>
                </a:solidFill>
                <a:effectLst>
                  <a:outerShdw blurRad="38100" dist="38100" dir="2700000" algn="tl">
                    <a:srgbClr val="000000">
                      <a:alpha val="43137"/>
                    </a:srgbClr>
                  </a:outerShdw>
                </a:effectLst>
                <a:latin typeface="Andalus" pitchFamily="18" charset="-78"/>
                <a:cs typeface="Andalus" pitchFamily="18" charset="-78"/>
              </a:rPr>
              <a:t>demikian</a:t>
            </a:r>
            <a:r>
              <a:rPr lang="en-US" dirty="0" smtClean="0">
                <a:solidFill>
                  <a:schemeClr val="tx1"/>
                </a:solidFill>
                <a:effectLst>
                  <a:outerShdw blurRad="38100" dist="38100" dir="2700000" algn="tl">
                    <a:srgbClr val="000000">
                      <a:alpha val="43137"/>
                    </a:srgbClr>
                  </a:outerShdw>
                </a:effectLst>
                <a:latin typeface="Andalus" pitchFamily="18" charset="-78"/>
                <a:cs typeface="Andalus" pitchFamily="18" charset="-78"/>
              </a:rPr>
              <a:t>, </a:t>
            </a:r>
            <a:r>
              <a:rPr lang="en-US" dirty="0" err="1" smtClean="0">
                <a:solidFill>
                  <a:schemeClr val="tx1"/>
                </a:solidFill>
                <a:effectLst>
                  <a:outerShdw blurRad="38100" dist="38100" dir="2700000" algn="tl">
                    <a:srgbClr val="000000">
                      <a:alpha val="43137"/>
                    </a:srgbClr>
                  </a:outerShdw>
                </a:effectLst>
                <a:latin typeface="Andalus" pitchFamily="18" charset="-78"/>
                <a:cs typeface="Andalus" pitchFamily="18" charset="-78"/>
              </a:rPr>
              <a:t>skala</a:t>
            </a:r>
            <a:r>
              <a:rPr lang="en-US" dirty="0" smtClean="0">
                <a:solidFill>
                  <a:schemeClr val="tx1"/>
                </a:solidFill>
                <a:effectLst>
                  <a:outerShdw blurRad="38100" dist="38100" dir="2700000" algn="tl">
                    <a:srgbClr val="000000">
                      <a:alpha val="43137"/>
                    </a:srgbClr>
                  </a:outerShdw>
                </a:effectLst>
                <a:latin typeface="Andalus" pitchFamily="18" charset="-78"/>
                <a:cs typeface="Andalus" pitchFamily="18" charset="-78"/>
              </a:rPr>
              <a:t> </a:t>
            </a:r>
            <a:r>
              <a:rPr lang="en-US" dirty="0" err="1" smtClean="0">
                <a:solidFill>
                  <a:schemeClr val="tx1"/>
                </a:solidFill>
                <a:effectLst>
                  <a:outerShdw blurRad="38100" dist="38100" dir="2700000" algn="tl">
                    <a:srgbClr val="000000">
                      <a:alpha val="43137"/>
                    </a:srgbClr>
                  </a:outerShdw>
                </a:effectLst>
                <a:latin typeface="Andalus" pitchFamily="18" charset="-78"/>
                <a:cs typeface="Andalus" pitchFamily="18" charset="-78"/>
              </a:rPr>
              <a:t>dari</a:t>
            </a:r>
            <a:r>
              <a:rPr lang="en-US" dirty="0" smtClean="0">
                <a:solidFill>
                  <a:schemeClr val="tx1"/>
                </a:solidFill>
                <a:effectLst>
                  <a:outerShdw blurRad="38100" dist="38100" dir="2700000" algn="tl">
                    <a:srgbClr val="000000">
                      <a:alpha val="43137"/>
                    </a:srgbClr>
                  </a:outerShdw>
                </a:effectLst>
                <a:latin typeface="Andalus" pitchFamily="18" charset="-78"/>
                <a:cs typeface="Andalus" pitchFamily="18" charset="-78"/>
              </a:rPr>
              <a:t> </a:t>
            </a:r>
            <a:r>
              <a:rPr lang="en-US" dirty="0" err="1" smtClean="0">
                <a:solidFill>
                  <a:schemeClr val="tx1"/>
                </a:solidFill>
                <a:effectLst>
                  <a:outerShdw blurRad="38100" dist="38100" dir="2700000" algn="tl">
                    <a:srgbClr val="000000">
                      <a:alpha val="43137"/>
                    </a:srgbClr>
                  </a:outerShdw>
                </a:effectLst>
                <a:latin typeface="Andalus" pitchFamily="18" charset="-78"/>
                <a:cs typeface="Andalus" pitchFamily="18" charset="-78"/>
              </a:rPr>
              <a:t>foto</a:t>
            </a:r>
            <a:r>
              <a:rPr lang="en-US" dirty="0" smtClean="0">
                <a:solidFill>
                  <a:schemeClr val="tx1"/>
                </a:solidFill>
                <a:effectLst>
                  <a:outerShdw blurRad="38100" dist="38100" dir="2700000" algn="tl">
                    <a:srgbClr val="000000">
                      <a:alpha val="43137"/>
                    </a:srgbClr>
                  </a:outerShdw>
                </a:effectLst>
                <a:latin typeface="Andalus" pitchFamily="18" charset="-78"/>
                <a:cs typeface="Andalus" pitchFamily="18" charset="-78"/>
              </a:rPr>
              <a:t> </a:t>
            </a:r>
            <a:r>
              <a:rPr lang="en-US" dirty="0" err="1" smtClean="0">
                <a:solidFill>
                  <a:schemeClr val="tx1"/>
                </a:solidFill>
                <a:effectLst>
                  <a:outerShdw blurRad="38100" dist="38100" dir="2700000" algn="tl">
                    <a:srgbClr val="000000">
                      <a:alpha val="43137"/>
                    </a:srgbClr>
                  </a:outerShdw>
                </a:effectLst>
                <a:latin typeface="Andalus" pitchFamily="18" charset="-78"/>
                <a:cs typeface="Andalus" pitchFamily="18" charset="-78"/>
              </a:rPr>
              <a:t>tersebut</a:t>
            </a:r>
            <a:r>
              <a:rPr lang="en-US" dirty="0" smtClean="0">
                <a:solidFill>
                  <a:schemeClr val="tx1"/>
                </a:solidFill>
                <a:effectLst>
                  <a:outerShdw blurRad="38100" dist="38100" dir="2700000" algn="tl">
                    <a:srgbClr val="000000">
                      <a:alpha val="43137"/>
                    </a:srgbClr>
                  </a:outerShdw>
                </a:effectLst>
                <a:latin typeface="Andalus" pitchFamily="18" charset="-78"/>
                <a:cs typeface="Andalus" pitchFamily="18" charset="-78"/>
              </a:rPr>
              <a:t> </a:t>
            </a:r>
            <a:r>
              <a:rPr lang="en-US" dirty="0" err="1" smtClean="0">
                <a:solidFill>
                  <a:schemeClr val="tx1"/>
                </a:solidFill>
                <a:effectLst>
                  <a:outerShdw blurRad="38100" dist="38100" dir="2700000" algn="tl">
                    <a:srgbClr val="000000">
                      <a:alpha val="43137"/>
                    </a:srgbClr>
                  </a:outerShdw>
                </a:effectLst>
                <a:latin typeface="Andalus" pitchFamily="18" charset="-78"/>
                <a:cs typeface="Andalus" pitchFamily="18" charset="-78"/>
              </a:rPr>
              <a:t>adalah</a:t>
            </a:r>
            <a:r>
              <a:rPr lang="en-US" dirty="0" smtClean="0">
                <a:solidFill>
                  <a:schemeClr val="tx1"/>
                </a:solidFill>
                <a:effectLst>
                  <a:outerShdw blurRad="38100" dist="38100" dir="2700000" algn="tl">
                    <a:srgbClr val="000000">
                      <a:alpha val="43137"/>
                    </a:srgbClr>
                  </a:outerShdw>
                </a:effectLst>
                <a:latin typeface="Andalus" pitchFamily="18" charset="-78"/>
                <a:cs typeface="Andalus" pitchFamily="18" charset="-78"/>
              </a:rPr>
              <a:t> 1 : 50. </a:t>
            </a:r>
            <a:r>
              <a:rPr lang="en-US" dirty="0" err="1" smtClean="0">
                <a:solidFill>
                  <a:schemeClr val="tx1"/>
                </a:solidFill>
                <a:effectLst>
                  <a:outerShdw blurRad="38100" dist="38100" dir="2700000" algn="tl">
                    <a:srgbClr val="000000">
                      <a:alpha val="43137"/>
                    </a:srgbClr>
                  </a:outerShdw>
                </a:effectLst>
                <a:latin typeface="Andalus" pitchFamily="18" charset="-78"/>
                <a:cs typeface="Andalus" pitchFamily="18" charset="-78"/>
              </a:rPr>
              <a:t>Oleh</a:t>
            </a:r>
            <a:r>
              <a:rPr lang="en-US" dirty="0" smtClean="0">
                <a:solidFill>
                  <a:schemeClr val="tx1"/>
                </a:solidFill>
                <a:effectLst>
                  <a:outerShdw blurRad="38100" dist="38100" dir="2700000" algn="tl">
                    <a:srgbClr val="000000">
                      <a:alpha val="43137"/>
                    </a:srgbClr>
                  </a:outerShdw>
                </a:effectLst>
                <a:latin typeface="Andalus" pitchFamily="18" charset="-78"/>
                <a:cs typeface="Andalus" pitchFamily="18" charset="-78"/>
              </a:rPr>
              <a:t> </a:t>
            </a:r>
            <a:r>
              <a:rPr lang="en-US" dirty="0" err="1" smtClean="0">
                <a:solidFill>
                  <a:schemeClr val="tx1"/>
                </a:solidFill>
                <a:effectLst>
                  <a:outerShdw blurRad="38100" dist="38100" dir="2700000" algn="tl">
                    <a:srgbClr val="000000">
                      <a:alpha val="43137"/>
                    </a:srgbClr>
                  </a:outerShdw>
                </a:effectLst>
                <a:latin typeface="Andalus" pitchFamily="18" charset="-78"/>
                <a:cs typeface="Andalus" pitchFamily="18" charset="-78"/>
              </a:rPr>
              <a:t>karena</a:t>
            </a:r>
            <a:r>
              <a:rPr lang="en-US" dirty="0" smtClean="0">
                <a:solidFill>
                  <a:schemeClr val="tx1"/>
                </a:solidFill>
                <a:effectLst>
                  <a:outerShdw blurRad="38100" dist="38100" dir="2700000" algn="tl">
                    <a:srgbClr val="000000">
                      <a:alpha val="43137"/>
                    </a:srgbClr>
                  </a:outerShdw>
                </a:effectLst>
                <a:latin typeface="Andalus" pitchFamily="18" charset="-78"/>
                <a:cs typeface="Andalus" pitchFamily="18" charset="-78"/>
              </a:rPr>
              <a:t> </a:t>
            </a:r>
            <a:r>
              <a:rPr lang="en-US" dirty="0" err="1" smtClean="0">
                <a:solidFill>
                  <a:schemeClr val="tx1"/>
                </a:solidFill>
                <a:effectLst>
                  <a:outerShdw blurRad="38100" dist="38100" dir="2700000" algn="tl">
                    <a:srgbClr val="000000">
                      <a:alpha val="43137"/>
                    </a:srgbClr>
                  </a:outerShdw>
                </a:effectLst>
                <a:latin typeface="Andalus" pitchFamily="18" charset="-78"/>
                <a:cs typeface="Andalus" pitchFamily="18" charset="-78"/>
              </a:rPr>
              <a:t>tinggi</a:t>
            </a:r>
            <a:r>
              <a:rPr lang="en-US" dirty="0" smtClean="0">
                <a:solidFill>
                  <a:schemeClr val="tx1"/>
                </a:solidFill>
                <a:effectLst>
                  <a:outerShdw blurRad="38100" dist="38100" dir="2700000" algn="tl">
                    <a:srgbClr val="000000">
                      <a:alpha val="43137"/>
                    </a:srgbClr>
                  </a:outerShdw>
                </a:effectLst>
                <a:latin typeface="Andalus" pitchFamily="18" charset="-78"/>
                <a:cs typeface="Andalus" pitchFamily="18" charset="-78"/>
              </a:rPr>
              <a:t> </a:t>
            </a:r>
            <a:r>
              <a:rPr lang="en-US" dirty="0" err="1" smtClean="0">
                <a:solidFill>
                  <a:schemeClr val="tx1"/>
                </a:solidFill>
                <a:effectLst>
                  <a:outerShdw blurRad="38100" dist="38100" dir="2700000" algn="tl">
                    <a:srgbClr val="000000">
                      <a:alpha val="43137"/>
                    </a:srgbClr>
                  </a:outerShdw>
                </a:effectLst>
                <a:latin typeface="Andalus" pitchFamily="18" charset="-78"/>
                <a:cs typeface="Andalus" pitchFamily="18" charset="-78"/>
              </a:rPr>
              <a:t>mobil</a:t>
            </a:r>
            <a:r>
              <a:rPr lang="en-US" dirty="0" smtClean="0">
                <a:solidFill>
                  <a:schemeClr val="tx1"/>
                </a:solidFill>
                <a:effectLst>
                  <a:outerShdw blurRad="38100" dist="38100" dir="2700000" algn="tl">
                    <a:srgbClr val="000000">
                      <a:alpha val="43137"/>
                    </a:srgbClr>
                  </a:outerShdw>
                </a:effectLst>
                <a:latin typeface="Andalus" pitchFamily="18" charset="-78"/>
                <a:cs typeface="Andalus" pitchFamily="18" charset="-78"/>
              </a:rPr>
              <a:t> </a:t>
            </a:r>
            <a:r>
              <a:rPr lang="en-US" dirty="0" err="1" smtClean="0">
                <a:solidFill>
                  <a:schemeClr val="tx1"/>
                </a:solidFill>
                <a:effectLst>
                  <a:outerShdw blurRad="38100" dist="38100" dir="2700000" algn="tl">
                    <a:srgbClr val="000000">
                      <a:alpha val="43137"/>
                    </a:srgbClr>
                  </a:outerShdw>
                </a:effectLst>
                <a:latin typeface="Andalus" pitchFamily="18" charset="-78"/>
                <a:cs typeface="Andalus" pitchFamily="18" charset="-78"/>
              </a:rPr>
              <a:t>dalam</a:t>
            </a:r>
            <a:r>
              <a:rPr lang="en-US" dirty="0" smtClean="0">
                <a:solidFill>
                  <a:schemeClr val="tx1"/>
                </a:solidFill>
                <a:effectLst>
                  <a:outerShdw blurRad="38100" dist="38100" dir="2700000" algn="tl">
                    <a:srgbClr val="000000">
                      <a:alpha val="43137"/>
                    </a:srgbClr>
                  </a:outerShdw>
                </a:effectLst>
                <a:latin typeface="Andalus" pitchFamily="18" charset="-78"/>
                <a:cs typeface="Andalus" pitchFamily="18" charset="-78"/>
              </a:rPr>
              <a:t> </a:t>
            </a:r>
            <a:r>
              <a:rPr lang="en-US" dirty="0" err="1" smtClean="0">
                <a:solidFill>
                  <a:schemeClr val="tx1"/>
                </a:solidFill>
                <a:effectLst>
                  <a:outerShdw blurRad="38100" dist="38100" dir="2700000" algn="tl">
                    <a:srgbClr val="000000">
                      <a:alpha val="43137"/>
                    </a:srgbClr>
                  </a:outerShdw>
                </a:effectLst>
                <a:latin typeface="Andalus" pitchFamily="18" charset="-78"/>
                <a:cs typeface="Andalus" pitchFamily="18" charset="-78"/>
              </a:rPr>
              <a:t>foto</a:t>
            </a:r>
            <a:r>
              <a:rPr lang="en-US" dirty="0" smtClean="0">
                <a:solidFill>
                  <a:schemeClr val="tx1"/>
                </a:solidFill>
                <a:effectLst>
                  <a:outerShdw blurRad="38100" dist="38100" dir="2700000" algn="tl">
                    <a:srgbClr val="000000">
                      <a:alpha val="43137"/>
                    </a:srgbClr>
                  </a:outerShdw>
                </a:effectLst>
                <a:latin typeface="Andalus" pitchFamily="18" charset="-78"/>
                <a:cs typeface="Andalus" pitchFamily="18" charset="-78"/>
              </a:rPr>
              <a:t> </a:t>
            </a:r>
            <a:r>
              <a:rPr lang="en-US" dirty="0" err="1" smtClean="0">
                <a:solidFill>
                  <a:schemeClr val="tx1"/>
                </a:solidFill>
                <a:effectLst>
                  <a:outerShdw blurRad="38100" dist="38100" dir="2700000" algn="tl">
                    <a:srgbClr val="000000">
                      <a:alpha val="43137"/>
                    </a:srgbClr>
                  </a:outerShdw>
                </a:effectLst>
                <a:latin typeface="Andalus" pitchFamily="18" charset="-78"/>
                <a:cs typeface="Andalus" pitchFamily="18" charset="-78"/>
              </a:rPr>
              <a:t>adalah</a:t>
            </a:r>
            <a:r>
              <a:rPr lang="en-US" dirty="0" smtClean="0">
                <a:solidFill>
                  <a:schemeClr val="tx1"/>
                </a:solidFill>
                <a:effectLst>
                  <a:outerShdw blurRad="38100" dist="38100" dir="2700000" algn="tl">
                    <a:srgbClr val="000000">
                      <a:alpha val="43137"/>
                    </a:srgbClr>
                  </a:outerShdw>
                </a:effectLst>
                <a:latin typeface="Andalus" pitchFamily="18" charset="-78"/>
                <a:cs typeface="Andalus" pitchFamily="18" charset="-78"/>
              </a:rPr>
              <a:t> 2,5 cm x 50 = 125 cm. </a:t>
            </a:r>
            <a:r>
              <a:rPr lang="en-US" dirty="0" err="1" smtClean="0">
                <a:solidFill>
                  <a:schemeClr val="tx1"/>
                </a:solidFill>
                <a:effectLst>
                  <a:outerShdw blurRad="38100" dist="38100" dir="2700000" algn="tl">
                    <a:srgbClr val="000000">
                      <a:alpha val="43137"/>
                    </a:srgbClr>
                  </a:outerShdw>
                </a:effectLst>
                <a:latin typeface="Andalus" pitchFamily="18" charset="-78"/>
                <a:cs typeface="Andalus" pitchFamily="18" charset="-78"/>
              </a:rPr>
              <a:t>jadi</a:t>
            </a:r>
            <a:r>
              <a:rPr lang="en-US" dirty="0" smtClean="0">
                <a:solidFill>
                  <a:schemeClr val="tx1"/>
                </a:solidFill>
                <a:effectLst>
                  <a:outerShdw blurRad="38100" dist="38100" dir="2700000" algn="tl">
                    <a:srgbClr val="000000">
                      <a:alpha val="43137"/>
                    </a:srgbClr>
                  </a:outerShdw>
                </a:effectLst>
                <a:latin typeface="Andalus" pitchFamily="18" charset="-78"/>
                <a:cs typeface="Andalus" pitchFamily="18" charset="-78"/>
              </a:rPr>
              <a:t>, </a:t>
            </a:r>
            <a:r>
              <a:rPr lang="en-US" dirty="0" err="1" smtClean="0">
                <a:solidFill>
                  <a:schemeClr val="tx1"/>
                </a:solidFill>
                <a:effectLst>
                  <a:outerShdw blurRad="38100" dist="38100" dir="2700000" algn="tl">
                    <a:srgbClr val="000000">
                      <a:alpha val="43137"/>
                    </a:srgbClr>
                  </a:outerShdw>
                </a:effectLst>
                <a:latin typeface="Andalus" pitchFamily="18" charset="-78"/>
                <a:cs typeface="Andalus" pitchFamily="18" charset="-78"/>
              </a:rPr>
              <a:t>tinggi</a:t>
            </a:r>
            <a:r>
              <a:rPr lang="en-US" dirty="0" smtClean="0">
                <a:solidFill>
                  <a:schemeClr val="tx1"/>
                </a:solidFill>
                <a:effectLst>
                  <a:outerShdw blurRad="38100" dist="38100" dir="2700000" algn="tl">
                    <a:srgbClr val="000000">
                      <a:alpha val="43137"/>
                    </a:srgbClr>
                  </a:outerShdw>
                </a:effectLst>
                <a:latin typeface="Andalus" pitchFamily="18" charset="-78"/>
                <a:cs typeface="Andalus" pitchFamily="18" charset="-78"/>
              </a:rPr>
              <a:t> </a:t>
            </a:r>
            <a:r>
              <a:rPr lang="en-US" dirty="0" err="1" smtClean="0">
                <a:solidFill>
                  <a:schemeClr val="tx1"/>
                </a:solidFill>
                <a:effectLst>
                  <a:outerShdw blurRad="38100" dist="38100" dir="2700000" algn="tl">
                    <a:srgbClr val="000000">
                      <a:alpha val="43137"/>
                    </a:srgbClr>
                  </a:outerShdw>
                </a:effectLst>
                <a:latin typeface="Andalus" pitchFamily="18" charset="-78"/>
                <a:cs typeface="Andalus" pitchFamily="18" charset="-78"/>
              </a:rPr>
              <a:t>mobil</a:t>
            </a:r>
            <a:r>
              <a:rPr lang="en-US" dirty="0" smtClean="0">
                <a:solidFill>
                  <a:schemeClr val="tx1"/>
                </a:solidFill>
                <a:effectLst>
                  <a:outerShdw blurRad="38100" dist="38100" dir="2700000" algn="tl">
                    <a:srgbClr val="000000">
                      <a:alpha val="43137"/>
                    </a:srgbClr>
                  </a:outerShdw>
                </a:effectLst>
                <a:latin typeface="Andalus" pitchFamily="18" charset="-78"/>
                <a:cs typeface="Andalus" pitchFamily="18" charset="-78"/>
              </a:rPr>
              <a:t> </a:t>
            </a:r>
            <a:r>
              <a:rPr lang="en-US" dirty="0" err="1" smtClean="0">
                <a:solidFill>
                  <a:schemeClr val="tx1"/>
                </a:solidFill>
                <a:effectLst>
                  <a:outerShdw blurRad="38100" dist="38100" dir="2700000" algn="tl">
                    <a:srgbClr val="000000">
                      <a:alpha val="43137"/>
                    </a:srgbClr>
                  </a:outerShdw>
                </a:effectLst>
                <a:latin typeface="Andalus" pitchFamily="18" charset="-78"/>
                <a:cs typeface="Andalus" pitchFamily="18" charset="-78"/>
              </a:rPr>
              <a:t>sebenarnya</a:t>
            </a:r>
            <a:r>
              <a:rPr lang="en-US" dirty="0" smtClean="0">
                <a:solidFill>
                  <a:schemeClr val="tx1"/>
                </a:solidFill>
                <a:effectLst>
                  <a:outerShdw blurRad="38100" dist="38100" dir="2700000" algn="tl">
                    <a:srgbClr val="000000">
                      <a:alpha val="43137"/>
                    </a:srgbClr>
                  </a:outerShdw>
                </a:effectLst>
                <a:latin typeface="Andalus" pitchFamily="18" charset="-78"/>
                <a:cs typeface="Andalus" pitchFamily="18" charset="-78"/>
              </a:rPr>
              <a:t> </a:t>
            </a:r>
            <a:r>
              <a:rPr lang="en-US" dirty="0" err="1" smtClean="0">
                <a:solidFill>
                  <a:schemeClr val="tx1"/>
                </a:solidFill>
                <a:effectLst>
                  <a:outerShdw blurRad="38100" dist="38100" dir="2700000" algn="tl">
                    <a:srgbClr val="000000">
                      <a:alpha val="43137"/>
                    </a:srgbClr>
                  </a:outerShdw>
                </a:effectLst>
                <a:latin typeface="Andalus" pitchFamily="18" charset="-78"/>
                <a:cs typeface="Andalus" pitchFamily="18" charset="-78"/>
              </a:rPr>
              <a:t>adalah</a:t>
            </a:r>
            <a:r>
              <a:rPr lang="en-US" dirty="0" smtClean="0">
                <a:solidFill>
                  <a:schemeClr val="tx1"/>
                </a:solidFill>
                <a:effectLst>
                  <a:outerShdw blurRad="38100" dist="38100" dir="2700000" algn="tl">
                    <a:srgbClr val="000000">
                      <a:alpha val="43137"/>
                    </a:srgbClr>
                  </a:outerShdw>
                </a:effectLst>
                <a:latin typeface="Andalus" pitchFamily="18" charset="-78"/>
                <a:cs typeface="Andalus" pitchFamily="18" charset="-78"/>
              </a:rPr>
              <a:t>     1,25 m.</a:t>
            </a:r>
            <a:endParaRPr lang="id-ID" dirty="0">
              <a:effectLst>
                <a:outerShdw blurRad="38100" dist="38100" dir="2700000" algn="tl">
                  <a:srgbClr val="000000">
                    <a:alpha val="43137"/>
                  </a:srgbClr>
                </a:outerShdw>
              </a:effectLst>
              <a:latin typeface="Andalus" pitchFamily="18" charset="-78"/>
              <a:cs typeface="Andalus" pitchFamily="18" charset="-78"/>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4" presetClass="entr" presetSubtype="0" accel="10000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strVal val="#ppt_w*0.05"/>
                                          </p:val>
                                        </p:tav>
                                        <p:tav tm="100000">
                                          <p:val>
                                            <p:strVal val="#ppt_w"/>
                                          </p:val>
                                        </p:tav>
                                      </p:tavLst>
                                    </p:anim>
                                    <p:anim calcmode="lin" valueType="num">
                                      <p:cBhvr>
                                        <p:cTn id="8" dur="500" fill="hold"/>
                                        <p:tgtEl>
                                          <p:spTgt spid="8"/>
                                        </p:tgtEl>
                                        <p:attrNameLst>
                                          <p:attrName>ppt_h</p:attrName>
                                        </p:attrNameLst>
                                      </p:cBhvr>
                                      <p:tavLst>
                                        <p:tav tm="0">
                                          <p:val>
                                            <p:strVal val="#ppt_h"/>
                                          </p:val>
                                        </p:tav>
                                        <p:tav tm="100000">
                                          <p:val>
                                            <p:strVal val="#ppt_h"/>
                                          </p:val>
                                        </p:tav>
                                      </p:tavLst>
                                    </p:anim>
                                    <p:anim calcmode="lin" valueType="num">
                                      <p:cBhvr>
                                        <p:cTn id="9" dur="500" fill="hold"/>
                                        <p:tgtEl>
                                          <p:spTgt spid="8"/>
                                        </p:tgtEl>
                                        <p:attrNameLst>
                                          <p:attrName>ppt_x</p:attrName>
                                        </p:attrNameLst>
                                      </p:cBhvr>
                                      <p:tavLst>
                                        <p:tav tm="0">
                                          <p:val>
                                            <p:strVal val="#ppt_x-.2"/>
                                          </p:val>
                                        </p:tav>
                                        <p:tav tm="100000">
                                          <p:val>
                                            <p:strVal val="#ppt_x"/>
                                          </p:val>
                                        </p:tav>
                                      </p:tavLst>
                                    </p:anim>
                                    <p:anim calcmode="lin" valueType="num">
                                      <p:cBhvr>
                                        <p:cTn id="10" dur="500" fill="hold"/>
                                        <p:tgtEl>
                                          <p:spTgt spid="8"/>
                                        </p:tgtEl>
                                        <p:attrNameLst>
                                          <p:attrName>ppt_y</p:attrName>
                                        </p:attrNameLst>
                                      </p:cBhvr>
                                      <p:tavLst>
                                        <p:tav tm="0">
                                          <p:val>
                                            <p:strVal val="#ppt_y"/>
                                          </p:val>
                                        </p:tav>
                                        <p:tav tm="100000">
                                          <p:val>
                                            <p:strVal val="#ppt_y"/>
                                          </p:val>
                                        </p:tav>
                                      </p:tavLst>
                                    </p:anim>
                                    <p:animEffect transition="in" filter="fade">
                                      <p:cBhvr>
                                        <p:cTn id="11" dur="500"/>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58" presetClass="entr" presetSubtype="0" accel="100000" fill="hold" nodeType="clickEffect">
                                  <p:stCondLst>
                                    <p:cond delay="0"/>
                                  </p:stCondLst>
                                  <p:childTnLst>
                                    <p:set>
                                      <p:cBhvr>
                                        <p:cTn id="15" dur="1" fill="hold">
                                          <p:stCondLst>
                                            <p:cond delay="0"/>
                                          </p:stCondLst>
                                        </p:cTn>
                                        <p:tgtEl>
                                          <p:spTgt spid="9">
                                            <p:txEl>
                                              <p:pRg st="0" end="0"/>
                                            </p:txEl>
                                          </p:spTgt>
                                        </p:tgtEl>
                                        <p:attrNameLst>
                                          <p:attrName>style.visibility</p:attrName>
                                        </p:attrNameLst>
                                      </p:cBhvr>
                                      <p:to>
                                        <p:strVal val="visible"/>
                                      </p:to>
                                    </p:set>
                                    <p:anim calcmode="lin" valueType="num">
                                      <p:cBhvr>
                                        <p:cTn id="16" dur="500" fill="hold"/>
                                        <p:tgtEl>
                                          <p:spTgt spid="9">
                                            <p:txEl>
                                              <p:pRg st="0" end="0"/>
                                            </p:txEl>
                                          </p:spTgt>
                                        </p:tgtEl>
                                        <p:attrNameLst>
                                          <p:attrName>ppt_w</p:attrName>
                                        </p:attrNameLst>
                                      </p:cBhvr>
                                      <p:tavLst>
                                        <p:tav tm="0">
                                          <p:val>
                                            <p:strVal val="#ppt_w*2.5"/>
                                          </p:val>
                                        </p:tav>
                                        <p:tav tm="100000">
                                          <p:val>
                                            <p:strVal val="#ppt_w"/>
                                          </p:val>
                                        </p:tav>
                                      </p:tavLst>
                                    </p:anim>
                                    <p:anim calcmode="lin" valueType="num">
                                      <p:cBhvr>
                                        <p:cTn id="17" dur="500" fill="hold"/>
                                        <p:tgtEl>
                                          <p:spTgt spid="9">
                                            <p:txEl>
                                              <p:pRg st="0" end="0"/>
                                            </p:txEl>
                                          </p:spTgt>
                                        </p:tgtEl>
                                        <p:attrNameLst>
                                          <p:attrName>ppt_h</p:attrName>
                                        </p:attrNameLst>
                                      </p:cBhvr>
                                      <p:tavLst>
                                        <p:tav tm="0">
                                          <p:val>
                                            <p:strVal val="#ppt_h*0.01"/>
                                          </p:val>
                                        </p:tav>
                                        <p:tav tm="100000">
                                          <p:val>
                                            <p:strVal val="#ppt_h"/>
                                          </p:val>
                                        </p:tav>
                                      </p:tavLst>
                                    </p:anim>
                                    <p:anim calcmode="lin" valueType="num">
                                      <p:cBhvr>
                                        <p:cTn id="18"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19" dur="500" fill="hold"/>
                                        <p:tgtEl>
                                          <p:spTgt spid="9">
                                            <p:txEl>
                                              <p:pRg st="0" end="0"/>
                                            </p:txEl>
                                          </p:spTgt>
                                        </p:tgtEl>
                                        <p:attrNameLst>
                                          <p:attrName>ppt_y</p:attrName>
                                        </p:attrNameLst>
                                      </p:cBhvr>
                                      <p:tavLst>
                                        <p:tav tm="0">
                                          <p:val>
                                            <p:strVal val="#ppt_h+1"/>
                                          </p:val>
                                        </p:tav>
                                        <p:tav tm="100000">
                                          <p:val>
                                            <p:strVal val="#ppt_y"/>
                                          </p:val>
                                        </p:tav>
                                      </p:tavLst>
                                    </p:anim>
                                    <p:animEffect transition="in" filter="fade">
                                      <p:cBhvr>
                                        <p:cTn id="20" dur="500"/>
                                        <p:tgtEl>
                                          <p:spTgt spid="9">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8" presetClass="entr" presetSubtype="0" accel="100000" fill="hold" nodeType="clickEffect">
                                  <p:stCondLst>
                                    <p:cond delay="0"/>
                                  </p:stCondLst>
                                  <p:childTnLst>
                                    <p:set>
                                      <p:cBhvr>
                                        <p:cTn id="24" dur="1" fill="hold">
                                          <p:stCondLst>
                                            <p:cond delay="0"/>
                                          </p:stCondLst>
                                        </p:cTn>
                                        <p:tgtEl>
                                          <p:spTgt spid="9">
                                            <p:txEl>
                                              <p:pRg st="1" end="1"/>
                                            </p:txEl>
                                          </p:spTgt>
                                        </p:tgtEl>
                                        <p:attrNameLst>
                                          <p:attrName>style.visibility</p:attrName>
                                        </p:attrNameLst>
                                      </p:cBhvr>
                                      <p:to>
                                        <p:strVal val="visible"/>
                                      </p:to>
                                    </p:set>
                                    <p:anim calcmode="lin" valueType="num">
                                      <p:cBhvr>
                                        <p:cTn id="25" dur="500" fill="hold"/>
                                        <p:tgtEl>
                                          <p:spTgt spid="9">
                                            <p:txEl>
                                              <p:pRg st="1" end="1"/>
                                            </p:txEl>
                                          </p:spTgt>
                                        </p:tgtEl>
                                        <p:attrNameLst>
                                          <p:attrName>ppt_w</p:attrName>
                                        </p:attrNameLst>
                                      </p:cBhvr>
                                      <p:tavLst>
                                        <p:tav tm="0">
                                          <p:val>
                                            <p:strVal val="#ppt_w*2.5"/>
                                          </p:val>
                                        </p:tav>
                                        <p:tav tm="100000">
                                          <p:val>
                                            <p:strVal val="#ppt_w"/>
                                          </p:val>
                                        </p:tav>
                                      </p:tavLst>
                                    </p:anim>
                                    <p:anim calcmode="lin" valueType="num">
                                      <p:cBhvr>
                                        <p:cTn id="26" dur="500" fill="hold"/>
                                        <p:tgtEl>
                                          <p:spTgt spid="9">
                                            <p:txEl>
                                              <p:pRg st="1" end="1"/>
                                            </p:txEl>
                                          </p:spTgt>
                                        </p:tgtEl>
                                        <p:attrNameLst>
                                          <p:attrName>ppt_h</p:attrName>
                                        </p:attrNameLst>
                                      </p:cBhvr>
                                      <p:tavLst>
                                        <p:tav tm="0">
                                          <p:val>
                                            <p:strVal val="#ppt_h*0.01"/>
                                          </p:val>
                                        </p:tav>
                                        <p:tav tm="100000">
                                          <p:val>
                                            <p:strVal val="#ppt_h"/>
                                          </p:val>
                                        </p:tav>
                                      </p:tavLst>
                                    </p:anim>
                                    <p:anim calcmode="lin" valueType="num">
                                      <p:cBhvr>
                                        <p:cTn id="27"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p:cTn id="28" dur="500" fill="hold"/>
                                        <p:tgtEl>
                                          <p:spTgt spid="9">
                                            <p:txEl>
                                              <p:pRg st="1" end="1"/>
                                            </p:txEl>
                                          </p:spTgt>
                                        </p:tgtEl>
                                        <p:attrNameLst>
                                          <p:attrName>ppt_y</p:attrName>
                                        </p:attrNameLst>
                                      </p:cBhvr>
                                      <p:tavLst>
                                        <p:tav tm="0">
                                          <p:val>
                                            <p:strVal val="#ppt_h+1"/>
                                          </p:val>
                                        </p:tav>
                                        <p:tav tm="100000">
                                          <p:val>
                                            <p:strVal val="#ppt_y"/>
                                          </p:val>
                                        </p:tav>
                                      </p:tavLst>
                                    </p:anim>
                                    <p:animEffect transition="in" filter="fade">
                                      <p:cBhvr>
                                        <p:cTn id="29" dur="500"/>
                                        <p:tgtEl>
                                          <p:spTgt spid="9">
                                            <p:txEl>
                                              <p:pRg st="1" end="1"/>
                                            </p:txEl>
                                          </p:spTgt>
                                        </p:tgtEl>
                                      </p:cBhvr>
                                    </p:animEffect>
                                  </p:childTnLst>
                                </p:cTn>
                              </p:par>
                              <p:par>
                                <p:cTn id="30" presetID="58" presetClass="entr" presetSubtype="0" accel="100000" fill="hold" nodeType="withEffect">
                                  <p:stCondLst>
                                    <p:cond delay="0"/>
                                  </p:stCondLst>
                                  <p:childTnLst>
                                    <p:set>
                                      <p:cBhvr>
                                        <p:cTn id="31" dur="1" fill="hold">
                                          <p:stCondLst>
                                            <p:cond delay="0"/>
                                          </p:stCondLst>
                                        </p:cTn>
                                        <p:tgtEl>
                                          <p:spTgt spid="9">
                                            <p:txEl>
                                              <p:pRg st="2" end="2"/>
                                            </p:txEl>
                                          </p:spTgt>
                                        </p:tgtEl>
                                        <p:attrNameLst>
                                          <p:attrName>style.visibility</p:attrName>
                                        </p:attrNameLst>
                                      </p:cBhvr>
                                      <p:to>
                                        <p:strVal val="visible"/>
                                      </p:to>
                                    </p:set>
                                    <p:anim calcmode="lin" valueType="num">
                                      <p:cBhvr>
                                        <p:cTn id="32" dur="500" fill="hold"/>
                                        <p:tgtEl>
                                          <p:spTgt spid="9">
                                            <p:txEl>
                                              <p:pRg st="2" end="2"/>
                                            </p:txEl>
                                          </p:spTgt>
                                        </p:tgtEl>
                                        <p:attrNameLst>
                                          <p:attrName>ppt_w</p:attrName>
                                        </p:attrNameLst>
                                      </p:cBhvr>
                                      <p:tavLst>
                                        <p:tav tm="0">
                                          <p:val>
                                            <p:strVal val="#ppt_w*2.5"/>
                                          </p:val>
                                        </p:tav>
                                        <p:tav tm="100000">
                                          <p:val>
                                            <p:strVal val="#ppt_w"/>
                                          </p:val>
                                        </p:tav>
                                      </p:tavLst>
                                    </p:anim>
                                    <p:anim calcmode="lin" valueType="num">
                                      <p:cBhvr>
                                        <p:cTn id="33" dur="500" fill="hold"/>
                                        <p:tgtEl>
                                          <p:spTgt spid="9">
                                            <p:txEl>
                                              <p:pRg st="2" end="2"/>
                                            </p:txEl>
                                          </p:spTgt>
                                        </p:tgtEl>
                                        <p:attrNameLst>
                                          <p:attrName>ppt_h</p:attrName>
                                        </p:attrNameLst>
                                      </p:cBhvr>
                                      <p:tavLst>
                                        <p:tav tm="0">
                                          <p:val>
                                            <p:strVal val="#ppt_h*0.01"/>
                                          </p:val>
                                        </p:tav>
                                        <p:tav tm="100000">
                                          <p:val>
                                            <p:strVal val="#ppt_h"/>
                                          </p:val>
                                        </p:tav>
                                      </p:tavLst>
                                    </p:anim>
                                    <p:anim calcmode="lin" valueType="num">
                                      <p:cBhvr>
                                        <p:cTn id="34"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35" dur="500" fill="hold"/>
                                        <p:tgtEl>
                                          <p:spTgt spid="9">
                                            <p:txEl>
                                              <p:pRg st="2" end="2"/>
                                            </p:txEl>
                                          </p:spTgt>
                                        </p:tgtEl>
                                        <p:attrNameLst>
                                          <p:attrName>ppt_y</p:attrName>
                                        </p:attrNameLst>
                                      </p:cBhvr>
                                      <p:tavLst>
                                        <p:tav tm="0">
                                          <p:val>
                                            <p:strVal val="#ppt_h+1"/>
                                          </p:val>
                                        </p:tav>
                                        <p:tav tm="100000">
                                          <p:val>
                                            <p:strVal val="#ppt_y"/>
                                          </p:val>
                                        </p:tav>
                                      </p:tavLst>
                                    </p:anim>
                                    <p:animEffect transition="in" filter="fade">
                                      <p:cBhvr>
                                        <p:cTn id="36" dur="500"/>
                                        <p:tgtEl>
                                          <p:spTgt spid="9">
                                            <p:txEl>
                                              <p:pRg st="2" end="2"/>
                                            </p:txEl>
                                          </p:spTgt>
                                        </p:tgtEl>
                                      </p:cBhvr>
                                    </p:animEffect>
                                  </p:childTnLst>
                                </p:cTn>
                              </p:par>
                              <p:par>
                                <p:cTn id="37" presetID="58" presetClass="entr" presetSubtype="0" accel="100000" fill="hold" nodeType="withEffect">
                                  <p:stCondLst>
                                    <p:cond delay="0"/>
                                  </p:stCondLst>
                                  <p:childTnLst>
                                    <p:set>
                                      <p:cBhvr>
                                        <p:cTn id="38" dur="1" fill="hold">
                                          <p:stCondLst>
                                            <p:cond delay="0"/>
                                          </p:stCondLst>
                                        </p:cTn>
                                        <p:tgtEl>
                                          <p:spTgt spid="9">
                                            <p:txEl>
                                              <p:pRg st="3" end="3"/>
                                            </p:txEl>
                                          </p:spTgt>
                                        </p:tgtEl>
                                        <p:attrNameLst>
                                          <p:attrName>style.visibility</p:attrName>
                                        </p:attrNameLst>
                                      </p:cBhvr>
                                      <p:to>
                                        <p:strVal val="visible"/>
                                      </p:to>
                                    </p:set>
                                    <p:anim calcmode="lin" valueType="num">
                                      <p:cBhvr>
                                        <p:cTn id="39" dur="500" fill="hold"/>
                                        <p:tgtEl>
                                          <p:spTgt spid="9">
                                            <p:txEl>
                                              <p:pRg st="3" end="3"/>
                                            </p:txEl>
                                          </p:spTgt>
                                        </p:tgtEl>
                                        <p:attrNameLst>
                                          <p:attrName>ppt_w</p:attrName>
                                        </p:attrNameLst>
                                      </p:cBhvr>
                                      <p:tavLst>
                                        <p:tav tm="0">
                                          <p:val>
                                            <p:strVal val="#ppt_w*2.5"/>
                                          </p:val>
                                        </p:tav>
                                        <p:tav tm="100000">
                                          <p:val>
                                            <p:strVal val="#ppt_w"/>
                                          </p:val>
                                        </p:tav>
                                      </p:tavLst>
                                    </p:anim>
                                    <p:anim calcmode="lin" valueType="num">
                                      <p:cBhvr>
                                        <p:cTn id="40" dur="500" fill="hold"/>
                                        <p:tgtEl>
                                          <p:spTgt spid="9">
                                            <p:txEl>
                                              <p:pRg st="3" end="3"/>
                                            </p:txEl>
                                          </p:spTgt>
                                        </p:tgtEl>
                                        <p:attrNameLst>
                                          <p:attrName>ppt_h</p:attrName>
                                        </p:attrNameLst>
                                      </p:cBhvr>
                                      <p:tavLst>
                                        <p:tav tm="0">
                                          <p:val>
                                            <p:strVal val="#ppt_h*0.01"/>
                                          </p:val>
                                        </p:tav>
                                        <p:tav tm="100000">
                                          <p:val>
                                            <p:strVal val="#ppt_h"/>
                                          </p:val>
                                        </p:tav>
                                      </p:tavLst>
                                    </p:anim>
                                    <p:anim calcmode="lin" valueType="num">
                                      <p:cBhvr>
                                        <p:cTn id="41"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p:cTn id="42" dur="500" fill="hold"/>
                                        <p:tgtEl>
                                          <p:spTgt spid="9">
                                            <p:txEl>
                                              <p:pRg st="3" end="3"/>
                                            </p:txEl>
                                          </p:spTgt>
                                        </p:tgtEl>
                                        <p:attrNameLst>
                                          <p:attrName>ppt_y</p:attrName>
                                        </p:attrNameLst>
                                      </p:cBhvr>
                                      <p:tavLst>
                                        <p:tav tm="0">
                                          <p:val>
                                            <p:strVal val="#ppt_h+1"/>
                                          </p:val>
                                        </p:tav>
                                        <p:tav tm="100000">
                                          <p:val>
                                            <p:strVal val="#ppt_y"/>
                                          </p:val>
                                        </p:tav>
                                      </p:tavLst>
                                    </p:anim>
                                    <p:animEffect transition="in" filter="fade">
                                      <p:cBhvr>
                                        <p:cTn id="43" dur="500"/>
                                        <p:tgtEl>
                                          <p:spTgt spid="9">
                                            <p:txEl>
                                              <p:pRg st="3" end="3"/>
                                            </p:txEl>
                                          </p:spTgt>
                                        </p:tgtEl>
                                      </p:cBhvr>
                                    </p:animEffect>
                                  </p:childTnLst>
                                </p:cTn>
                              </p:par>
                              <p:par>
                                <p:cTn id="44" presetID="58" presetClass="entr" presetSubtype="0" accel="100000" fill="hold" nodeType="withEffect">
                                  <p:stCondLst>
                                    <p:cond delay="0"/>
                                  </p:stCondLst>
                                  <p:childTnLst>
                                    <p:set>
                                      <p:cBhvr>
                                        <p:cTn id="45" dur="1" fill="hold">
                                          <p:stCondLst>
                                            <p:cond delay="0"/>
                                          </p:stCondLst>
                                        </p:cTn>
                                        <p:tgtEl>
                                          <p:spTgt spid="9">
                                            <p:txEl>
                                              <p:pRg st="4" end="4"/>
                                            </p:txEl>
                                          </p:spTgt>
                                        </p:tgtEl>
                                        <p:attrNameLst>
                                          <p:attrName>style.visibility</p:attrName>
                                        </p:attrNameLst>
                                      </p:cBhvr>
                                      <p:to>
                                        <p:strVal val="visible"/>
                                      </p:to>
                                    </p:set>
                                    <p:anim calcmode="lin" valueType="num">
                                      <p:cBhvr>
                                        <p:cTn id="46" dur="500" fill="hold"/>
                                        <p:tgtEl>
                                          <p:spTgt spid="9">
                                            <p:txEl>
                                              <p:pRg st="4" end="4"/>
                                            </p:txEl>
                                          </p:spTgt>
                                        </p:tgtEl>
                                        <p:attrNameLst>
                                          <p:attrName>ppt_w</p:attrName>
                                        </p:attrNameLst>
                                      </p:cBhvr>
                                      <p:tavLst>
                                        <p:tav tm="0">
                                          <p:val>
                                            <p:strVal val="#ppt_w*2.5"/>
                                          </p:val>
                                        </p:tav>
                                        <p:tav tm="100000">
                                          <p:val>
                                            <p:strVal val="#ppt_w"/>
                                          </p:val>
                                        </p:tav>
                                      </p:tavLst>
                                    </p:anim>
                                    <p:anim calcmode="lin" valueType="num">
                                      <p:cBhvr>
                                        <p:cTn id="47" dur="500" fill="hold"/>
                                        <p:tgtEl>
                                          <p:spTgt spid="9">
                                            <p:txEl>
                                              <p:pRg st="4" end="4"/>
                                            </p:txEl>
                                          </p:spTgt>
                                        </p:tgtEl>
                                        <p:attrNameLst>
                                          <p:attrName>ppt_h</p:attrName>
                                        </p:attrNameLst>
                                      </p:cBhvr>
                                      <p:tavLst>
                                        <p:tav tm="0">
                                          <p:val>
                                            <p:strVal val="#ppt_h*0.01"/>
                                          </p:val>
                                        </p:tav>
                                        <p:tav tm="100000">
                                          <p:val>
                                            <p:strVal val="#ppt_h"/>
                                          </p:val>
                                        </p:tav>
                                      </p:tavLst>
                                    </p:anim>
                                    <p:anim calcmode="lin" valueType="num">
                                      <p:cBhvr>
                                        <p:cTn id="48" dur="500" fill="hold"/>
                                        <p:tgtEl>
                                          <p:spTgt spid="9">
                                            <p:txEl>
                                              <p:pRg st="4" end="4"/>
                                            </p:txEl>
                                          </p:spTgt>
                                        </p:tgtEl>
                                        <p:attrNameLst>
                                          <p:attrName>ppt_x</p:attrName>
                                        </p:attrNameLst>
                                      </p:cBhvr>
                                      <p:tavLst>
                                        <p:tav tm="0">
                                          <p:val>
                                            <p:strVal val="#ppt_x"/>
                                          </p:val>
                                        </p:tav>
                                        <p:tav tm="100000">
                                          <p:val>
                                            <p:strVal val="#ppt_x"/>
                                          </p:val>
                                        </p:tav>
                                      </p:tavLst>
                                    </p:anim>
                                    <p:anim calcmode="lin" valueType="num">
                                      <p:cBhvr>
                                        <p:cTn id="49" dur="500" fill="hold"/>
                                        <p:tgtEl>
                                          <p:spTgt spid="9">
                                            <p:txEl>
                                              <p:pRg st="4" end="4"/>
                                            </p:txEl>
                                          </p:spTgt>
                                        </p:tgtEl>
                                        <p:attrNameLst>
                                          <p:attrName>ppt_y</p:attrName>
                                        </p:attrNameLst>
                                      </p:cBhvr>
                                      <p:tavLst>
                                        <p:tav tm="0">
                                          <p:val>
                                            <p:strVal val="#ppt_h+1"/>
                                          </p:val>
                                        </p:tav>
                                        <p:tav tm="100000">
                                          <p:val>
                                            <p:strVal val="#ppt_y"/>
                                          </p:val>
                                        </p:tav>
                                      </p:tavLst>
                                    </p:anim>
                                    <p:animEffect transition="in" filter="fade">
                                      <p:cBhvr>
                                        <p:cTn id="50" dur="500"/>
                                        <p:tgtEl>
                                          <p:spTgt spid="9">
                                            <p:txEl>
                                              <p:pRg st="4" end="4"/>
                                            </p:txEl>
                                          </p:spTgt>
                                        </p:tgtEl>
                                      </p:cBhvr>
                                    </p:animEffect>
                                  </p:childTnLst>
                                </p:cTn>
                              </p:par>
                              <p:par>
                                <p:cTn id="51" presetID="58" presetClass="entr" presetSubtype="0" accel="100000" fill="hold" nodeType="withEffect">
                                  <p:stCondLst>
                                    <p:cond delay="0"/>
                                  </p:stCondLst>
                                  <p:childTnLst>
                                    <p:set>
                                      <p:cBhvr>
                                        <p:cTn id="52" dur="1" fill="hold">
                                          <p:stCondLst>
                                            <p:cond delay="0"/>
                                          </p:stCondLst>
                                        </p:cTn>
                                        <p:tgtEl>
                                          <p:spTgt spid="9">
                                            <p:txEl>
                                              <p:pRg st="6" end="6"/>
                                            </p:txEl>
                                          </p:spTgt>
                                        </p:tgtEl>
                                        <p:attrNameLst>
                                          <p:attrName>style.visibility</p:attrName>
                                        </p:attrNameLst>
                                      </p:cBhvr>
                                      <p:to>
                                        <p:strVal val="visible"/>
                                      </p:to>
                                    </p:set>
                                    <p:anim calcmode="lin" valueType="num">
                                      <p:cBhvr>
                                        <p:cTn id="53" dur="500" fill="hold"/>
                                        <p:tgtEl>
                                          <p:spTgt spid="9">
                                            <p:txEl>
                                              <p:pRg st="6" end="6"/>
                                            </p:txEl>
                                          </p:spTgt>
                                        </p:tgtEl>
                                        <p:attrNameLst>
                                          <p:attrName>ppt_w</p:attrName>
                                        </p:attrNameLst>
                                      </p:cBhvr>
                                      <p:tavLst>
                                        <p:tav tm="0">
                                          <p:val>
                                            <p:strVal val="#ppt_w*2.5"/>
                                          </p:val>
                                        </p:tav>
                                        <p:tav tm="100000">
                                          <p:val>
                                            <p:strVal val="#ppt_w"/>
                                          </p:val>
                                        </p:tav>
                                      </p:tavLst>
                                    </p:anim>
                                    <p:anim calcmode="lin" valueType="num">
                                      <p:cBhvr>
                                        <p:cTn id="54" dur="500" fill="hold"/>
                                        <p:tgtEl>
                                          <p:spTgt spid="9">
                                            <p:txEl>
                                              <p:pRg st="6" end="6"/>
                                            </p:txEl>
                                          </p:spTgt>
                                        </p:tgtEl>
                                        <p:attrNameLst>
                                          <p:attrName>ppt_h</p:attrName>
                                        </p:attrNameLst>
                                      </p:cBhvr>
                                      <p:tavLst>
                                        <p:tav tm="0">
                                          <p:val>
                                            <p:strVal val="#ppt_h*0.01"/>
                                          </p:val>
                                        </p:tav>
                                        <p:tav tm="100000">
                                          <p:val>
                                            <p:strVal val="#ppt_h"/>
                                          </p:val>
                                        </p:tav>
                                      </p:tavLst>
                                    </p:anim>
                                    <p:anim calcmode="lin" valueType="num">
                                      <p:cBhvr>
                                        <p:cTn id="55" dur="500" fill="hold"/>
                                        <p:tgtEl>
                                          <p:spTgt spid="9">
                                            <p:txEl>
                                              <p:pRg st="6" end="6"/>
                                            </p:txEl>
                                          </p:spTgt>
                                        </p:tgtEl>
                                        <p:attrNameLst>
                                          <p:attrName>ppt_x</p:attrName>
                                        </p:attrNameLst>
                                      </p:cBhvr>
                                      <p:tavLst>
                                        <p:tav tm="0">
                                          <p:val>
                                            <p:strVal val="#ppt_x"/>
                                          </p:val>
                                        </p:tav>
                                        <p:tav tm="100000">
                                          <p:val>
                                            <p:strVal val="#ppt_x"/>
                                          </p:val>
                                        </p:tav>
                                      </p:tavLst>
                                    </p:anim>
                                    <p:anim calcmode="lin" valueType="num">
                                      <p:cBhvr>
                                        <p:cTn id="56" dur="500" fill="hold"/>
                                        <p:tgtEl>
                                          <p:spTgt spid="9">
                                            <p:txEl>
                                              <p:pRg st="6" end="6"/>
                                            </p:txEl>
                                          </p:spTgt>
                                        </p:tgtEl>
                                        <p:attrNameLst>
                                          <p:attrName>ppt_y</p:attrName>
                                        </p:attrNameLst>
                                      </p:cBhvr>
                                      <p:tavLst>
                                        <p:tav tm="0">
                                          <p:val>
                                            <p:strVal val="#ppt_h+1"/>
                                          </p:val>
                                        </p:tav>
                                        <p:tav tm="100000">
                                          <p:val>
                                            <p:strVal val="#ppt_y"/>
                                          </p:val>
                                        </p:tav>
                                      </p:tavLst>
                                    </p:anim>
                                    <p:animEffect transition="in" filter="fade">
                                      <p:cBhvr>
                                        <p:cTn id="57" dur="500"/>
                                        <p:tgtEl>
                                          <p:spTgt spid="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71414"/>
            <a:ext cx="8229600" cy="4525963"/>
          </a:xfrm>
        </p:spPr>
        <p:txBody>
          <a:bodyPr>
            <a:normAutofit/>
          </a:bodyPr>
          <a:lstStyle/>
          <a:p>
            <a:pPr>
              <a:buNone/>
            </a:pPr>
            <a:r>
              <a:rPr lang="id-ID" sz="2800" b="1" dirty="0" smtClean="0">
                <a:effectLst>
                  <a:outerShdw blurRad="38100" dist="38100" dir="2700000" algn="tl">
                    <a:srgbClr val="000000">
                      <a:alpha val="43137"/>
                    </a:srgbClr>
                  </a:outerShdw>
                </a:effectLst>
                <a:latin typeface="Andalus" pitchFamily="18" charset="-78"/>
                <a:cs typeface="Andalus" pitchFamily="18" charset="-78"/>
              </a:rPr>
              <a:t>Perhatikan gambar berikut!</a:t>
            </a:r>
            <a:endParaRPr lang="id-ID" sz="2800" b="1" dirty="0">
              <a:effectLst>
                <a:outerShdw blurRad="38100" dist="38100" dir="2700000" algn="tl">
                  <a:srgbClr val="000000">
                    <a:alpha val="43137"/>
                  </a:srgbClr>
                </a:outerShdw>
              </a:effectLst>
              <a:latin typeface="Andalus" pitchFamily="18" charset="-78"/>
              <a:cs typeface="Andalus" pitchFamily="18" charset="-78"/>
            </a:endParaRPr>
          </a:p>
        </p:txBody>
      </p:sp>
      <p:sp>
        <p:nvSpPr>
          <p:cNvPr id="4" name="Rectangle 3"/>
          <p:cNvSpPr/>
          <p:nvPr/>
        </p:nvSpPr>
        <p:spPr>
          <a:xfrm>
            <a:off x="714348" y="857232"/>
            <a:ext cx="1357322" cy="8572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5" name="Rectangle 4"/>
          <p:cNvSpPr/>
          <p:nvPr/>
        </p:nvSpPr>
        <p:spPr>
          <a:xfrm>
            <a:off x="2714612" y="857232"/>
            <a:ext cx="1928826" cy="135732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6" name="TextBox 5"/>
          <p:cNvSpPr txBox="1"/>
          <p:nvPr/>
        </p:nvSpPr>
        <p:spPr>
          <a:xfrm>
            <a:off x="500034" y="1714488"/>
            <a:ext cx="2000264" cy="369332"/>
          </a:xfrm>
          <a:prstGeom prst="rect">
            <a:avLst/>
          </a:prstGeom>
          <a:noFill/>
        </p:spPr>
        <p:txBody>
          <a:bodyPr wrap="square" rtlCol="0">
            <a:spAutoFit/>
          </a:bodyPr>
          <a:lstStyle/>
          <a:p>
            <a:r>
              <a:rPr lang="id-ID" dirty="0" smtClean="0"/>
              <a:t>A          2 cm        B</a:t>
            </a:r>
            <a:endParaRPr lang="id-ID" dirty="0"/>
          </a:p>
        </p:txBody>
      </p:sp>
      <p:sp>
        <p:nvSpPr>
          <p:cNvPr id="7" name="TextBox 6"/>
          <p:cNvSpPr txBox="1"/>
          <p:nvPr/>
        </p:nvSpPr>
        <p:spPr>
          <a:xfrm>
            <a:off x="2000232" y="1214422"/>
            <a:ext cx="857256" cy="369332"/>
          </a:xfrm>
          <a:prstGeom prst="rect">
            <a:avLst/>
          </a:prstGeom>
          <a:noFill/>
        </p:spPr>
        <p:txBody>
          <a:bodyPr wrap="square" rtlCol="0">
            <a:spAutoFit/>
          </a:bodyPr>
          <a:lstStyle/>
          <a:p>
            <a:r>
              <a:rPr lang="id-ID" dirty="0" smtClean="0"/>
              <a:t>5 cm</a:t>
            </a:r>
            <a:endParaRPr lang="id-ID" dirty="0"/>
          </a:p>
        </p:txBody>
      </p:sp>
      <p:sp>
        <p:nvSpPr>
          <p:cNvPr id="8" name="TextBox 7"/>
          <p:cNvSpPr txBox="1"/>
          <p:nvPr/>
        </p:nvSpPr>
        <p:spPr>
          <a:xfrm>
            <a:off x="500034" y="500042"/>
            <a:ext cx="1928826" cy="369332"/>
          </a:xfrm>
          <a:prstGeom prst="rect">
            <a:avLst/>
          </a:prstGeom>
          <a:noFill/>
        </p:spPr>
        <p:txBody>
          <a:bodyPr wrap="square" rtlCol="0">
            <a:spAutoFit/>
          </a:bodyPr>
          <a:lstStyle/>
          <a:p>
            <a:r>
              <a:rPr lang="id-ID" dirty="0" smtClean="0"/>
              <a:t>D	           C</a:t>
            </a:r>
            <a:endParaRPr lang="id-ID" dirty="0"/>
          </a:p>
        </p:txBody>
      </p:sp>
      <p:sp>
        <p:nvSpPr>
          <p:cNvPr id="9" name="TextBox 8"/>
          <p:cNvSpPr txBox="1"/>
          <p:nvPr/>
        </p:nvSpPr>
        <p:spPr>
          <a:xfrm>
            <a:off x="2500298" y="2202412"/>
            <a:ext cx="2428892" cy="369332"/>
          </a:xfrm>
          <a:prstGeom prst="rect">
            <a:avLst/>
          </a:prstGeom>
          <a:noFill/>
        </p:spPr>
        <p:txBody>
          <a:bodyPr wrap="square" rtlCol="0">
            <a:spAutoFit/>
          </a:bodyPr>
          <a:lstStyle/>
          <a:p>
            <a:r>
              <a:rPr lang="id-ID" dirty="0" smtClean="0"/>
              <a:t>S		     P</a:t>
            </a:r>
            <a:endParaRPr lang="id-ID" dirty="0"/>
          </a:p>
        </p:txBody>
      </p:sp>
      <p:sp>
        <p:nvSpPr>
          <p:cNvPr id="10" name="TextBox 9"/>
          <p:cNvSpPr txBox="1"/>
          <p:nvPr/>
        </p:nvSpPr>
        <p:spPr>
          <a:xfrm>
            <a:off x="4714876" y="1500174"/>
            <a:ext cx="785818" cy="369332"/>
          </a:xfrm>
          <a:prstGeom prst="rect">
            <a:avLst/>
          </a:prstGeom>
          <a:noFill/>
        </p:spPr>
        <p:txBody>
          <a:bodyPr wrap="square" rtlCol="0">
            <a:spAutoFit/>
          </a:bodyPr>
          <a:lstStyle/>
          <a:p>
            <a:r>
              <a:rPr lang="id-ID" dirty="0" smtClean="0"/>
              <a:t>6 cm</a:t>
            </a:r>
            <a:endParaRPr lang="id-ID" dirty="0"/>
          </a:p>
        </p:txBody>
      </p:sp>
      <p:sp>
        <p:nvSpPr>
          <p:cNvPr id="11" name="TextBox 10"/>
          <p:cNvSpPr txBox="1"/>
          <p:nvPr/>
        </p:nvSpPr>
        <p:spPr>
          <a:xfrm>
            <a:off x="2571736" y="500042"/>
            <a:ext cx="2428892" cy="369332"/>
          </a:xfrm>
          <a:prstGeom prst="rect">
            <a:avLst/>
          </a:prstGeom>
          <a:noFill/>
        </p:spPr>
        <p:txBody>
          <a:bodyPr wrap="square" rtlCol="0">
            <a:spAutoFit/>
          </a:bodyPr>
          <a:lstStyle/>
          <a:p>
            <a:r>
              <a:rPr lang="id-ID" dirty="0" smtClean="0"/>
              <a:t>R		    Q</a:t>
            </a:r>
            <a:endParaRPr lang="id-ID" dirty="0"/>
          </a:p>
        </p:txBody>
      </p:sp>
      <p:sp>
        <p:nvSpPr>
          <p:cNvPr id="12" name="TextBox 11"/>
          <p:cNvSpPr txBox="1"/>
          <p:nvPr/>
        </p:nvSpPr>
        <p:spPr>
          <a:xfrm>
            <a:off x="5357818" y="642918"/>
            <a:ext cx="3357586" cy="1938992"/>
          </a:xfrm>
          <a:prstGeom prst="rect">
            <a:avLst/>
          </a:prstGeom>
          <a:noFill/>
        </p:spPr>
        <p:txBody>
          <a:bodyPr wrap="square" rtlCol="0">
            <a:spAutoFit/>
          </a:bodyPr>
          <a:lstStyle/>
          <a:p>
            <a:r>
              <a:rPr lang="en-US" sz="2400" b="1" dirty="0" err="1" smtClean="0">
                <a:latin typeface="Andalus" pitchFamily="18" charset="-78"/>
                <a:cs typeface="Andalus" pitchFamily="18" charset="-78"/>
              </a:rPr>
              <a:t>Jika</a:t>
            </a:r>
            <a:r>
              <a:rPr lang="en-US" sz="2400" b="1" dirty="0" smtClean="0">
                <a:latin typeface="Andalus" pitchFamily="18" charset="-78"/>
                <a:cs typeface="Andalus" pitchFamily="18" charset="-78"/>
              </a:rPr>
              <a:t> </a:t>
            </a:r>
            <a:r>
              <a:rPr lang="en-US" sz="2400" b="1" dirty="0" err="1" smtClean="0">
                <a:latin typeface="Andalus" pitchFamily="18" charset="-78"/>
                <a:cs typeface="Andalus" pitchFamily="18" charset="-78"/>
              </a:rPr>
              <a:t>persegipanjang</a:t>
            </a:r>
            <a:r>
              <a:rPr lang="en-US" sz="2400" b="1" dirty="0" smtClean="0">
                <a:latin typeface="Andalus" pitchFamily="18" charset="-78"/>
                <a:cs typeface="Andalus" pitchFamily="18" charset="-78"/>
              </a:rPr>
              <a:t> ABCD </a:t>
            </a:r>
            <a:r>
              <a:rPr lang="en-US" sz="2400" b="1" dirty="0" err="1" smtClean="0">
                <a:latin typeface="Andalus" pitchFamily="18" charset="-78"/>
                <a:cs typeface="Andalus" pitchFamily="18" charset="-78"/>
              </a:rPr>
              <a:t>sebangun</a:t>
            </a:r>
            <a:r>
              <a:rPr lang="en-US" sz="2400" b="1" dirty="0" smtClean="0">
                <a:latin typeface="Andalus" pitchFamily="18" charset="-78"/>
                <a:cs typeface="Andalus" pitchFamily="18" charset="-78"/>
              </a:rPr>
              <a:t> </a:t>
            </a:r>
            <a:r>
              <a:rPr lang="en-US" sz="2400" b="1" dirty="0" err="1" smtClean="0">
                <a:latin typeface="Andalus" pitchFamily="18" charset="-78"/>
                <a:cs typeface="Andalus" pitchFamily="18" charset="-78"/>
              </a:rPr>
              <a:t>denganpersegipanjang</a:t>
            </a:r>
            <a:r>
              <a:rPr lang="en-US" sz="2400" b="1" dirty="0" smtClean="0">
                <a:latin typeface="Andalus" pitchFamily="18" charset="-78"/>
                <a:cs typeface="Andalus" pitchFamily="18" charset="-78"/>
              </a:rPr>
              <a:t> PQRS, </a:t>
            </a:r>
            <a:r>
              <a:rPr lang="en-US" sz="2400" b="1" dirty="0" err="1" smtClean="0">
                <a:latin typeface="Andalus" pitchFamily="18" charset="-78"/>
                <a:cs typeface="Andalus" pitchFamily="18" charset="-78"/>
              </a:rPr>
              <a:t>hitunglah</a:t>
            </a:r>
            <a:r>
              <a:rPr lang="en-US" sz="2400" b="1" dirty="0" smtClean="0">
                <a:latin typeface="Andalus" pitchFamily="18" charset="-78"/>
                <a:cs typeface="Andalus" pitchFamily="18" charset="-78"/>
              </a:rPr>
              <a:t> </a:t>
            </a:r>
            <a:r>
              <a:rPr lang="en-US" sz="2400" b="1" dirty="0" err="1" smtClean="0">
                <a:latin typeface="Andalus" pitchFamily="18" charset="-78"/>
                <a:cs typeface="Andalus" pitchFamily="18" charset="-78"/>
              </a:rPr>
              <a:t>panjang</a:t>
            </a:r>
            <a:r>
              <a:rPr lang="en-US" sz="2400" b="1" dirty="0" smtClean="0">
                <a:latin typeface="Andalus" pitchFamily="18" charset="-78"/>
                <a:cs typeface="Andalus" pitchFamily="18" charset="-78"/>
              </a:rPr>
              <a:t> QR</a:t>
            </a:r>
            <a:r>
              <a:rPr lang="id-ID" sz="2400" b="1" dirty="0" smtClean="0">
                <a:latin typeface="Andalus" pitchFamily="18" charset="-78"/>
                <a:cs typeface="Andalus" pitchFamily="18" charset="-78"/>
              </a:rPr>
              <a:t>!</a:t>
            </a:r>
            <a:endParaRPr lang="id-ID" sz="2400" b="1" dirty="0">
              <a:latin typeface="Andalus" pitchFamily="18" charset="-78"/>
              <a:cs typeface="Andalus" pitchFamily="18" charset="-78"/>
            </a:endParaRPr>
          </a:p>
        </p:txBody>
      </p:sp>
      <p:sp>
        <p:nvSpPr>
          <p:cNvPr id="13" name="TextBox 12"/>
          <p:cNvSpPr txBox="1"/>
          <p:nvPr/>
        </p:nvSpPr>
        <p:spPr>
          <a:xfrm>
            <a:off x="571472" y="3357562"/>
            <a:ext cx="7572428" cy="1631216"/>
          </a:xfrm>
          <a:prstGeom prst="rect">
            <a:avLst/>
          </a:prstGeom>
          <a:noFill/>
        </p:spPr>
        <p:txBody>
          <a:bodyPr wrap="square" rtlCol="0">
            <a:spAutoFit/>
          </a:bodyPr>
          <a:lstStyle/>
          <a:p>
            <a:r>
              <a:rPr lang="id-ID" sz="2000" dirty="0" smtClean="0">
                <a:effectLst>
                  <a:outerShdw blurRad="38100" dist="38100" dir="2700000" algn="tl">
                    <a:srgbClr val="000000">
                      <a:alpha val="43137"/>
                    </a:srgbClr>
                  </a:outerShdw>
                </a:effectLst>
                <a:latin typeface="Andalus" pitchFamily="18" charset="-78"/>
                <a:cs typeface="Andalus" pitchFamily="18" charset="-78"/>
              </a:rPr>
              <a:t>Jawab:</a:t>
            </a:r>
          </a:p>
          <a:p>
            <a:r>
              <a:rPr lang="en-US" sz="2000" dirty="0" err="1" smtClean="0">
                <a:effectLst>
                  <a:outerShdw blurRad="38100" dist="38100" dir="2700000" algn="tl">
                    <a:srgbClr val="000000">
                      <a:alpha val="43137"/>
                    </a:srgbClr>
                  </a:outerShdw>
                </a:effectLst>
                <a:latin typeface="Andalus" pitchFamily="18" charset="-78"/>
                <a:cs typeface="Andalus" pitchFamily="18" charset="-78"/>
              </a:rPr>
              <a:t>Salah</a:t>
            </a:r>
            <a:r>
              <a:rPr lang="en-US" sz="2000" dirty="0" smtClean="0">
                <a:effectLst>
                  <a:outerShdw blurRad="38100" dist="38100" dir="2700000" algn="tl">
                    <a:srgbClr val="000000">
                      <a:alpha val="43137"/>
                    </a:srgbClr>
                  </a:outerShdw>
                </a:effectLst>
                <a:latin typeface="Andalus" pitchFamily="18" charset="-78"/>
                <a:cs typeface="Andalus" pitchFamily="18" charset="-78"/>
              </a:rPr>
              <a:t> </a:t>
            </a:r>
            <a:r>
              <a:rPr lang="en-US" sz="2000" dirty="0" err="1" smtClean="0">
                <a:effectLst>
                  <a:outerShdw blurRad="38100" dist="38100" dir="2700000" algn="tl">
                    <a:srgbClr val="000000">
                      <a:alpha val="43137"/>
                    </a:srgbClr>
                  </a:outerShdw>
                </a:effectLst>
                <a:latin typeface="Andalus" pitchFamily="18" charset="-78"/>
                <a:cs typeface="Andalus" pitchFamily="18" charset="-78"/>
              </a:rPr>
              <a:t>satu</a:t>
            </a:r>
            <a:r>
              <a:rPr lang="en-US" sz="2000" dirty="0" smtClean="0">
                <a:effectLst>
                  <a:outerShdw blurRad="38100" dist="38100" dir="2700000" algn="tl">
                    <a:srgbClr val="000000">
                      <a:alpha val="43137"/>
                    </a:srgbClr>
                  </a:outerShdw>
                </a:effectLst>
                <a:latin typeface="Andalus" pitchFamily="18" charset="-78"/>
                <a:cs typeface="Andalus" pitchFamily="18" charset="-78"/>
              </a:rPr>
              <a:t> </a:t>
            </a:r>
            <a:r>
              <a:rPr lang="en-US" sz="2000" dirty="0" err="1" smtClean="0">
                <a:effectLst>
                  <a:outerShdw blurRad="38100" dist="38100" dir="2700000" algn="tl">
                    <a:srgbClr val="000000">
                      <a:alpha val="43137"/>
                    </a:srgbClr>
                  </a:outerShdw>
                </a:effectLst>
                <a:latin typeface="Andalus" pitchFamily="18" charset="-78"/>
                <a:cs typeface="Andalus" pitchFamily="18" charset="-78"/>
              </a:rPr>
              <a:t>syarat</a:t>
            </a:r>
            <a:r>
              <a:rPr lang="en-US" sz="2000" dirty="0" smtClean="0">
                <a:effectLst>
                  <a:outerShdw blurRad="38100" dist="38100" dir="2700000" algn="tl">
                    <a:srgbClr val="000000">
                      <a:alpha val="43137"/>
                    </a:srgbClr>
                  </a:outerShdw>
                </a:effectLst>
                <a:latin typeface="Andalus" pitchFamily="18" charset="-78"/>
                <a:cs typeface="Andalus" pitchFamily="18" charset="-78"/>
              </a:rPr>
              <a:t> </a:t>
            </a:r>
            <a:r>
              <a:rPr lang="en-US" sz="2000" dirty="0" err="1" smtClean="0">
                <a:effectLst>
                  <a:outerShdw blurRad="38100" dist="38100" dir="2700000" algn="tl">
                    <a:srgbClr val="000000">
                      <a:alpha val="43137"/>
                    </a:srgbClr>
                  </a:outerShdw>
                </a:effectLst>
                <a:latin typeface="Andalus" pitchFamily="18" charset="-78"/>
                <a:cs typeface="Andalus" pitchFamily="18" charset="-78"/>
              </a:rPr>
              <a:t>bangun</a:t>
            </a:r>
            <a:r>
              <a:rPr lang="en-US" sz="2000" dirty="0" smtClean="0">
                <a:effectLst>
                  <a:outerShdw blurRad="38100" dist="38100" dir="2700000" algn="tl">
                    <a:srgbClr val="000000">
                      <a:alpha val="43137"/>
                    </a:srgbClr>
                  </a:outerShdw>
                </a:effectLst>
                <a:latin typeface="Andalus" pitchFamily="18" charset="-78"/>
                <a:cs typeface="Andalus" pitchFamily="18" charset="-78"/>
              </a:rPr>
              <a:t> </a:t>
            </a:r>
            <a:r>
              <a:rPr lang="en-US" sz="2000" dirty="0" err="1" smtClean="0">
                <a:effectLst>
                  <a:outerShdw blurRad="38100" dist="38100" dir="2700000" algn="tl">
                    <a:srgbClr val="000000">
                      <a:alpha val="43137"/>
                    </a:srgbClr>
                  </a:outerShdw>
                </a:effectLst>
                <a:latin typeface="Andalus" pitchFamily="18" charset="-78"/>
                <a:cs typeface="Andalus" pitchFamily="18" charset="-78"/>
              </a:rPr>
              <a:t>datar</a:t>
            </a:r>
            <a:r>
              <a:rPr lang="en-US" sz="2000" dirty="0" smtClean="0">
                <a:effectLst>
                  <a:outerShdw blurRad="38100" dist="38100" dir="2700000" algn="tl">
                    <a:srgbClr val="000000">
                      <a:alpha val="43137"/>
                    </a:srgbClr>
                  </a:outerShdw>
                </a:effectLst>
                <a:latin typeface="Andalus" pitchFamily="18" charset="-78"/>
                <a:cs typeface="Andalus" pitchFamily="18" charset="-78"/>
              </a:rPr>
              <a:t> </a:t>
            </a:r>
            <a:r>
              <a:rPr lang="en-US" sz="2000" dirty="0" err="1" smtClean="0">
                <a:effectLst>
                  <a:outerShdw blurRad="38100" dist="38100" dir="2700000" algn="tl">
                    <a:srgbClr val="000000">
                      <a:alpha val="43137"/>
                    </a:srgbClr>
                  </a:outerShdw>
                </a:effectLst>
                <a:latin typeface="Andalus" pitchFamily="18" charset="-78"/>
                <a:cs typeface="Andalus" pitchFamily="18" charset="-78"/>
              </a:rPr>
              <a:t>dikatakan</a:t>
            </a:r>
            <a:r>
              <a:rPr lang="en-US" sz="2000" dirty="0" smtClean="0">
                <a:effectLst>
                  <a:outerShdw blurRad="38100" dist="38100" dir="2700000" algn="tl">
                    <a:srgbClr val="000000">
                      <a:alpha val="43137"/>
                    </a:srgbClr>
                  </a:outerShdw>
                </a:effectLst>
                <a:latin typeface="Andalus" pitchFamily="18" charset="-78"/>
                <a:cs typeface="Andalus" pitchFamily="18" charset="-78"/>
              </a:rPr>
              <a:t> </a:t>
            </a:r>
            <a:r>
              <a:rPr lang="en-US" sz="2000" dirty="0" err="1" smtClean="0">
                <a:effectLst>
                  <a:outerShdw blurRad="38100" dist="38100" dir="2700000" algn="tl">
                    <a:srgbClr val="000000">
                      <a:alpha val="43137"/>
                    </a:srgbClr>
                  </a:outerShdw>
                </a:effectLst>
                <a:latin typeface="Andalus" pitchFamily="18" charset="-78"/>
                <a:cs typeface="Andalus" pitchFamily="18" charset="-78"/>
              </a:rPr>
              <a:t>sebangun</a:t>
            </a:r>
            <a:r>
              <a:rPr lang="en-US" sz="2000" dirty="0" smtClean="0">
                <a:effectLst>
                  <a:outerShdw blurRad="38100" dist="38100" dir="2700000" algn="tl">
                    <a:srgbClr val="000000">
                      <a:alpha val="43137"/>
                    </a:srgbClr>
                  </a:outerShdw>
                </a:effectLst>
                <a:latin typeface="Andalus" pitchFamily="18" charset="-78"/>
                <a:cs typeface="Andalus" pitchFamily="18" charset="-78"/>
              </a:rPr>
              <a:t> </a:t>
            </a:r>
            <a:r>
              <a:rPr lang="en-US" sz="2000" dirty="0" err="1" smtClean="0">
                <a:effectLst>
                  <a:outerShdw blurRad="38100" dist="38100" dir="2700000" algn="tl">
                    <a:srgbClr val="000000">
                      <a:alpha val="43137"/>
                    </a:srgbClr>
                  </a:outerShdw>
                </a:effectLst>
                <a:latin typeface="Andalus" pitchFamily="18" charset="-78"/>
                <a:cs typeface="Andalus" pitchFamily="18" charset="-78"/>
              </a:rPr>
              <a:t>adalah</a:t>
            </a:r>
            <a:r>
              <a:rPr lang="en-US" sz="2000" dirty="0" smtClean="0">
                <a:effectLst>
                  <a:outerShdw blurRad="38100" dist="38100" dir="2700000" algn="tl">
                    <a:srgbClr val="000000">
                      <a:alpha val="43137"/>
                    </a:srgbClr>
                  </a:outerShdw>
                </a:effectLst>
                <a:latin typeface="Andalus" pitchFamily="18" charset="-78"/>
                <a:cs typeface="Andalus" pitchFamily="18" charset="-78"/>
              </a:rPr>
              <a:t> </a:t>
            </a:r>
            <a:r>
              <a:rPr lang="en-US" sz="2000" dirty="0" err="1" smtClean="0">
                <a:effectLst>
                  <a:outerShdw blurRad="38100" dist="38100" dir="2700000" algn="tl">
                    <a:srgbClr val="000000">
                      <a:alpha val="43137"/>
                    </a:srgbClr>
                  </a:outerShdw>
                </a:effectLst>
                <a:latin typeface="Andalus" pitchFamily="18" charset="-78"/>
                <a:cs typeface="Andalus" pitchFamily="18" charset="-78"/>
              </a:rPr>
              <a:t>sisi-sisi</a:t>
            </a:r>
            <a:r>
              <a:rPr lang="en-US" sz="2000" dirty="0" smtClean="0">
                <a:effectLst>
                  <a:outerShdw blurRad="38100" dist="38100" dir="2700000" algn="tl">
                    <a:srgbClr val="000000">
                      <a:alpha val="43137"/>
                    </a:srgbClr>
                  </a:outerShdw>
                </a:effectLst>
                <a:latin typeface="Andalus" pitchFamily="18" charset="-78"/>
                <a:cs typeface="Andalus" pitchFamily="18" charset="-78"/>
              </a:rPr>
              <a:t> yang </a:t>
            </a:r>
            <a:r>
              <a:rPr lang="en-US" sz="2000" dirty="0" err="1" smtClean="0">
                <a:effectLst>
                  <a:outerShdw blurRad="38100" dist="38100" dir="2700000" algn="tl">
                    <a:srgbClr val="000000">
                      <a:alpha val="43137"/>
                    </a:srgbClr>
                  </a:outerShdw>
                </a:effectLst>
                <a:latin typeface="Andalus" pitchFamily="18" charset="-78"/>
                <a:cs typeface="Andalus" pitchFamily="18" charset="-78"/>
              </a:rPr>
              <a:t>bersesuaian</a:t>
            </a:r>
            <a:r>
              <a:rPr lang="en-US" sz="2000" dirty="0" smtClean="0">
                <a:effectLst>
                  <a:outerShdw blurRad="38100" dist="38100" dir="2700000" algn="tl">
                    <a:srgbClr val="000000">
                      <a:alpha val="43137"/>
                    </a:srgbClr>
                  </a:outerShdw>
                </a:effectLst>
                <a:latin typeface="Andalus" pitchFamily="18" charset="-78"/>
                <a:cs typeface="Andalus" pitchFamily="18" charset="-78"/>
              </a:rPr>
              <a:t> </a:t>
            </a:r>
            <a:r>
              <a:rPr lang="en-US" sz="2000" dirty="0" err="1" smtClean="0">
                <a:effectLst>
                  <a:outerShdw blurRad="38100" dist="38100" dir="2700000" algn="tl">
                    <a:srgbClr val="000000">
                      <a:alpha val="43137"/>
                    </a:srgbClr>
                  </a:outerShdw>
                </a:effectLst>
                <a:latin typeface="Andalus" pitchFamily="18" charset="-78"/>
                <a:cs typeface="Andalus" pitchFamily="18" charset="-78"/>
              </a:rPr>
              <a:t>sebnading</a:t>
            </a:r>
            <a:r>
              <a:rPr lang="en-US" sz="2000" dirty="0" smtClean="0">
                <a:effectLst>
                  <a:outerShdw blurRad="38100" dist="38100" dir="2700000" algn="tl">
                    <a:srgbClr val="000000">
                      <a:alpha val="43137"/>
                    </a:srgbClr>
                  </a:outerShdw>
                </a:effectLst>
                <a:latin typeface="Andalus" pitchFamily="18" charset="-78"/>
                <a:cs typeface="Andalus" pitchFamily="18" charset="-78"/>
              </a:rPr>
              <a:t>. Dari </a:t>
            </a:r>
            <a:r>
              <a:rPr lang="en-US" sz="2000" dirty="0" err="1" smtClean="0">
                <a:effectLst>
                  <a:outerShdw blurRad="38100" dist="38100" dir="2700000" algn="tl">
                    <a:srgbClr val="000000">
                      <a:alpha val="43137"/>
                    </a:srgbClr>
                  </a:outerShdw>
                </a:effectLst>
                <a:latin typeface="Andalus" pitchFamily="18" charset="-78"/>
                <a:cs typeface="Andalus" pitchFamily="18" charset="-78"/>
              </a:rPr>
              <a:t>gambar</a:t>
            </a:r>
            <a:r>
              <a:rPr lang="en-US" sz="2000" dirty="0" smtClean="0">
                <a:effectLst>
                  <a:outerShdw blurRad="38100" dist="38100" dir="2700000" algn="tl">
                    <a:srgbClr val="000000">
                      <a:alpha val="43137"/>
                    </a:srgbClr>
                  </a:outerShdw>
                </a:effectLst>
                <a:latin typeface="Andalus" pitchFamily="18" charset="-78"/>
                <a:cs typeface="Andalus" pitchFamily="18" charset="-78"/>
              </a:rPr>
              <a:t> </a:t>
            </a:r>
            <a:r>
              <a:rPr lang="en-US" sz="2000" dirty="0" err="1" smtClean="0">
                <a:effectLst>
                  <a:outerShdw blurRad="38100" dist="38100" dir="2700000" algn="tl">
                    <a:srgbClr val="000000">
                      <a:alpha val="43137"/>
                    </a:srgbClr>
                  </a:outerShdw>
                </a:effectLst>
                <a:latin typeface="Andalus" pitchFamily="18" charset="-78"/>
                <a:cs typeface="Andalus" pitchFamily="18" charset="-78"/>
              </a:rPr>
              <a:t>dapat</a:t>
            </a:r>
            <a:r>
              <a:rPr lang="en-US" sz="2000" dirty="0" smtClean="0">
                <a:effectLst>
                  <a:outerShdw blurRad="38100" dist="38100" dir="2700000" algn="tl">
                    <a:srgbClr val="000000">
                      <a:alpha val="43137"/>
                    </a:srgbClr>
                  </a:outerShdw>
                </a:effectLst>
                <a:latin typeface="Andalus" pitchFamily="18" charset="-78"/>
                <a:cs typeface="Andalus" pitchFamily="18" charset="-78"/>
              </a:rPr>
              <a:t> </a:t>
            </a:r>
            <a:r>
              <a:rPr lang="en-US" sz="2000" dirty="0" err="1" smtClean="0">
                <a:effectLst>
                  <a:outerShdw blurRad="38100" dist="38100" dir="2700000" algn="tl">
                    <a:srgbClr val="000000">
                      <a:alpha val="43137"/>
                    </a:srgbClr>
                  </a:outerShdw>
                </a:effectLst>
                <a:latin typeface="Andalus" pitchFamily="18" charset="-78"/>
                <a:cs typeface="Andalus" pitchFamily="18" charset="-78"/>
              </a:rPr>
              <a:t>dilihat</a:t>
            </a:r>
            <a:r>
              <a:rPr lang="en-US" sz="2000" dirty="0" smtClean="0">
                <a:effectLst>
                  <a:outerShdw blurRad="38100" dist="38100" dir="2700000" algn="tl">
                    <a:srgbClr val="000000">
                      <a:alpha val="43137"/>
                    </a:srgbClr>
                  </a:outerShdw>
                </a:effectLst>
                <a:latin typeface="Andalus" pitchFamily="18" charset="-78"/>
                <a:cs typeface="Andalus" pitchFamily="18" charset="-78"/>
              </a:rPr>
              <a:t> </a:t>
            </a:r>
            <a:r>
              <a:rPr lang="en-US" sz="2000" dirty="0" err="1" smtClean="0">
                <a:effectLst>
                  <a:outerShdw blurRad="38100" dist="38100" dir="2700000" algn="tl">
                    <a:srgbClr val="000000">
                      <a:alpha val="43137"/>
                    </a:srgbClr>
                  </a:outerShdw>
                </a:effectLst>
                <a:latin typeface="Andalus" pitchFamily="18" charset="-78"/>
                <a:cs typeface="Andalus" pitchFamily="18" charset="-78"/>
              </a:rPr>
              <a:t>bahwa</a:t>
            </a:r>
            <a:r>
              <a:rPr lang="en-US" sz="2000" dirty="0" smtClean="0">
                <a:effectLst>
                  <a:outerShdw blurRad="38100" dist="38100" dir="2700000" algn="tl">
                    <a:srgbClr val="000000">
                      <a:alpha val="43137"/>
                    </a:srgbClr>
                  </a:outerShdw>
                </a:effectLst>
                <a:latin typeface="Andalus" pitchFamily="18" charset="-78"/>
                <a:cs typeface="Andalus" pitchFamily="18" charset="-78"/>
              </a:rPr>
              <a:t> AB </a:t>
            </a:r>
            <a:r>
              <a:rPr lang="en-US" sz="2000" dirty="0" err="1" smtClean="0">
                <a:effectLst>
                  <a:outerShdw blurRad="38100" dist="38100" dir="2700000" algn="tl">
                    <a:srgbClr val="000000">
                      <a:alpha val="43137"/>
                    </a:srgbClr>
                  </a:outerShdw>
                </a:effectLst>
                <a:latin typeface="Andalus" pitchFamily="18" charset="-78"/>
                <a:cs typeface="Andalus" pitchFamily="18" charset="-78"/>
              </a:rPr>
              <a:t>bersesuaian</a:t>
            </a:r>
            <a:r>
              <a:rPr lang="en-US" sz="2000" dirty="0" smtClean="0">
                <a:effectLst>
                  <a:outerShdw blurRad="38100" dist="38100" dir="2700000" algn="tl">
                    <a:srgbClr val="000000">
                      <a:alpha val="43137"/>
                    </a:srgbClr>
                  </a:outerShdw>
                </a:effectLst>
                <a:latin typeface="Andalus" pitchFamily="18" charset="-78"/>
                <a:cs typeface="Andalus" pitchFamily="18" charset="-78"/>
              </a:rPr>
              <a:t> </a:t>
            </a:r>
            <a:r>
              <a:rPr lang="en-US" sz="2000" dirty="0" err="1" smtClean="0">
                <a:effectLst>
                  <a:outerShdw blurRad="38100" dist="38100" dir="2700000" algn="tl">
                    <a:srgbClr val="000000">
                      <a:alpha val="43137"/>
                    </a:srgbClr>
                  </a:outerShdw>
                </a:effectLst>
                <a:latin typeface="Andalus" pitchFamily="18" charset="-78"/>
                <a:cs typeface="Andalus" pitchFamily="18" charset="-78"/>
              </a:rPr>
              <a:t>dengan</a:t>
            </a:r>
            <a:r>
              <a:rPr lang="en-US" sz="2000" dirty="0" smtClean="0">
                <a:effectLst>
                  <a:outerShdw blurRad="38100" dist="38100" dir="2700000" algn="tl">
                    <a:srgbClr val="000000">
                      <a:alpha val="43137"/>
                    </a:srgbClr>
                  </a:outerShdw>
                </a:effectLst>
                <a:latin typeface="Andalus" pitchFamily="18" charset="-78"/>
                <a:cs typeface="Andalus" pitchFamily="18" charset="-78"/>
              </a:rPr>
              <a:t> PQ </a:t>
            </a:r>
            <a:r>
              <a:rPr lang="en-US" sz="2000" dirty="0" err="1" smtClean="0">
                <a:effectLst>
                  <a:outerShdw blurRad="38100" dist="38100" dir="2700000" algn="tl">
                    <a:srgbClr val="000000">
                      <a:alpha val="43137"/>
                    </a:srgbClr>
                  </a:outerShdw>
                </a:effectLst>
                <a:latin typeface="Andalus" pitchFamily="18" charset="-78"/>
                <a:cs typeface="Andalus" pitchFamily="18" charset="-78"/>
              </a:rPr>
              <a:t>dan</a:t>
            </a:r>
            <a:r>
              <a:rPr lang="en-US" sz="2000" dirty="0" smtClean="0">
                <a:effectLst>
                  <a:outerShdw blurRad="38100" dist="38100" dir="2700000" algn="tl">
                    <a:srgbClr val="000000">
                      <a:alpha val="43137"/>
                    </a:srgbClr>
                  </a:outerShdw>
                </a:effectLst>
                <a:latin typeface="Andalus" pitchFamily="18" charset="-78"/>
                <a:cs typeface="Andalus" pitchFamily="18" charset="-78"/>
              </a:rPr>
              <a:t> BC </a:t>
            </a:r>
            <a:r>
              <a:rPr lang="en-US" sz="2000" dirty="0" err="1" smtClean="0">
                <a:effectLst>
                  <a:outerShdw blurRad="38100" dist="38100" dir="2700000" algn="tl">
                    <a:srgbClr val="000000">
                      <a:alpha val="43137"/>
                    </a:srgbClr>
                  </a:outerShdw>
                </a:effectLst>
                <a:latin typeface="Andalus" pitchFamily="18" charset="-78"/>
                <a:cs typeface="Andalus" pitchFamily="18" charset="-78"/>
              </a:rPr>
              <a:t>bersesuaian</a:t>
            </a:r>
            <a:r>
              <a:rPr lang="en-US" sz="2000" dirty="0" smtClean="0">
                <a:effectLst>
                  <a:outerShdw blurRad="38100" dist="38100" dir="2700000" algn="tl">
                    <a:srgbClr val="000000">
                      <a:alpha val="43137"/>
                    </a:srgbClr>
                  </a:outerShdw>
                </a:effectLst>
                <a:latin typeface="Andalus" pitchFamily="18" charset="-78"/>
                <a:cs typeface="Andalus" pitchFamily="18" charset="-78"/>
              </a:rPr>
              <a:t> </a:t>
            </a:r>
            <a:r>
              <a:rPr lang="en-US" sz="2000" dirty="0" err="1" smtClean="0">
                <a:effectLst>
                  <a:outerShdw blurRad="38100" dist="38100" dir="2700000" algn="tl">
                    <a:srgbClr val="000000">
                      <a:alpha val="43137"/>
                    </a:srgbClr>
                  </a:outerShdw>
                </a:effectLst>
                <a:latin typeface="Andalus" pitchFamily="18" charset="-78"/>
                <a:cs typeface="Andalus" pitchFamily="18" charset="-78"/>
              </a:rPr>
              <a:t>dengan</a:t>
            </a:r>
            <a:r>
              <a:rPr lang="en-US" sz="2000" dirty="0" smtClean="0">
                <a:effectLst>
                  <a:outerShdw blurRad="38100" dist="38100" dir="2700000" algn="tl">
                    <a:srgbClr val="000000">
                      <a:alpha val="43137"/>
                    </a:srgbClr>
                  </a:outerShdw>
                </a:effectLst>
                <a:latin typeface="Andalus" pitchFamily="18" charset="-78"/>
                <a:cs typeface="Andalus" pitchFamily="18" charset="-78"/>
              </a:rPr>
              <a:t> QR. </a:t>
            </a:r>
            <a:r>
              <a:rPr lang="en-US" sz="2000" dirty="0" err="1" smtClean="0">
                <a:effectLst>
                  <a:outerShdw blurRad="38100" dist="38100" dir="2700000" algn="tl">
                    <a:srgbClr val="000000">
                      <a:alpha val="43137"/>
                    </a:srgbClr>
                  </a:outerShdw>
                </a:effectLst>
                <a:latin typeface="Andalus" pitchFamily="18" charset="-78"/>
                <a:cs typeface="Andalus" pitchFamily="18" charset="-78"/>
              </a:rPr>
              <a:t>Oleh</a:t>
            </a:r>
            <a:r>
              <a:rPr lang="en-US" sz="2000" dirty="0" smtClean="0">
                <a:effectLst>
                  <a:outerShdw blurRad="38100" dist="38100" dir="2700000" algn="tl">
                    <a:srgbClr val="000000">
                      <a:alpha val="43137"/>
                    </a:srgbClr>
                  </a:outerShdw>
                </a:effectLst>
                <a:latin typeface="Andalus" pitchFamily="18" charset="-78"/>
                <a:cs typeface="Andalus" pitchFamily="18" charset="-78"/>
              </a:rPr>
              <a:t> </a:t>
            </a:r>
            <a:r>
              <a:rPr lang="en-US" sz="2000" dirty="0" err="1" smtClean="0">
                <a:effectLst>
                  <a:outerShdw blurRad="38100" dist="38100" dir="2700000" algn="tl">
                    <a:srgbClr val="000000">
                      <a:alpha val="43137"/>
                    </a:srgbClr>
                  </a:outerShdw>
                </a:effectLst>
                <a:latin typeface="Andalus" pitchFamily="18" charset="-78"/>
                <a:cs typeface="Andalus" pitchFamily="18" charset="-78"/>
              </a:rPr>
              <a:t>karena</a:t>
            </a:r>
            <a:r>
              <a:rPr lang="en-US" sz="2000" dirty="0" smtClean="0">
                <a:effectLst>
                  <a:outerShdw blurRad="38100" dist="38100" dir="2700000" algn="tl">
                    <a:srgbClr val="000000">
                      <a:alpha val="43137"/>
                    </a:srgbClr>
                  </a:outerShdw>
                </a:effectLst>
                <a:latin typeface="Andalus" pitchFamily="18" charset="-78"/>
                <a:cs typeface="Andalus" pitchFamily="18" charset="-78"/>
              </a:rPr>
              <a:t> </a:t>
            </a:r>
            <a:r>
              <a:rPr lang="en-US" sz="2000" dirty="0" err="1" smtClean="0">
                <a:effectLst>
                  <a:outerShdw blurRad="38100" dist="38100" dir="2700000" algn="tl">
                    <a:srgbClr val="000000">
                      <a:alpha val="43137"/>
                    </a:srgbClr>
                  </a:outerShdw>
                </a:effectLst>
                <a:latin typeface="Andalus" pitchFamily="18" charset="-78"/>
                <a:cs typeface="Andalus" pitchFamily="18" charset="-78"/>
              </a:rPr>
              <a:t>itu</a:t>
            </a:r>
            <a:r>
              <a:rPr lang="id-ID" sz="2000" dirty="0" smtClean="0">
                <a:effectLst>
                  <a:outerShdw blurRad="38100" dist="38100" dir="2700000" algn="tl">
                    <a:srgbClr val="000000">
                      <a:alpha val="43137"/>
                    </a:srgbClr>
                  </a:outerShdw>
                </a:effectLst>
                <a:latin typeface="Andalus" pitchFamily="18" charset="-78"/>
                <a:cs typeface="Andalus" pitchFamily="18" charset="-78"/>
              </a:rPr>
              <a:t>:</a:t>
            </a:r>
            <a:endParaRPr lang="id-ID" sz="2000" dirty="0">
              <a:effectLst>
                <a:outerShdw blurRad="38100" dist="38100" dir="2700000" algn="tl">
                  <a:srgbClr val="000000">
                    <a:alpha val="43137"/>
                  </a:srgbClr>
                </a:outerShdw>
              </a:effectLst>
              <a:latin typeface="Andalus" pitchFamily="18" charset="-78"/>
              <a:cs typeface="Andalus" pitchFamily="18" charset="-78"/>
            </a:endParaRPr>
          </a:p>
        </p:txBody>
      </p:sp>
      <p:graphicFrame>
        <p:nvGraphicFramePr>
          <p:cNvPr id="15362" name="Object 2"/>
          <p:cNvGraphicFramePr>
            <a:graphicFrameLocks noChangeAspect="1"/>
          </p:cNvGraphicFramePr>
          <p:nvPr/>
        </p:nvGraphicFramePr>
        <p:xfrm>
          <a:off x="642910" y="4857760"/>
          <a:ext cx="3924300" cy="495300"/>
        </p:xfrm>
        <a:graphic>
          <a:graphicData uri="http://schemas.openxmlformats.org/presentationml/2006/ole">
            <mc:AlternateContent xmlns:mc="http://schemas.openxmlformats.org/markup-compatibility/2006">
              <mc:Choice xmlns:v="urn:schemas-microsoft-com:vml" Requires="v">
                <p:oleObj spid="_x0000_s15364" name="Document" r:id="rId3" imgW="3201229" imgH="537890" progId="Word.Document.12">
                  <p:embed/>
                </p:oleObj>
              </mc:Choice>
              <mc:Fallback>
                <p:oleObj name="Document" r:id="rId3" imgW="3201229" imgH="537890" progId="Word.Document.12">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2910" y="4857760"/>
                        <a:ext cx="3924300" cy="495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fade">
                                      <p:cBhvr>
                                        <p:cTn id="7" dur="1000"/>
                                        <p:tgtEl>
                                          <p:spTgt spid="13">
                                            <p:txEl>
                                              <p:pRg st="0" end="0"/>
                                            </p:txEl>
                                          </p:spTgt>
                                        </p:tgtEl>
                                      </p:cBhvr>
                                    </p:animEffect>
                                    <p:anim calcmode="lin" valueType="num">
                                      <p:cBhvr>
                                        <p:cTn id="8" dur="1000" fill="hold"/>
                                        <p:tgtEl>
                                          <p:spTgt spid="1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1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1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nodeType="clickEffect">
                                  <p:stCondLst>
                                    <p:cond delay="0"/>
                                  </p:stCondLst>
                                  <p:childTnLst>
                                    <p:set>
                                      <p:cBhvr>
                                        <p:cTn id="14" dur="1" fill="hold">
                                          <p:stCondLst>
                                            <p:cond delay="0"/>
                                          </p:stCondLst>
                                        </p:cTn>
                                        <p:tgtEl>
                                          <p:spTgt spid="13">
                                            <p:txEl>
                                              <p:pRg st="1" end="1"/>
                                            </p:txEl>
                                          </p:spTgt>
                                        </p:tgtEl>
                                        <p:attrNameLst>
                                          <p:attrName>style.visibility</p:attrName>
                                        </p:attrNameLst>
                                      </p:cBhvr>
                                      <p:to>
                                        <p:strVal val="visible"/>
                                      </p:to>
                                    </p:set>
                                    <p:animEffect transition="in" filter="fade">
                                      <p:cBhvr>
                                        <p:cTn id="15" dur="1000"/>
                                        <p:tgtEl>
                                          <p:spTgt spid="13">
                                            <p:txEl>
                                              <p:pRg st="1" end="1"/>
                                            </p:txEl>
                                          </p:spTgt>
                                        </p:tgtEl>
                                      </p:cBhvr>
                                    </p:animEffect>
                                    <p:anim calcmode="lin" valueType="num">
                                      <p:cBhvr>
                                        <p:cTn id="16" dur="1000" fill="hold"/>
                                        <p:tgtEl>
                                          <p:spTgt spid="1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1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1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7" presetClass="entr" presetSubtype="10" fill="hold" nodeType="clickEffect">
                                  <p:stCondLst>
                                    <p:cond delay="0"/>
                                  </p:stCondLst>
                                  <p:childTnLst>
                                    <p:set>
                                      <p:cBhvr>
                                        <p:cTn id="22" dur="1" fill="hold">
                                          <p:stCondLst>
                                            <p:cond delay="0"/>
                                          </p:stCondLst>
                                        </p:cTn>
                                        <p:tgtEl>
                                          <p:spTgt spid="15362"/>
                                        </p:tgtEl>
                                        <p:attrNameLst>
                                          <p:attrName>style.visibility</p:attrName>
                                        </p:attrNameLst>
                                      </p:cBhvr>
                                      <p:to>
                                        <p:strVal val="visible"/>
                                      </p:to>
                                    </p:set>
                                    <p:anim calcmode="lin" valueType="num">
                                      <p:cBhvr>
                                        <p:cTn id="23" dur="500" fill="hold"/>
                                        <p:tgtEl>
                                          <p:spTgt spid="15362"/>
                                        </p:tgtEl>
                                        <p:attrNameLst>
                                          <p:attrName>ppt_w</p:attrName>
                                        </p:attrNameLst>
                                      </p:cBhvr>
                                      <p:tavLst>
                                        <p:tav tm="0">
                                          <p:val>
                                            <p:fltVal val="0"/>
                                          </p:val>
                                        </p:tav>
                                        <p:tav tm="100000">
                                          <p:val>
                                            <p:strVal val="#ppt_w"/>
                                          </p:val>
                                        </p:tav>
                                      </p:tavLst>
                                    </p:anim>
                                    <p:anim calcmode="lin" valueType="num">
                                      <p:cBhvr>
                                        <p:cTn id="24" dur="500" fill="hold"/>
                                        <p:tgtEl>
                                          <p:spTgt spid="1536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85794"/>
            <a:ext cx="8229600" cy="4525963"/>
          </a:xfrm>
        </p:spPr>
        <p:txBody>
          <a:bodyPr/>
          <a:lstStyle/>
          <a:p>
            <a:pPr>
              <a:buNone/>
            </a:pPr>
            <a:r>
              <a:rPr lang="id-ID" dirty="0" smtClean="0">
                <a:effectLst>
                  <a:outerShdw blurRad="38100" dist="38100" dir="2700000" algn="tl">
                    <a:srgbClr val="000000">
                      <a:alpha val="43137"/>
                    </a:srgbClr>
                  </a:outerShdw>
                </a:effectLst>
                <a:latin typeface="Andalus" pitchFamily="18" charset="-78"/>
                <a:cs typeface="Andalus" pitchFamily="18" charset="-78"/>
              </a:rPr>
              <a:t>Pada suatu peta dengan skala 1 : 4. 250.000, jarak antara Surabaya dan Malang adalah 2 cm. Berapa kilometer jarak sebenarnya?</a:t>
            </a:r>
            <a:endParaRPr lang="id-ID" dirty="0">
              <a:effectLst>
                <a:outerShdw blurRad="38100" dist="38100" dir="2700000" algn="tl">
                  <a:srgbClr val="000000">
                    <a:alpha val="43137"/>
                  </a:srgbClr>
                </a:outerShdw>
              </a:effectLst>
              <a:latin typeface="Andalus" pitchFamily="18" charset="-78"/>
              <a:cs typeface="Andalus" pitchFamily="18" charset="-78"/>
            </a:endParaRPr>
          </a:p>
        </p:txBody>
      </p:sp>
      <p:sp>
        <p:nvSpPr>
          <p:cNvPr id="4" name="TextBox 3"/>
          <p:cNvSpPr txBox="1"/>
          <p:nvPr/>
        </p:nvSpPr>
        <p:spPr>
          <a:xfrm>
            <a:off x="642910" y="2857496"/>
            <a:ext cx="8286808" cy="1754326"/>
          </a:xfrm>
          <a:prstGeom prst="rect">
            <a:avLst/>
          </a:prstGeom>
          <a:noFill/>
        </p:spPr>
        <p:txBody>
          <a:bodyPr wrap="square" rtlCol="0">
            <a:spAutoFit/>
          </a:bodyPr>
          <a:lstStyle/>
          <a:p>
            <a:r>
              <a:rPr lang="id-ID" dirty="0" smtClean="0"/>
              <a:t>Jawab:</a:t>
            </a:r>
          </a:p>
          <a:p>
            <a:r>
              <a:rPr lang="id-ID" dirty="0" smtClean="0"/>
              <a:t>Skala 1 : 4.250.000</a:t>
            </a:r>
          </a:p>
          <a:p>
            <a:r>
              <a:rPr lang="id-ID" dirty="0" smtClean="0"/>
              <a:t>Jarak pada peta = 2 cm</a:t>
            </a:r>
          </a:p>
          <a:p>
            <a:r>
              <a:rPr lang="id-ID" dirty="0" smtClean="0"/>
              <a:t>Jarak sebenarnnya = 2 cm x 4.250.000</a:t>
            </a:r>
          </a:p>
          <a:p>
            <a:r>
              <a:rPr lang="id-ID" dirty="0"/>
              <a:t>	 </a:t>
            </a:r>
            <a:r>
              <a:rPr lang="id-ID" dirty="0" smtClean="0"/>
              <a:t>               = 8.500.000 cm</a:t>
            </a:r>
          </a:p>
          <a:p>
            <a:r>
              <a:rPr lang="id-ID" dirty="0"/>
              <a:t>	</a:t>
            </a:r>
            <a:r>
              <a:rPr lang="id-ID" dirty="0" smtClean="0"/>
              <a:t>                = 85 km</a:t>
            </a:r>
            <a:endParaRPr lang="id-ID" dirty="0"/>
          </a:p>
        </p:txBody>
      </p:sp>
    </p:spTree>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from="(-#ppt_w/2)" to="(#ppt_x)" calcmode="lin" valueType="num">
                                      <p:cBhvr>
                                        <p:cTn id="7" dur="600" fill="hold">
                                          <p:stCondLst>
                                            <p:cond delay="0"/>
                                          </p:stCondLst>
                                        </p:cTn>
                                        <p:tgtEl>
                                          <p:spTgt spid="4">
                                            <p:txEl>
                                              <p:pRg st="0" end="0"/>
                                            </p:txEl>
                                          </p:spTgt>
                                        </p:tgtEl>
                                        <p:attrNameLst>
                                          <p:attrName>ppt_x</p:attrName>
                                        </p:attrNameLst>
                                      </p:cBhvr>
                                    </p:anim>
                                    <p:anim from="0" to="-1.0" calcmode="lin" valueType="num">
                                      <p:cBhvr>
                                        <p:cTn id="8" dur="200" decel="50000" autoRev="1" fill="hold">
                                          <p:stCondLst>
                                            <p:cond delay="600"/>
                                          </p:stCondLst>
                                        </p:cTn>
                                        <p:tgtEl>
                                          <p:spTgt spid="4">
                                            <p:txEl>
                                              <p:pRg st="0" end="0"/>
                                            </p:txEl>
                                          </p:spTgt>
                                        </p:tgtEl>
                                        <p:attrNameLst>
                                          <p:attrName>xshear</p:attrName>
                                        </p:attrNameLst>
                                      </p:cBhvr>
                                    </p:anim>
                                    <p:animScale>
                                      <p:cBhvr>
                                        <p:cTn id="9" dur="200" decel="100000" autoRev="1" fill="hold">
                                          <p:stCondLst>
                                            <p:cond delay="600"/>
                                          </p:stCondLst>
                                        </p:cTn>
                                        <p:tgtEl>
                                          <p:spTgt spid="4">
                                            <p:txEl>
                                              <p:pRg st="0" end="0"/>
                                            </p:txEl>
                                          </p:spTgt>
                                        </p:tgtEl>
                                      </p:cBhvr>
                                      <p:from x="100000" y="100000"/>
                                      <p:to x="80000" y="100000"/>
                                    </p:animScale>
                                    <p:anim by="(#ppt_h/3+#ppt_w*0.1)" calcmode="lin" valueType="num">
                                      <p:cBhvr additive="sum">
                                        <p:cTn id="10" dur="200" decel="100000" autoRev="1" fill="hold">
                                          <p:stCondLst>
                                            <p:cond delay="600"/>
                                          </p:stCondLst>
                                        </p:cTn>
                                        <p:tgtEl>
                                          <p:spTgt spid="4">
                                            <p:txEl>
                                              <p:pRg st="0" end="0"/>
                                            </p:txEl>
                                          </p:spTgt>
                                        </p:tgtEl>
                                        <p:attrNameLst>
                                          <p:attrName>ppt_x</p:attrName>
                                        </p:attrNameLst>
                                      </p:cBhvr>
                                    </p:anim>
                                  </p:childTnLst>
                                </p:cTn>
                              </p:par>
                              <p:par>
                                <p:cTn id="11" presetID="34" presetClass="entr" presetSubtype="0" fill="hold" nodeType="with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from="(-#ppt_w/2)" to="(#ppt_x)" calcmode="lin" valueType="num">
                                      <p:cBhvr>
                                        <p:cTn id="13" dur="600" fill="hold">
                                          <p:stCondLst>
                                            <p:cond delay="0"/>
                                          </p:stCondLst>
                                        </p:cTn>
                                        <p:tgtEl>
                                          <p:spTgt spid="4">
                                            <p:txEl>
                                              <p:pRg st="1" end="1"/>
                                            </p:txEl>
                                          </p:spTgt>
                                        </p:tgtEl>
                                        <p:attrNameLst>
                                          <p:attrName>ppt_x</p:attrName>
                                        </p:attrNameLst>
                                      </p:cBhvr>
                                    </p:anim>
                                    <p:anim from="0" to="-1.0" calcmode="lin" valueType="num">
                                      <p:cBhvr>
                                        <p:cTn id="14" dur="200" decel="50000" autoRev="1" fill="hold">
                                          <p:stCondLst>
                                            <p:cond delay="600"/>
                                          </p:stCondLst>
                                        </p:cTn>
                                        <p:tgtEl>
                                          <p:spTgt spid="4">
                                            <p:txEl>
                                              <p:pRg st="1" end="1"/>
                                            </p:txEl>
                                          </p:spTgt>
                                        </p:tgtEl>
                                        <p:attrNameLst>
                                          <p:attrName>xshear</p:attrName>
                                        </p:attrNameLst>
                                      </p:cBhvr>
                                    </p:anim>
                                    <p:animScale>
                                      <p:cBhvr>
                                        <p:cTn id="15" dur="200" decel="100000" autoRev="1" fill="hold">
                                          <p:stCondLst>
                                            <p:cond delay="600"/>
                                          </p:stCondLst>
                                        </p:cTn>
                                        <p:tgtEl>
                                          <p:spTgt spid="4">
                                            <p:txEl>
                                              <p:pRg st="1" end="1"/>
                                            </p:txEl>
                                          </p:spTgt>
                                        </p:tgtEl>
                                      </p:cBhvr>
                                      <p:from x="100000" y="100000"/>
                                      <p:to x="80000" y="100000"/>
                                    </p:animScale>
                                    <p:anim by="(#ppt_h/3+#ppt_w*0.1)" calcmode="lin" valueType="num">
                                      <p:cBhvr additive="sum">
                                        <p:cTn id="16" dur="200" decel="100000" autoRev="1" fill="hold">
                                          <p:stCondLst>
                                            <p:cond delay="600"/>
                                          </p:stCondLst>
                                        </p:cTn>
                                        <p:tgtEl>
                                          <p:spTgt spid="4">
                                            <p:txEl>
                                              <p:pRg st="1" end="1"/>
                                            </p:txEl>
                                          </p:spTgt>
                                        </p:tgtEl>
                                        <p:attrNameLst>
                                          <p:attrName>ppt_x</p:attrName>
                                        </p:attrNameLst>
                                      </p:cBhvr>
                                    </p:anim>
                                  </p:childTnLst>
                                </p:cTn>
                              </p:par>
                              <p:par>
                                <p:cTn id="17" presetID="34" presetClass="entr" presetSubtype="0" fill="hold" nodeType="with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from="(-#ppt_w/2)" to="(#ppt_x)" calcmode="lin" valueType="num">
                                      <p:cBhvr>
                                        <p:cTn id="19" dur="600" fill="hold">
                                          <p:stCondLst>
                                            <p:cond delay="0"/>
                                          </p:stCondLst>
                                        </p:cTn>
                                        <p:tgtEl>
                                          <p:spTgt spid="4">
                                            <p:txEl>
                                              <p:pRg st="2" end="2"/>
                                            </p:txEl>
                                          </p:spTgt>
                                        </p:tgtEl>
                                        <p:attrNameLst>
                                          <p:attrName>ppt_x</p:attrName>
                                        </p:attrNameLst>
                                      </p:cBhvr>
                                    </p:anim>
                                    <p:anim from="0" to="-1.0" calcmode="lin" valueType="num">
                                      <p:cBhvr>
                                        <p:cTn id="20" dur="200" decel="50000" autoRev="1" fill="hold">
                                          <p:stCondLst>
                                            <p:cond delay="600"/>
                                          </p:stCondLst>
                                        </p:cTn>
                                        <p:tgtEl>
                                          <p:spTgt spid="4">
                                            <p:txEl>
                                              <p:pRg st="2" end="2"/>
                                            </p:txEl>
                                          </p:spTgt>
                                        </p:tgtEl>
                                        <p:attrNameLst>
                                          <p:attrName>xshear</p:attrName>
                                        </p:attrNameLst>
                                      </p:cBhvr>
                                    </p:anim>
                                    <p:animScale>
                                      <p:cBhvr>
                                        <p:cTn id="21" dur="200" decel="100000" autoRev="1" fill="hold">
                                          <p:stCondLst>
                                            <p:cond delay="600"/>
                                          </p:stCondLst>
                                        </p:cTn>
                                        <p:tgtEl>
                                          <p:spTgt spid="4">
                                            <p:txEl>
                                              <p:pRg st="2" end="2"/>
                                            </p:txEl>
                                          </p:spTgt>
                                        </p:tgtEl>
                                      </p:cBhvr>
                                      <p:from x="100000" y="100000"/>
                                      <p:to x="80000" y="100000"/>
                                    </p:animScale>
                                    <p:anim by="(#ppt_h/3+#ppt_w*0.1)" calcmode="lin" valueType="num">
                                      <p:cBhvr additive="sum">
                                        <p:cTn id="22" dur="200" decel="100000" autoRev="1" fill="hold">
                                          <p:stCondLst>
                                            <p:cond delay="600"/>
                                          </p:stCondLst>
                                        </p:cTn>
                                        <p:tgtEl>
                                          <p:spTgt spid="4">
                                            <p:txEl>
                                              <p:pRg st="2" end="2"/>
                                            </p:txEl>
                                          </p:spTgt>
                                        </p:tgtEl>
                                        <p:attrNameLst>
                                          <p:attrName>ppt_x</p:attrName>
                                        </p:attrNameLst>
                                      </p:cBhvr>
                                    </p:anim>
                                  </p:childTnLst>
                                </p:cTn>
                              </p:par>
                              <p:par>
                                <p:cTn id="23" presetID="34" presetClass="entr" presetSubtype="0" fill="hold" nodeType="with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from="(-#ppt_w/2)" to="(#ppt_x)" calcmode="lin" valueType="num">
                                      <p:cBhvr>
                                        <p:cTn id="25" dur="600" fill="hold">
                                          <p:stCondLst>
                                            <p:cond delay="0"/>
                                          </p:stCondLst>
                                        </p:cTn>
                                        <p:tgtEl>
                                          <p:spTgt spid="4">
                                            <p:txEl>
                                              <p:pRg st="3" end="3"/>
                                            </p:txEl>
                                          </p:spTgt>
                                        </p:tgtEl>
                                        <p:attrNameLst>
                                          <p:attrName>ppt_x</p:attrName>
                                        </p:attrNameLst>
                                      </p:cBhvr>
                                    </p:anim>
                                    <p:anim from="0" to="-1.0" calcmode="lin" valueType="num">
                                      <p:cBhvr>
                                        <p:cTn id="26" dur="200" decel="50000" autoRev="1" fill="hold">
                                          <p:stCondLst>
                                            <p:cond delay="600"/>
                                          </p:stCondLst>
                                        </p:cTn>
                                        <p:tgtEl>
                                          <p:spTgt spid="4">
                                            <p:txEl>
                                              <p:pRg st="3" end="3"/>
                                            </p:txEl>
                                          </p:spTgt>
                                        </p:tgtEl>
                                        <p:attrNameLst>
                                          <p:attrName>xshear</p:attrName>
                                        </p:attrNameLst>
                                      </p:cBhvr>
                                    </p:anim>
                                    <p:animScale>
                                      <p:cBhvr>
                                        <p:cTn id="27" dur="200" decel="100000" autoRev="1" fill="hold">
                                          <p:stCondLst>
                                            <p:cond delay="600"/>
                                          </p:stCondLst>
                                        </p:cTn>
                                        <p:tgtEl>
                                          <p:spTgt spid="4">
                                            <p:txEl>
                                              <p:pRg st="3" end="3"/>
                                            </p:txEl>
                                          </p:spTgt>
                                        </p:tgtEl>
                                      </p:cBhvr>
                                      <p:from x="100000" y="100000"/>
                                      <p:to x="80000" y="100000"/>
                                    </p:animScale>
                                    <p:anim by="(#ppt_h/3+#ppt_w*0.1)" calcmode="lin" valueType="num">
                                      <p:cBhvr additive="sum">
                                        <p:cTn id="28" dur="200" decel="100000" autoRev="1" fill="hold">
                                          <p:stCondLst>
                                            <p:cond delay="600"/>
                                          </p:stCondLst>
                                        </p:cTn>
                                        <p:tgtEl>
                                          <p:spTgt spid="4">
                                            <p:txEl>
                                              <p:pRg st="3" end="3"/>
                                            </p:txEl>
                                          </p:spTgt>
                                        </p:tgtEl>
                                        <p:attrNameLst>
                                          <p:attrName>ppt_x</p:attrName>
                                        </p:attrNameLst>
                                      </p:cBhvr>
                                    </p:anim>
                                  </p:childTnLst>
                                </p:cTn>
                              </p:par>
                              <p:par>
                                <p:cTn id="29" presetID="34" presetClass="entr" presetSubtype="0" fill="hold" nodeType="with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from="(-#ppt_w/2)" to="(#ppt_x)" calcmode="lin" valueType="num">
                                      <p:cBhvr>
                                        <p:cTn id="31" dur="600" fill="hold">
                                          <p:stCondLst>
                                            <p:cond delay="0"/>
                                          </p:stCondLst>
                                        </p:cTn>
                                        <p:tgtEl>
                                          <p:spTgt spid="4">
                                            <p:txEl>
                                              <p:pRg st="4" end="4"/>
                                            </p:txEl>
                                          </p:spTgt>
                                        </p:tgtEl>
                                        <p:attrNameLst>
                                          <p:attrName>ppt_x</p:attrName>
                                        </p:attrNameLst>
                                      </p:cBhvr>
                                    </p:anim>
                                    <p:anim from="0" to="-1.0" calcmode="lin" valueType="num">
                                      <p:cBhvr>
                                        <p:cTn id="32" dur="200" decel="50000" autoRev="1" fill="hold">
                                          <p:stCondLst>
                                            <p:cond delay="600"/>
                                          </p:stCondLst>
                                        </p:cTn>
                                        <p:tgtEl>
                                          <p:spTgt spid="4">
                                            <p:txEl>
                                              <p:pRg st="4" end="4"/>
                                            </p:txEl>
                                          </p:spTgt>
                                        </p:tgtEl>
                                        <p:attrNameLst>
                                          <p:attrName>xshear</p:attrName>
                                        </p:attrNameLst>
                                      </p:cBhvr>
                                    </p:anim>
                                    <p:animScale>
                                      <p:cBhvr>
                                        <p:cTn id="33" dur="200" decel="100000" autoRev="1" fill="hold">
                                          <p:stCondLst>
                                            <p:cond delay="600"/>
                                          </p:stCondLst>
                                        </p:cTn>
                                        <p:tgtEl>
                                          <p:spTgt spid="4">
                                            <p:txEl>
                                              <p:pRg st="4" end="4"/>
                                            </p:txEl>
                                          </p:spTgt>
                                        </p:tgtEl>
                                      </p:cBhvr>
                                      <p:from x="100000" y="100000"/>
                                      <p:to x="80000" y="100000"/>
                                    </p:animScale>
                                    <p:anim by="(#ppt_h/3+#ppt_w*0.1)" calcmode="lin" valueType="num">
                                      <p:cBhvr additive="sum">
                                        <p:cTn id="34" dur="200" decel="100000" autoRev="1" fill="hold">
                                          <p:stCondLst>
                                            <p:cond delay="600"/>
                                          </p:stCondLst>
                                        </p:cTn>
                                        <p:tgtEl>
                                          <p:spTgt spid="4">
                                            <p:txEl>
                                              <p:pRg st="4" end="4"/>
                                            </p:txEl>
                                          </p:spTgt>
                                        </p:tgtEl>
                                        <p:attrNameLst>
                                          <p:attrName>ppt_x</p:attrName>
                                        </p:attrNameLst>
                                      </p:cBhvr>
                                    </p:anim>
                                  </p:childTnLst>
                                </p:cTn>
                              </p:par>
                              <p:par>
                                <p:cTn id="35" presetID="34" presetClass="entr" presetSubtype="0" fill="hold" nodeType="with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from="(-#ppt_w/2)" to="(#ppt_x)" calcmode="lin" valueType="num">
                                      <p:cBhvr>
                                        <p:cTn id="37" dur="600" fill="hold">
                                          <p:stCondLst>
                                            <p:cond delay="0"/>
                                          </p:stCondLst>
                                        </p:cTn>
                                        <p:tgtEl>
                                          <p:spTgt spid="4">
                                            <p:txEl>
                                              <p:pRg st="5" end="5"/>
                                            </p:txEl>
                                          </p:spTgt>
                                        </p:tgtEl>
                                        <p:attrNameLst>
                                          <p:attrName>ppt_x</p:attrName>
                                        </p:attrNameLst>
                                      </p:cBhvr>
                                    </p:anim>
                                    <p:anim from="0" to="-1.0" calcmode="lin" valueType="num">
                                      <p:cBhvr>
                                        <p:cTn id="38" dur="200" decel="50000" autoRev="1" fill="hold">
                                          <p:stCondLst>
                                            <p:cond delay="600"/>
                                          </p:stCondLst>
                                        </p:cTn>
                                        <p:tgtEl>
                                          <p:spTgt spid="4">
                                            <p:txEl>
                                              <p:pRg st="5" end="5"/>
                                            </p:txEl>
                                          </p:spTgt>
                                        </p:tgtEl>
                                        <p:attrNameLst>
                                          <p:attrName>xshear</p:attrName>
                                        </p:attrNameLst>
                                      </p:cBhvr>
                                    </p:anim>
                                    <p:animScale>
                                      <p:cBhvr>
                                        <p:cTn id="39" dur="200" decel="100000" autoRev="1" fill="hold">
                                          <p:stCondLst>
                                            <p:cond delay="600"/>
                                          </p:stCondLst>
                                        </p:cTn>
                                        <p:tgtEl>
                                          <p:spTgt spid="4">
                                            <p:txEl>
                                              <p:pRg st="5" end="5"/>
                                            </p:txEl>
                                          </p:spTgt>
                                        </p:tgtEl>
                                      </p:cBhvr>
                                      <p:from x="100000" y="100000"/>
                                      <p:to x="80000" y="100000"/>
                                    </p:animScale>
                                    <p:anim by="(#ppt_h/3+#ppt_w*0.1)" calcmode="lin" valueType="num">
                                      <p:cBhvr additive="sum">
                                        <p:cTn id="40" dur="200" decel="100000" autoRev="1" fill="hold">
                                          <p:stCondLst>
                                            <p:cond delay="600"/>
                                          </p:stCondLst>
                                        </p:cTn>
                                        <p:tgtEl>
                                          <p:spTgt spid="4">
                                            <p:txEl>
                                              <p:pRg st="5" end="5"/>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4290"/>
            <a:ext cx="8229600" cy="4525963"/>
          </a:xfrm>
        </p:spPr>
        <p:txBody>
          <a:bodyPr/>
          <a:lstStyle/>
          <a:p>
            <a:pPr algn="ctr"/>
            <a:r>
              <a:rPr lang="id-ID" dirty="0" smtClean="0">
                <a:effectLst>
                  <a:outerShdw blurRad="38100" dist="38100" dir="2700000" algn="tl">
                    <a:srgbClr val="000000">
                      <a:alpha val="43137"/>
                    </a:srgbClr>
                  </a:outerShdw>
                </a:effectLst>
                <a:latin typeface="Andalus" pitchFamily="18" charset="-78"/>
                <a:cs typeface="Andalus" pitchFamily="18" charset="-78"/>
              </a:rPr>
              <a:t>Jarak dua kota adalah 60 km. Tentukan jarak kedua kota itu pada peta yang mempunyai skala 1 : 1.500.000</a:t>
            </a:r>
            <a:endParaRPr lang="id-ID" dirty="0">
              <a:effectLst>
                <a:outerShdw blurRad="38100" dist="38100" dir="2700000" algn="tl">
                  <a:srgbClr val="000000">
                    <a:alpha val="43137"/>
                  </a:srgbClr>
                </a:outerShdw>
              </a:effectLst>
              <a:latin typeface="Andalus" pitchFamily="18" charset="-78"/>
              <a:cs typeface="Andalus" pitchFamily="18" charset="-78"/>
            </a:endParaRPr>
          </a:p>
        </p:txBody>
      </p:sp>
      <p:sp>
        <p:nvSpPr>
          <p:cNvPr id="4" name="TextBox 3"/>
          <p:cNvSpPr txBox="1"/>
          <p:nvPr/>
        </p:nvSpPr>
        <p:spPr>
          <a:xfrm>
            <a:off x="214282" y="2714620"/>
            <a:ext cx="7215238" cy="1477328"/>
          </a:xfrm>
          <a:prstGeom prst="rect">
            <a:avLst/>
          </a:prstGeom>
          <a:noFill/>
        </p:spPr>
        <p:txBody>
          <a:bodyPr wrap="square" rtlCol="0">
            <a:spAutoFit/>
          </a:bodyPr>
          <a:lstStyle/>
          <a:p>
            <a:r>
              <a:rPr lang="id-ID" dirty="0" smtClean="0"/>
              <a:t>Jawab:</a:t>
            </a:r>
          </a:p>
          <a:p>
            <a:r>
              <a:rPr lang="id-ID" dirty="0" smtClean="0"/>
              <a:t>Skala 1 : 1.500.000</a:t>
            </a:r>
          </a:p>
          <a:p>
            <a:r>
              <a:rPr lang="id-ID" dirty="0" smtClean="0"/>
              <a:t>Jarak sebenarnya = 60 km</a:t>
            </a:r>
          </a:p>
          <a:p>
            <a:r>
              <a:rPr lang="id-ID" dirty="0" smtClean="0"/>
              <a:t>Jarak dua kota pada peta =		x 6.000.000</a:t>
            </a:r>
          </a:p>
          <a:p>
            <a:r>
              <a:rPr lang="id-ID" dirty="0" smtClean="0"/>
              <a:t>		          = 4 cm</a:t>
            </a:r>
            <a:endParaRPr lang="id-ID" dirty="0"/>
          </a:p>
        </p:txBody>
      </p:sp>
      <p:sp>
        <p:nvSpPr>
          <p:cNvPr id="1638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d-ID"/>
          </a:p>
        </p:txBody>
      </p:sp>
      <p:pic>
        <p:nvPicPr>
          <p:cNvPr id="16385"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928926" y="3429000"/>
            <a:ext cx="857256" cy="489860"/>
          </a:xfrm>
          <a:prstGeom prst="rect">
            <a:avLst/>
          </a:prstGeom>
          <a:noFill/>
        </p:spPr>
      </p:pic>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strVal val="#ppt_w+.3"/>
                                          </p:val>
                                        </p:tav>
                                        <p:tav tm="100000">
                                          <p:val>
                                            <p:strVal val="#ppt_w"/>
                                          </p:val>
                                        </p:tav>
                                      </p:tavLst>
                                    </p:anim>
                                    <p:anim calcmode="lin" valueType="num">
                                      <p:cBhvr>
                                        <p:cTn id="8" dur="1000" fill="hold"/>
                                        <p:tgtEl>
                                          <p:spTgt spid="4"/>
                                        </p:tgtEl>
                                        <p:attrNameLst>
                                          <p:attrName>ppt_h</p:attrName>
                                        </p:attrNameLst>
                                      </p:cBhvr>
                                      <p:tavLst>
                                        <p:tav tm="0">
                                          <p:val>
                                            <p:strVal val="#ppt_h"/>
                                          </p:val>
                                        </p:tav>
                                        <p:tav tm="100000">
                                          <p:val>
                                            <p:strVal val="#ppt_h"/>
                                          </p:val>
                                        </p:tav>
                                      </p:tavLst>
                                    </p:anim>
                                    <p:animEffect transition="in" filter="fade">
                                      <p:cBhvr>
                                        <p:cTn id="9" dur="1000"/>
                                        <p:tgtEl>
                                          <p:spTgt spid="4"/>
                                        </p:tgtEl>
                                      </p:cBhvr>
                                    </p:animEffect>
                                  </p:childTnLst>
                                </p:cTn>
                              </p:par>
                              <p:par>
                                <p:cTn id="10" presetID="50" presetClass="entr" presetSubtype="0" decel="100000" fill="hold" nodeType="withEffect">
                                  <p:stCondLst>
                                    <p:cond delay="0"/>
                                  </p:stCondLst>
                                  <p:childTnLst>
                                    <p:set>
                                      <p:cBhvr>
                                        <p:cTn id="11" dur="1" fill="hold">
                                          <p:stCondLst>
                                            <p:cond delay="0"/>
                                          </p:stCondLst>
                                        </p:cTn>
                                        <p:tgtEl>
                                          <p:spTgt spid="16385"/>
                                        </p:tgtEl>
                                        <p:attrNameLst>
                                          <p:attrName>style.visibility</p:attrName>
                                        </p:attrNameLst>
                                      </p:cBhvr>
                                      <p:to>
                                        <p:strVal val="visible"/>
                                      </p:to>
                                    </p:set>
                                    <p:anim calcmode="lin" valueType="num">
                                      <p:cBhvr>
                                        <p:cTn id="12" dur="1000" fill="hold"/>
                                        <p:tgtEl>
                                          <p:spTgt spid="16385"/>
                                        </p:tgtEl>
                                        <p:attrNameLst>
                                          <p:attrName>ppt_w</p:attrName>
                                        </p:attrNameLst>
                                      </p:cBhvr>
                                      <p:tavLst>
                                        <p:tav tm="0">
                                          <p:val>
                                            <p:strVal val="#ppt_w+.3"/>
                                          </p:val>
                                        </p:tav>
                                        <p:tav tm="100000">
                                          <p:val>
                                            <p:strVal val="#ppt_w"/>
                                          </p:val>
                                        </p:tav>
                                      </p:tavLst>
                                    </p:anim>
                                    <p:anim calcmode="lin" valueType="num">
                                      <p:cBhvr>
                                        <p:cTn id="13" dur="1000" fill="hold"/>
                                        <p:tgtEl>
                                          <p:spTgt spid="16385"/>
                                        </p:tgtEl>
                                        <p:attrNameLst>
                                          <p:attrName>ppt_h</p:attrName>
                                        </p:attrNameLst>
                                      </p:cBhvr>
                                      <p:tavLst>
                                        <p:tav tm="0">
                                          <p:val>
                                            <p:strVal val="#ppt_h"/>
                                          </p:val>
                                        </p:tav>
                                        <p:tav tm="100000">
                                          <p:val>
                                            <p:strVal val="#ppt_h"/>
                                          </p:val>
                                        </p:tav>
                                      </p:tavLst>
                                    </p:anim>
                                    <p:animEffect transition="in" filter="fade">
                                      <p:cBhvr>
                                        <p:cTn id="14" dur="1000"/>
                                        <p:tgtEl>
                                          <p:spTgt spid="163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7"/>
            <a:ext cx="8229600" cy="1928826"/>
          </a:xfrm>
        </p:spPr>
        <p:txBody>
          <a:bodyPr>
            <a:normAutofit/>
          </a:bodyPr>
          <a:lstStyle/>
          <a:p>
            <a:pPr algn="ctr"/>
            <a:r>
              <a:rPr lang="id-ID" sz="2800" dirty="0" smtClean="0">
                <a:effectLst>
                  <a:outerShdw blurRad="38100" dist="38100" dir="2700000" algn="tl">
                    <a:srgbClr val="000000">
                      <a:alpha val="43137"/>
                    </a:srgbClr>
                  </a:outerShdw>
                </a:effectLst>
                <a:latin typeface="Andalus" pitchFamily="18" charset="-78"/>
                <a:cs typeface="Andalus" pitchFamily="18" charset="-78"/>
              </a:rPr>
              <a:t>Tinggi sebuah gedung adalah 25 m dan lebarnya 35 m. Jika pada layar TV ternyata lebar gedung adalah 21 cm, hitung tinggi gedung pada TV!</a:t>
            </a:r>
            <a:endParaRPr lang="id-ID" sz="2800" dirty="0">
              <a:effectLst>
                <a:outerShdw blurRad="38100" dist="38100" dir="2700000" algn="tl">
                  <a:srgbClr val="000000">
                    <a:alpha val="43137"/>
                  </a:srgbClr>
                </a:outerShdw>
              </a:effectLst>
              <a:latin typeface="Andalus" pitchFamily="18" charset="-78"/>
              <a:cs typeface="Andalus" pitchFamily="18" charset="-78"/>
            </a:endParaRPr>
          </a:p>
        </p:txBody>
      </p:sp>
      <p:sp>
        <p:nvSpPr>
          <p:cNvPr id="4" name="TextBox 3"/>
          <p:cNvSpPr txBox="1"/>
          <p:nvPr/>
        </p:nvSpPr>
        <p:spPr>
          <a:xfrm>
            <a:off x="428596" y="2571744"/>
            <a:ext cx="8429684" cy="1200329"/>
          </a:xfrm>
          <a:prstGeom prst="rect">
            <a:avLst/>
          </a:prstGeom>
          <a:noFill/>
        </p:spPr>
        <p:txBody>
          <a:bodyPr wrap="square" rtlCol="0">
            <a:spAutoFit/>
          </a:bodyPr>
          <a:lstStyle/>
          <a:p>
            <a:r>
              <a:rPr lang="id-ID" dirty="0" smtClean="0"/>
              <a:t>Jawab:</a:t>
            </a:r>
          </a:p>
          <a:p>
            <a:r>
              <a:rPr lang="id-ID" dirty="0" smtClean="0"/>
              <a:t>Tinggi sebenarnya = 25 m (2.500 cm)		Lebar pada TV = 21 cm</a:t>
            </a:r>
          </a:p>
          <a:p>
            <a:r>
              <a:rPr lang="id-ID" dirty="0" smtClean="0"/>
              <a:t>Lebar sebenarnya = 35 m (3500 cm)		Tinggi pada TV = x</a:t>
            </a:r>
          </a:p>
          <a:p>
            <a:endParaRPr lang="id-ID" dirty="0"/>
          </a:p>
        </p:txBody>
      </p:sp>
      <p:sp>
        <p:nvSpPr>
          <p:cNvPr id="1945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d-ID"/>
          </a:p>
        </p:txBody>
      </p:sp>
      <p:pic>
        <p:nvPicPr>
          <p:cNvPr id="19457"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428597" y="3910210"/>
            <a:ext cx="4071965" cy="590359"/>
          </a:xfrm>
          <a:prstGeom prst="rect">
            <a:avLst/>
          </a:prstGeom>
          <a:noFill/>
        </p:spPr>
      </p:pic>
      <p:sp>
        <p:nvSpPr>
          <p:cNvPr id="19460"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d-ID"/>
          </a:p>
        </p:txBody>
      </p:sp>
      <p:pic>
        <p:nvPicPr>
          <p:cNvPr id="19459"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1643042" y="4572008"/>
            <a:ext cx="1714511" cy="663682"/>
          </a:xfrm>
          <a:prstGeom prst="rect">
            <a:avLst/>
          </a:prstGeom>
          <a:noFill/>
        </p:spPr>
      </p:pic>
      <p:cxnSp>
        <p:nvCxnSpPr>
          <p:cNvPr id="10" name="Straight Connector 9"/>
          <p:cNvCxnSpPr/>
          <p:nvPr/>
        </p:nvCxnSpPr>
        <p:spPr>
          <a:xfrm rot="5400000">
            <a:off x="3607587" y="4964917"/>
            <a:ext cx="2214578" cy="1588"/>
          </a:xfrm>
          <a:prstGeom prst="line">
            <a:avLst/>
          </a:prstGeom>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4857752" y="4000504"/>
            <a:ext cx="3929090" cy="1754326"/>
          </a:xfrm>
          <a:prstGeom prst="rect">
            <a:avLst/>
          </a:prstGeom>
          <a:noFill/>
        </p:spPr>
        <p:txBody>
          <a:bodyPr wrap="square" rtlCol="0">
            <a:spAutoFit/>
          </a:bodyPr>
          <a:lstStyle/>
          <a:p>
            <a:r>
              <a:rPr lang="id-ID" dirty="0" smtClean="0"/>
              <a:t>3.500x = 2.500 x 21</a:t>
            </a:r>
          </a:p>
          <a:p>
            <a:r>
              <a:rPr lang="id-ID" dirty="0" smtClean="0"/>
              <a:t>3.500x = 52.500</a:t>
            </a:r>
          </a:p>
          <a:p>
            <a:r>
              <a:rPr lang="id-ID" dirty="0" smtClean="0"/>
              <a:t>x           =</a:t>
            </a:r>
          </a:p>
          <a:p>
            <a:r>
              <a:rPr lang="id-ID" dirty="0" smtClean="0"/>
              <a:t>             = 15 cm</a:t>
            </a:r>
          </a:p>
          <a:p>
            <a:endParaRPr lang="id-ID" dirty="0"/>
          </a:p>
          <a:p>
            <a:r>
              <a:rPr lang="id-ID" dirty="0" smtClean="0"/>
              <a:t>Jadi, tinggi pada TV adalah 15 cm.</a:t>
            </a:r>
            <a:endParaRPr lang="id-ID" dirty="0"/>
          </a:p>
        </p:txBody>
      </p:sp>
      <p:sp>
        <p:nvSpPr>
          <p:cNvPr id="19462" name="Rectangle 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d-ID"/>
          </a:p>
        </p:txBody>
      </p:sp>
      <p:pic>
        <p:nvPicPr>
          <p:cNvPr id="19461" name="Picture 5"/>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5857884" y="4572008"/>
            <a:ext cx="419100" cy="342900"/>
          </a:xfrm>
          <a:prstGeom prst="rect">
            <a:avLst/>
          </a:prstGeom>
          <a:noFill/>
        </p:spPr>
      </p:pic>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1"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strVal val="#ppt_w+.3"/>
                                          </p:val>
                                        </p:tav>
                                        <p:tav tm="100000">
                                          <p:val>
                                            <p:strVal val="#ppt_w"/>
                                          </p:val>
                                        </p:tav>
                                      </p:tavLst>
                                    </p:anim>
                                    <p:anim calcmode="lin" valueType="num">
                                      <p:cBhvr>
                                        <p:cTn id="8" dur="1000" fill="hold"/>
                                        <p:tgtEl>
                                          <p:spTgt spid="4"/>
                                        </p:tgtEl>
                                        <p:attrNameLst>
                                          <p:attrName>ppt_h</p:attrName>
                                        </p:attrNameLst>
                                      </p:cBhvr>
                                      <p:tavLst>
                                        <p:tav tm="0">
                                          <p:val>
                                            <p:strVal val="#ppt_h"/>
                                          </p:val>
                                        </p:tav>
                                        <p:tav tm="100000">
                                          <p:val>
                                            <p:strVal val="#ppt_h"/>
                                          </p:val>
                                        </p:tav>
                                      </p:tavLst>
                                    </p:anim>
                                    <p:animEffect transition="in" filter="fade">
                                      <p:cBhvr>
                                        <p:cTn id="9" dur="1000"/>
                                        <p:tgtEl>
                                          <p:spTgt spid="4"/>
                                        </p:tgtEl>
                                      </p:cBhvr>
                                    </p:animEffect>
                                  </p:childTnLst>
                                </p:cTn>
                              </p:par>
                              <p:par>
                                <p:cTn id="10" presetID="50" presetClass="entr" presetSubtype="0" decel="100000" fill="hold" nodeType="withEffect">
                                  <p:stCondLst>
                                    <p:cond delay="0"/>
                                  </p:stCondLst>
                                  <p:childTnLst>
                                    <p:set>
                                      <p:cBhvr>
                                        <p:cTn id="11" dur="1" fill="hold">
                                          <p:stCondLst>
                                            <p:cond delay="0"/>
                                          </p:stCondLst>
                                        </p:cTn>
                                        <p:tgtEl>
                                          <p:spTgt spid="19457"/>
                                        </p:tgtEl>
                                        <p:attrNameLst>
                                          <p:attrName>style.visibility</p:attrName>
                                        </p:attrNameLst>
                                      </p:cBhvr>
                                      <p:to>
                                        <p:strVal val="visible"/>
                                      </p:to>
                                    </p:set>
                                    <p:anim calcmode="lin" valueType="num">
                                      <p:cBhvr>
                                        <p:cTn id="12" dur="1000" fill="hold"/>
                                        <p:tgtEl>
                                          <p:spTgt spid="19457"/>
                                        </p:tgtEl>
                                        <p:attrNameLst>
                                          <p:attrName>ppt_w</p:attrName>
                                        </p:attrNameLst>
                                      </p:cBhvr>
                                      <p:tavLst>
                                        <p:tav tm="0">
                                          <p:val>
                                            <p:strVal val="#ppt_w+.3"/>
                                          </p:val>
                                        </p:tav>
                                        <p:tav tm="100000">
                                          <p:val>
                                            <p:strVal val="#ppt_w"/>
                                          </p:val>
                                        </p:tav>
                                      </p:tavLst>
                                    </p:anim>
                                    <p:anim calcmode="lin" valueType="num">
                                      <p:cBhvr>
                                        <p:cTn id="13" dur="1000" fill="hold"/>
                                        <p:tgtEl>
                                          <p:spTgt spid="19457"/>
                                        </p:tgtEl>
                                        <p:attrNameLst>
                                          <p:attrName>ppt_h</p:attrName>
                                        </p:attrNameLst>
                                      </p:cBhvr>
                                      <p:tavLst>
                                        <p:tav tm="0">
                                          <p:val>
                                            <p:strVal val="#ppt_h"/>
                                          </p:val>
                                        </p:tav>
                                        <p:tav tm="100000">
                                          <p:val>
                                            <p:strVal val="#ppt_h"/>
                                          </p:val>
                                        </p:tav>
                                      </p:tavLst>
                                    </p:anim>
                                    <p:animEffect transition="in" filter="fade">
                                      <p:cBhvr>
                                        <p:cTn id="14" dur="1000"/>
                                        <p:tgtEl>
                                          <p:spTgt spid="19457"/>
                                        </p:tgtEl>
                                      </p:cBhvr>
                                    </p:animEffect>
                                  </p:childTnLst>
                                </p:cTn>
                              </p:par>
                              <p:par>
                                <p:cTn id="15" presetID="50" presetClass="entr" presetSubtype="0" decel="100000" fill="hold" nodeType="withEffect">
                                  <p:stCondLst>
                                    <p:cond delay="0"/>
                                  </p:stCondLst>
                                  <p:childTnLst>
                                    <p:set>
                                      <p:cBhvr>
                                        <p:cTn id="16" dur="1" fill="hold">
                                          <p:stCondLst>
                                            <p:cond delay="0"/>
                                          </p:stCondLst>
                                        </p:cTn>
                                        <p:tgtEl>
                                          <p:spTgt spid="19459"/>
                                        </p:tgtEl>
                                        <p:attrNameLst>
                                          <p:attrName>style.visibility</p:attrName>
                                        </p:attrNameLst>
                                      </p:cBhvr>
                                      <p:to>
                                        <p:strVal val="visible"/>
                                      </p:to>
                                    </p:set>
                                    <p:anim calcmode="lin" valueType="num">
                                      <p:cBhvr>
                                        <p:cTn id="17" dur="1000" fill="hold"/>
                                        <p:tgtEl>
                                          <p:spTgt spid="19459"/>
                                        </p:tgtEl>
                                        <p:attrNameLst>
                                          <p:attrName>ppt_w</p:attrName>
                                        </p:attrNameLst>
                                      </p:cBhvr>
                                      <p:tavLst>
                                        <p:tav tm="0">
                                          <p:val>
                                            <p:strVal val="#ppt_w+.3"/>
                                          </p:val>
                                        </p:tav>
                                        <p:tav tm="100000">
                                          <p:val>
                                            <p:strVal val="#ppt_w"/>
                                          </p:val>
                                        </p:tav>
                                      </p:tavLst>
                                    </p:anim>
                                    <p:anim calcmode="lin" valueType="num">
                                      <p:cBhvr>
                                        <p:cTn id="18" dur="1000" fill="hold"/>
                                        <p:tgtEl>
                                          <p:spTgt spid="19459"/>
                                        </p:tgtEl>
                                        <p:attrNameLst>
                                          <p:attrName>ppt_h</p:attrName>
                                        </p:attrNameLst>
                                      </p:cBhvr>
                                      <p:tavLst>
                                        <p:tav tm="0">
                                          <p:val>
                                            <p:strVal val="#ppt_h"/>
                                          </p:val>
                                        </p:tav>
                                        <p:tav tm="100000">
                                          <p:val>
                                            <p:strVal val="#ppt_h"/>
                                          </p:val>
                                        </p:tav>
                                      </p:tavLst>
                                    </p:anim>
                                    <p:animEffect transition="in" filter="fade">
                                      <p:cBhvr>
                                        <p:cTn id="19" dur="1000"/>
                                        <p:tgtEl>
                                          <p:spTgt spid="19459"/>
                                        </p:tgtEl>
                                      </p:cBhvr>
                                    </p:animEffect>
                                  </p:childTnLst>
                                </p:cTn>
                              </p:par>
                              <p:par>
                                <p:cTn id="20" presetID="50" presetClass="entr" presetSubtype="0" decel="100000" fill="hold" nodeType="withEffect">
                                  <p:stCondLst>
                                    <p:cond delay="0"/>
                                  </p:stCondLst>
                                  <p:childTnLst>
                                    <p:set>
                                      <p:cBhvr>
                                        <p:cTn id="21" dur="1" fill="hold">
                                          <p:stCondLst>
                                            <p:cond delay="0"/>
                                          </p:stCondLst>
                                        </p:cTn>
                                        <p:tgtEl>
                                          <p:spTgt spid="10"/>
                                        </p:tgtEl>
                                        <p:attrNameLst>
                                          <p:attrName>style.visibility</p:attrName>
                                        </p:attrNameLst>
                                      </p:cBhvr>
                                      <p:to>
                                        <p:strVal val="visible"/>
                                      </p:to>
                                    </p:set>
                                    <p:anim calcmode="lin" valueType="num">
                                      <p:cBhvr>
                                        <p:cTn id="22" dur="1000" fill="hold"/>
                                        <p:tgtEl>
                                          <p:spTgt spid="10"/>
                                        </p:tgtEl>
                                        <p:attrNameLst>
                                          <p:attrName>ppt_w</p:attrName>
                                        </p:attrNameLst>
                                      </p:cBhvr>
                                      <p:tavLst>
                                        <p:tav tm="0">
                                          <p:val>
                                            <p:strVal val="#ppt_w+.3"/>
                                          </p:val>
                                        </p:tav>
                                        <p:tav tm="100000">
                                          <p:val>
                                            <p:strVal val="#ppt_w"/>
                                          </p:val>
                                        </p:tav>
                                      </p:tavLst>
                                    </p:anim>
                                    <p:anim calcmode="lin" valueType="num">
                                      <p:cBhvr>
                                        <p:cTn id="23" dur="1000" fill="hold"/>
                                        <p:tgtEl>
                                          <p:spTgt spid="10"/>
                                        </p:tgtEl>
                                        <p:attrNameLst>
                                          <p:attrName>ppt_h</p:attrName>
                                        </p:attrNameLst>
                                      </p:cBhvr>
                                      <p:tavLst>
                                        <p:tav tm="0">
                                          <p:val>
                                            <p:strVal val="#ppt_h"/>
                                          </p:val>
                                        </p:tav>
                                        <p:tav tm="100000">
                                          <p:val>
                                            <p:strVal val="#ppt_h"/>
                                          </p:val>
                                        </p:tav>
                                      </p:tavLst>
                                    </p:anim>
                                    <p:animEffect transition="in" filter="fade">
                                      <p:cBhvr>
                                        <p:cTn id="24" dur="1000"/>
                                        <p:tgtEl>
                                          <p:spTgt spid="10"/>
                                        </p:tgtEl>
                                      </p:cBhvr>
                                    </p:animEffect>
                                  </p:childTnLst>
                                </p:cTn>
                              </p:par>
                              <p:par>
                                <p:cTn id="25" presetID="50" presetClass="entr" presetSubtype="0" decel="100000" fill="hold" grpId="1" nodeType="withEffect">
                                  <p:stCondLst>
                                    <p:cond delay="0"/>
                                  </p:stCondLst>
                                  <p:childTnLst>
                                    <p:set>
                                      <p:cBhvr>
                                        <p:cTn id="26" dur="1" fill="hold">
                                          <p:stCondLst>
                                            <p:cond delay="0"/>
                                          </p:stCondLst>
                                        </p:cTn>
                                        <p:tgtEl>
                                          <p:spTgt spid="11"/>
                                        </p:tgtEl>
                                        <p:attrNameLst>
                                          <p:attrName>style.visibility</p:attrName>
                                        </p:attrNameLst>
                                      </p:cBhvr>
                                      <p:to>
                                        <p:strVal val="visible"/>
                                      </p:to>
                                    </p:set>
                                    <p:anim calcmode="lin" valueType="num">
                                      <p:cBhvr>
                                        <p:cTn id="27" dur="1000" fill="hold"/>
                                        <p:tgtEl>
                                          <p:spTgt spid="11"/>
                                        </p:tgtEl>
                                        <p:attrNameLst>
                                          <p:attrName>ppt_w</p:attrName>
                                        </p:attrNameLst>
                                      </p:cBhvr>
                                      <p:tavLst>
                                        <p:tav tm="0">
                                          <p:val>
                                            <p:strVal val="#ppt_w+.3"/>
                                          </p:val>
                                        </p:tav>
                                        <p:tav tm="100000">
                                          <p:val>
                                            <p:strVal val="#ppt_w"/>
                                          </p:val>
                                        </p:tav>
                                      </p:tavLst>
                                    </p:anim>
                                    <p:anim calcmode="lin" valueType="num">
                                      <p:cBhvr>
                                        <p:cTn id="28" dur="1000" fill="hold"/>
                                        <p:tgtEl>
                                          <p:spTgt spid="11"/>
                                        </p:tgtEl>
                                        <p:attrNameLst>
                                          <p:attrName>ppt_h</p:attrName>
                                        </p:attrNameLst>
                                      </p:cBhvr>
                                      <p:tavLst>
                                        <p:tav tm="0">
                                          <p:val>
                                            <p:strVal val="#ppt_h"/>
                                          </p:val>
                                        </p:tav>
                                        <p:tav tm="100000">
                                          <p:val>
                                            <p:strVal val="#ppt_h"/>
                                          </p:val>
                                        </p:tav>
                                      </p:tavLst>
                                    </p:anim>
                                    <p:animEffect transition="in" filter="fade">
                                      <p:cBhvr>
                                        <p:cTn id="29" dur="1000"/>
                                        <p:tgtEl>
                                          <p:spTgt spid="11"/>
                                        </p:tgtEl>
                                      </p:cBhvr>
                                    </p:animEffect>
                                  </p:childTnLst>
                                </p:cTn>
                              </p:par>
                              <p:par>
                                <p:cTn id="30" presetID="50" presetClass="entr" presetSubtype="0" decel="100000" fill="hold" nodeType="withEffect">
                                  <p:stCondLst>
                                    <p:cond delay="0"/>
                                  </p:stCondLst>
                                  <p:childTnLst>
                                    <p:set>
                                      <p:cBhvr>
                                        <p:cTn id="31" dur="1" fill="hold">
                                          <p:stCondLst>
                                            <p:cond delay="0"/>
                                          </p:stCondLst>
                                        </p:cTn>
                                        <p:tgtEl>
                                          <p:spTgt spid="19461"/>
                                        </p:tgtEl>
                                        <p:attrNameLst>
                                          <p:attrName>style.visibility</p:attrName>
                                        </p:attrNameLst>
                                      </p:cBhvr>
                                      <p:to>
                                        <p:strVal val="visible"/>
                                      </p:to>
                                    </p:set>
                                    <p:anim calcmode="lin" valueType="num">
                                      <p:cBhvr>
                                        <p:cTn id="32" dur="1000" fill="hold"/>
                                        <p:tgtEl>
                                          <p:spTgt spid="19461"/>
                                        </p:tgtEl>
                                        <p:attrNameLst>
                                          <p:attrName>ppt_w</p:attrName>
                                        </p:attrNameLst>
                                      </p:cBhvr>
                                      <p:tavLst>
                                        <p:tav tm="0">
                                          <p:val>
                                            <p:strVal val="#ppt_w+.3"/>
                                          </p:val>
                                        </p:tav>
                                        <p:tav tm="100000">
                                          <p:val>
                                            <p:strVal val="#ppt_w"/>
                                          </p:val>
                                        </p:tav>
                                      </p:tavLst>
                                    </p:anim>
                                    <p:anim calcmode="lin" valueType="num">
                                      <p:cBhvr>
                                        <p:cTn id="33" dur="1000" fill="hold"/>
                                        <p:tgtEl>
                                          <p:spTgt spid="19461"/>
                                        </p:tgtEl>
                                        <p:attrNameLst>
                                          <p:attrName>ppt_h</p:attrName>
                                        </p:attrNameLst>
                                      </p:cBhvr>
                                      <p:tavLst>
                                        <p:tav tm="0">
                                          <p:val>
                                            <p:strVal val="#ppt_h"/>
                                          </p:val>
                                        </p:tav>
                                        <p:tav tm="100000">
                                          <p:val>
                                            <p:strVal val="#ppt_h"/>
                                          </p:val>
                                        </p:tav>
                                      </p:tavLst>
                                    </p:anim>
                                    <p:animEffect transition="in" filter="fade">
                                      <p:cBhvr>
                                        <p:cTn id="34" dur="1000"/>
                                        <p:tgtEl>
                                          <p:spTgt spid="194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1"/>
      <p:bldP spid="11" grpId="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oal-1.png"/>
          <p:cNvPicPr>
            <a:picLocks noChangeAspect="1"/>
          </p:cNvPicPr>
          <p:nvPr/>
        </p:nvPicPr>
        <p:blipFill>
          <a:blip r:embed="rId3"/>
          <a:stretch>
            <a:fillRect/>
          </a:stretch>
        </p:blipFill>
        <p:spPr>
          <a:xfrm>
            <a:off x="1071538" y="1071546"/>
            <a:ext cx="6762776" cy="1690694"/>
          </a:xfrm>
          <a:prstGeom prst="rect">
            <a:avLst/>
          </a:prstGeom>
        </p:spPr>
      </p:pic>
      <p:sp>
        <p:nvSpPr>
          <p:cNvPr id="5" name="TextBox 4"/>
          <p:cNvSpPr txBox="1"/>
          <p:nvPr/>
        </p:nvSpPr>
        <p:spPr>
          <a:xfrm>
            <a:off x="714348" y="285728"/>
            <a:ext cx="7215238" cy="461665"/>
          </a:xfrm>
          <a:prstGeom prst="rect">
            <a:avLst/>
          </a:prstGeom>
          <a:noFill/>
        </p:spPr>
        <p:txBody>
          <a:bodyPr wrap="square" rtlCol="0">
            <a:spAutoFit/>
          </a:bodyPr>
          <a:lstStyle/>
          <a:p>
            <a:r>
              <a:rPr lang="id-ID" sz="2400" dirty="0" smtClean="0">
                <a:effectLst>
                  <a:outerShdw blurRad="38100" dist="38100" dir="2700000" algn="tl">
                    <a:srgbClr val="000000">
                      <a:alpha val="43137"/>
                    </a:srgbClr>
                  </a:outerShdw>
                </a:effectLst>
                <a:latin typeface="Andalus" pitchFamily="18" charset="-78"/>
                <a:cs typeface="Andalus" pitchFamily="18" charset="-78"/>
              </a:rPr>
              <a:t>Tentukan panjang sisi LM dari persegi panjang KLMN!</a:t>
            </a:r>
            <a:endParaRPr lang="id-ID" sz="2400" dirty="0">
              <a:effectLst>
                <a:outerShdw blurRad="38100" dist="38100" dir="2700000" algn="tl">
                  <a:srgbClr val="000000">
                    <a:alpha val="43137"/>
                  </a:srgbClr>
                </a:outerShdw>
              </a:effectLst>
              <a:latin typeface="Andalus" pitchFamily="18" charset="-78"/>
              <a:cs typeface="Andalus" pitchFamily="18" charset="-78"/>
            </a:endParaRPr>
          </a:p>
        </p:txBody>
      </p:sp>
      <p:sp>
        <p:nvSpPr>
          <p:cNvPr id="6" name="TextBox 5"/>
          <p:cNvSpPr txBox="1"/>
          <p:nvPr/>
        </p:nvSpPr>
        <p:spPr>
          <a:xfrm>
            <a:off x="571472" y="3143248"/>
            <a:ext cx="8143932" cy="646331"/>
          </a:xfrm>
          <a:prstGeom prst="rect">
            <a:avLst/>
          </a:prstGeom>
          <a:noFill/>
        </p:spPr>
        <p:txBody>
          <a:bodyPr wrap="square" rtlCol="0">
            <a:spAutoFit/>
          </a:bodyPr>
          <a:lstStyle/>
          <a:p>
            <a:r>
              <a:rPr lang="id-ID" dirty="0" smtClean="0"/>
              <a:t>Jawab:</a:t>
            </a:r>
          </a:p>
          <a:p>
            <a:endParaRPr lang="id-ID" dirty="0"/>
          </a:p>
        </p:txBody>
      </p:sp>
      <p:pic>
        <p:nvPicPr>
          <p:cNvPr id="7" name="Picture 6" descr="soal-1-lm.png"/>
          <p:cNvPicPr>
            <a:picLocks noChangeAspect="1"/>
          </p:cNvPicPr>
          <p:nvPr/>
        </p:nvPicPr>
        <p:blipFill>
          <a:blip r:embed="rId4"/>
          <a:stretch>
            <a:fillRect/>
          </a:stretch>
        </p:blipFill>
        <p:spPr>
          <a:xfrm>
            <a:off x="571472" y="3571876"/>
            <a:ext cx="3034921" cy="1803175"/>
          </a:xfrm>
          <a:prstGeom prst="rect">
            <a:avLst/>
          </a:prstGeom>
        </p:spPr>
      </p:pic>
      <p:sp>
        <p:nvSpPr>
          <p:cNvPr id="8" name="TextBox 7"/>
          <p:cNvSpPr txBox="1"/>
          <p:nvPr/>
        </p:nvSpPr>
        <p:spPr>
          <a:xfrm>
            <a:off x="3929058" y="3500438"/>
            <a:ext cx="4214842" cy="369332"/>
          </a:xfrm>
          <a:prstGeom prst="rect">
            <a:avLst/>
          </a:prstGeom>
          <a:noFill/>
        </p:spPr>
        <p:txBody>
          <a:bodyPr wrap="square" rtlCol="0">
            <a:spAutoFit/>
          </a:bodyPr>
          <a:lstStyle/>
          <a:p>
            <a:r>
              <a:rPr lang="id-ID" dirty="0" smtClean="0"/>
              <a:t>Jadi, panjang sisi LM adalah 8 cm.</a:t>
            </a:r>
            <a:endParaRPr lang="id-ID" dirty="0"/>
          </a:p>
        </p:txBody>
      </p:sp>
    </p:spTree>
  </p:cSld>
  <p:clrMapOvr>
    <a:masterClrMapping/>
  </p:clrMapOvr>
  <p:transition>
    <p:comb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9" presetClass="entr" presetSubtype="0" accel="10000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8"/>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8"/>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8"/>
                                        </p:tgtEl>
                                        <p:attrNameLst>
                                          <p:attrName>ppt_y</p:attrName>
                                        </p:attrNameLst>
                                      </p:cBhvr>
                                      <p:tavLst>
                                        <p:tav tm="0">
                                          <p:val>
                                            <p:strVal val="#ppt_y"/>
                                          </p:val>
                                        </p:tav>
                                        <p:tav tm="100000">
                                          <p:val>
                                            <p:strVal val="#ppt_y"/>
                                          </p:val>
                                        </p:tav>
                                      </p:tavLst>
                                    </p:anim>
                                  </p:childTnLst>
                                </p:cTn>
                              </p:par>
                              <p:par>
                                <p:cTn id="11" presetID="39" presetClass="entr" presetSubtype="0" accel="10000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p:cTn id="13" dur="500" fill="hold"/>
                                        <p:tgtEl>
                                          <p:spTgt spid="6"/>
                                        </p:tgtEl>
                                        <p:attrNameLst>
                                          <p:attrName>ppt_h</p:attrName>
                                        </p:attrNameLst>
                                      </p:cBhvr>
                                      <p:tavLst>
                                        <p:tav tm="0">
                                          <p:val>
                                            <p:strVal val="#ppt_h/20"/>
                                          </p:val>
                                        </p:tav>
                                        <p:tav tm="50000">
                                          <p:val>
                                            <p:strVal val="#ppt_h/20"/>
                                          </p:val>
                                        </p:tav>
                                        <p:tav tm="100000">
                                          <p:val>
                                            <p:strVal val="#ppt_h"/>
                                          </p:val>
                                        </p:tav>
                                      </p:tavLst>
                                    </p:anim>
                                    <p:anim calcmode="lin" valueType="num">
                                      <p:cBhvr>
                                        <p:cTn id="14" dur="500" fill="hold"/>
                                        <p:tgtEl>
                                          <p:spTgt spid="6"/>
                                        </p:tgtEl>
                                        <p:attrNameLst>
                                          <p:attrName>ppt_w</p:attrName>
                                        </p:attrNameLst>
                                      </p:cBhvr>
                                      <p:tavLst>
                                        <p:tav tm="0">
                                          <p:val>
                                            <p:strVal val="#ppt_w+.3"/>
                                          </p:val>
                                        </p:tav>
                                        <p:tav tm="50000">
                                          <p:val>
                                            <p:strVal val="#ppt_w+.3"/>
                                          </p:val>
                                        </p:tav>
                                        <p:tav tm="100000">
                                          <p:val>
                                            <p:strVal val="#ppt_w"/>
                                          </p:val>
                                        </p:tav>
                                      </p:tavLst>
                                    </p:anim>
                                    <p:anim calcmode="lin" valueType="num">
                                      <p:cBhvr>
                                        <p:cTn id="15" dur="500" fill="hold"/>
                                        <p:tgtEl>
                                          <p:spTgt spid="6"/>
                                        </p:tgtEl>
                                        <p:attrNameLst>
                                          <p:attrName>ppt_x</p:attrName>
                                        </p:attrNameLst>
                                      </p:cBhvr>
                                      <p:tavLst>
                                        <p:tav tm="0">
                                          <p:val>
                                            <p:strVal val="#ppt_x-.3"/>
                                          </p:val>
                                        </p:tav>
                                        <p:tav tm="50000">
                                          <p:val>
                                            <p:strVal val="#ppt_x"/>
                                          </p:val>
                                        </p:tav>
                                        <p:tav tm="100000">
                                          <p:val>
                                            <p:strVal val="#ppt_x"/>
                                          </p:val>
                                        </p:tav>
                                      </p:tavLst>
                                    </p:anim>
                                    <p:anim calcmode="lin" valueType="num">
                                      <p:cBhvr>
                                        <p:cTn id="16" dur="500" fill="hold"/>
                                        <p:tgtEl>
                                          <p:spTgt spid="6"/>
                                        </p:tgtEl>
                                        <p:attrNameLst>
                                          <p:attrName>ppt_y</p:attrName>
                                        </p:attrNameLst>
                                      </p:cBhvr>
                                      <p:tavLst>
                                        <p:tav tm="0">
                                          <p:val>
                                            <p:strVal val="#ppt_y"/>
                                          </p:val>
                                        </p:tav>
                                        <p:tav tm="100000">
                                          <p:val>
                                            <p:strVal val="#ppt_y"/>
                                          </p:val>
                                        </p:tav>
                                      </p:tavLst>
                                    </p:anim>
                                  </p:childTnLst>
                                </p:cTn>
                              </p:par>
                              <p:par>
                                <p:cTn id="17" presetID="39" presetClass="entr" presetSubtype="0" accel="100000" fill="hold" nodeType="with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p:cTn id="19" dur="500" fill="hold"/>
                                        <p:tgtEl>
                                          <p:spTgt spid="7"/>
                                        </p:tgtEl>
                                        <p:attrNameLst>
                                          <p:attrName>ppt_h</p:attrName>
                                        </p:attrNameLst>
                                      </p:cBhvr>
                                      <p:tavLst>
                                        <p:tav tm="0">
                                          <p:val>
                                            <p:strVal val="#ppt_h/20"/>
                                          </p:val>
                                        </p:tav>
                                        <p:tav tm="50000">
                                          <p:val>
                                            <p:strVal val="#ppt_h/20"/>
                                          </p:val>
                                        </p:tav>
                                        <p:tav tm="100000">
                                          <p:val>
                                            <p:strVal val="#ppt_h"/>
                                          </p:val>
                                        </p:tav>
                                      </p:tavLst>
                                    </p:anim>
                                    <p:anim calcmode="lin" valueType="num">
                                      <p:cBhvr>
                                        <p:cTn id="20" dur="500" fill="hold"/>
                                        <p:tgtEl>
                                          <p:spTgt spid="7"/>
                                        </p:tgtEl>
                                        <p:attrNameLst>
                                          <p:attrName>ppt_w</p:attrName>
                                        </p:attrNameLst>
                                      </p:cBhvr>
                                      <p:tavLst>
                                        <p:tav tm="0">
                                          <p:val>
                                            <p:strVal val="#ppt_w+.3"/>
                                          </p:val>
                                        </p:tav>
                                        <p:tav tm="50000">
                                          <p:val>
                                            <p:strVal val="#ppt_w+.3"/>
                                          </p:val>
                                        </p:tav>
                                        <p:tav tm="100000">
                                          <p:val>
                                            <p:strVal val="#ppt_w"/>
                                          </p:val>
                                        </p:tav>
                                      </p:tavLst>
                                    </p:anim>
                                    <p:anim calcmode="lin" valueType="num">
                                      <p:cBhvr>
                                        <p:cTn id="21" dur="500" fill="hold"/>
                                        <p:tgtEl>
                                          <p:spTgt spid="7"/>
                                        </p:tgtEl>
                                        <p:attrNameLst>
                                          <p:attrName>ppt_x</p:attrName>
                                        </p:attrNameLst>
                                      </p:cBhvr>
                                      <p:tavLst>
                                        <p:tav tm="0">
                                          <p:val>
                                            <p:strVal val="#ppt_x-.3"/>
                                          </p:val>
                                        </p:tav>
                                        <p:tav tm="50000">
                                          <p:val>
                                            <p:strVal val="#ppt_x"/>
                                          </p:val>
                                        </p:tav>
                                        <p:tav tm="100000">
                                          <p:val>
                                            <p:strVal val="#ppt_x"/>
                                          </p:val>
                                        </p:tav>
                                      </p:tavLst>
                                    </p:anim>
                                    <p:anim calcmode="lin" valueType="num">
                                      <p:cBhvr>
                                        <p:cTn id="22"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214338"/>
            <a:ext cx="8229600" cy="1143000"/>
          </a:xfrm>
        </p:spPr>
        <p:txBody>
          <a:bodyPr>
            <a:normAutofit/>
          </a:bodyPr>
          <a:lstStyle/>
          <a:p>
            <a:pPr algn="l"/>
            <a:r>
              <a:rPr lang="id-ID" sz="2800" dirty="0" smtClean="0">
                <a:effectLst>
                  <a:outerShdw blurRad="38100" dist="38100" dir="2700000" algn="tl">
                    <a:srgbClr val="000000">
                      <a:alpha val="43137"/>
                    </a:srgbClr>
                  </a:outerShdw>
                </a:effectLst>
                <a:latin typeface="Andalus" pitchFamily="18" charset="-78"/>
                <a:cs typeface="Andalus" pitchFamily="18" charset="-78"/>
              </a:rPr>
              <a:t>Perhatikan gambar dibawah ini!</a:t>
            </a:r>
            <a:endParaRPr lang="id-ID" sz="2800" dirty="0">
              <a:effectLst>
                <a:outerShdw blurRad="38100" dist="38100" dir="2700000" algn="tl">
                  <a:srgbClr val="000000">
                    <a:alpha val="43137"/>
                  </a:srgbClr>
                </a:outerShdw>
              </a:effectLst>
              <a:latin typeface="Andalus" pitchFamily="18" charset="-78"/>
              <a:cs typeface="Andalus" pitchFamily="18" charset="-78"/>
            </a:endParaRPr>
          </a:p>
        </p:txBody>
      </p:sp>
      <p:pic>
        <p:nvPicPr>
          <p:cNvPr id="4" name="Picture 3" descr="soal-2.png"/>
          <p:cNvPicPr>
            <a:picLocks noChangeAspect="1"/>
          </p:cNvPicPr>
          <p:nvPr/>
        </p:nvPicPr>
        <p:blipFill>
          <a:blip r:embed="rId2"/>
          <a:stretch>
            <a:fillRect/>
          </a:stretch>
        </p:blipFill>
        <p:spPr>
          <a:xfrm>
            <a:off x="142844" y="785794"/>
            <a:ext cx="4095765" cy="3071824"/>
          </a:xfrm>
          <a:prstGeom prst="rect">
            <a:avLst/>
          </a:prstGeom>
        </p:spPr>
      </p:pic>
      <p:sp>
        <p:nvSpPr>
          <p:cNvPr id="5" name="TextBox 4"/>
          <p:cNvSpPr txBox="1"/>
          <p:nvPr/>
        </p:nvSpPr>
        <p:spPr>
          <a:xfrm>
            <a:off x="-32" y="4143380"/>
            <a:ext cx="4071966" cy="1477328"/>
          </a:xfrm>
          <a:prstGeom prst="rect">
            <a:avLst/>
          </a:prstGeom>
          <a:noFill/>
        </p:spPr>
        <p:txBody>
          <a:bodyPr wrap="square" rtlCol="0">
            <a:spAutoFit/>
          </a:bodyPr>
          <a:lstStyle/>
          <a:p>
            <a:r>
              <a:rPr lang="id-ID" dirty="0">
                <a:effectLst>
                  <a:outerShdw blurRad="38100" dist="38100" dir="2700000" algn="tl">
                    <a:srgbClr val="000000">
                      <a:alpha val="43137"/>
                    </a:srgbClr>
                  </a:outerShdw>
                </a:effectLst>
                <a:latin typeface="Andalus" pitchFamily="18" charset="-78"/>
                <a:cs typeface="Andalus" pitchFamily="18" charset="-78"/>
              </a:rPr>
              <a:t>Jika diketahui AB = 144 cm dan BC = 108 cm, persegi panjang ABCD, BCGF, dan EHGD merupakan persegi panjang-persegi panjang yang sebangun, tentukan luas daerah AFHE!</a:t>
            </a:r>
          </a:p>
        </p:txBody>
      </p:sp>
      <p:cxnSp>
        <p:nvCxnSpPr>
          <p:cNvPr id="7" name="Straight Connector 6"/>
          <p:cNvCxnSpPr/>
          <p:nvPr/>
        </p:nvCxnSpPr>
        <p:spPr>
          <a:xfrm rot="5400000">
            <a:off x="1858150" y="3429000"/>
            <a:ext cx="5143536" cy="1588"/>
          </a:xfrm>
          <a:prstGeom prst="line">
            <a:avLst/>
          </a:prstGeom>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4429124" y="857232"/>
            <a:ext cx="4000528" cy="646331"/>
          </a:xfrm>
          <a:prstGeom prst="rect">
            <a:avLst/>
          </a:prstGeom>
          <a:noFill/>
        </p:spPr>
        <p:txBody>
          <a:bodyPr wrap="square" rtlCol="0">
            <a:spAutoFit/>
          </a:bodyPr>
          <a:lstStyle/>
          <a:p>
            <a:r>
              <a:rPr lang="id-ID" dirty="0">
                <a:effectLst>
                  <a:outerShdw blurRad="38100" dist="38100" dir="2700000" algn="tl">
                    <a:srgbClr val="000000">
                      <a:alpha val="43137"/>
                    </a:srgbClr>
                  </a:outerShdw>
                </a:effectLst>
                <a:latin typeface="Andalus" pitchFamily="18" charset="-78"/>
                <a:cs typeface="Andalus" pitchFamily="18" charset="-78"/>
              </a:rPr>
              <a:t>Karena persegi panjang ABCD sebangun dengan persegi panjang BCGF, </a:t>
            </a:r>
            <a:r>
              <a:rPr lang="id-ID" dirty="0" smtClean="0">
                <a:effectLst>
                  <a:outerShdw blurRad="38100" dist="38100" dir="2700000" algn="tl">
                    <a:srgbClr val="000000">
                      <a:alpha val="43137"/>
                    </a:srgbClr>
                  </a:outerShdw>
                </a:effectLst>
                <a:latin typeface="Andalus" pitchFamily="18" charset="-78"/>
                <a:cs typeface="Andalus" pitchFamily="18" charset="-78"/>
              </a:rPr>
              <a:t>maka:</a:t>
            </a:r>
            <a:endParaRPr lang="id-ID" dirty="0">
              <a:effectLst>
                <a:outerShdw blurRad="38100" dist="38100" dir="2700000" algn="tl">
                  <a:srgbClr val="000000">
                    <a:alpha val="43137"/>
                  </a:srgbClr>
                </a:outerShdw>
              </a:effectLst>
              <a:latin typeface="Andalus" pitchFamily="18" charset="-78"/>
              <a:cs typeface="Andalus" pitchFamily="18" charset="-78"/>
            </a:endParaRPr>
          </a:p>
        </p:txBody>
      </p:sp>
      <p:pic>
        <p:nvPicPr>
          <p:cNvPr id="10" name="Picture 9" descr="soal-2-cg.png"/>
          <p:cNvPicPr>
            <a:picLocks noChangeAspect="1"/>
          </p:cNvPicPr>
          <p:nvPr/>
        </p:nvPicPr>
        <p:blipFill>
          <a:blip r:embed="rId3"/>
          <a:stretch>
            <a:fillRect/>
          </a:stretch>
        </p:blipFill>
        <p:spPr>
          <a:xfrm>
            <a:off x="4643438" y="1500174"/>
            <a:ext cx="2428892" cy="1643074"/>
          </a:xfrm>
          <a:prstGeom prst="rect">
            <a:avLst/>
          </a:prstGeom>
        </p:spPr>
      </p:pic>
      <p:sp>
        <p:nvSpPr>
          <p:cNvPr id="11" name="TextBox 10"/>
          <p:cNvSpPr txBox="1"/>
          <p:nvPr/>
        </p:nvSpPr>
        <p:spPr>
          <a:xfrm>
            <a:off x="4429124" y="3214686"/>
            <a:ext cx="3643338" cy="1477328"/>
          </a:xfrm>
          <a:prstGeom prst="rect">
            <a:avLst/>
          </a:prstGeom>
          <a:noFill/>
        </p:spPr>
        <p:txBody>
          <a:bodyPr wrap="square" rtlCol="0">
            <a:spAutoFit/>
          </a:bodyPr>
          <a:lstStyle/>
          <a:p>
            <a:r>
              <a:rPr lang="id-ID" dirty="0">
                <a:latin typeface="Andalus" pitchFamily="18" charset="-78"/>
                <a:cs typeface="Andalus" pitchFamily="18" charset="-78"/>
              </a:rPr>
              <a:t>Karena CD = AB = 144 cm dan CG = 81 cm, maka EH = GD = CD – CG = 144 – 81 = 63 cm. Diketahui ABCD juga sebangun dengan EHGD, maka </a:t>
            </a:r>
            <a:r>
              <a:rPr lang="id-ID" dirty="0" smtClean="0">
                <a:latin typeface="Andalus" pitchFamily="18" charset="-78"/>
                <a:cs typeface="Andalus" pitchFamily="18" charset="-78"/>
              </a:rPr>
              <a:t>didapatkan:</a:t>
            </a:r>
            <a:endParaRPr lang="id-ID" dirty="0">
              <a:latin typeface="Andalus" pitchFamily="18" charset="-78"/>
              <a:cs typeface="Andalus" pitchFamily="18" charset="-78"/>
            </a:endParaRPr>
          </a:p>
        </p:txBody>
      </p:sp>
      <p:pic>
        <p:nvPicPr>
          <p:cNvPr id="12" name="Picture 11" descr="soal-2-hg.png"/>
          <p:cNvPicPr>
            <a:picLocks noChangeAspect="1"/>
          </p:cNvPicPr>
          <p:nvPr/>
        </p:nvPicPr>
        <p:blipFill>
          <a:blip r:embed="rId4"/>
          <a:stretch>
            <a:fillRect/>
          </a:stretch>
        </p:blipFill>
        <p:spPr>
          <a:xfrm>
            <a:off x="4500563" y="4643446"/>
            <a:ext cx="2357453" cy="1823097"/>
          </a:xfrm>
          <a:prstGeom prst="rect">
            <a:avLst/>
          </a:prstGeom>
        </p:spPr>
      </p:pic>
      <p:sp>
        <p:nvSpPr>
          <p:cNvPr id="13" name="TextBox 12"/>
          <p:cNvSpPr txBox="1"/>
          <p:nvPr/>
        </p:nvSpPr>
        <p:spPr>
          <a:xfrm>
            <a:off x="7000892" y="4643446"/>
            <a:ext cx="2143108" cy="2308324"/>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r>
              <a:rPr lang="id-ID" dirty="0">
                <a:effectLst>
                  <a:outerShdw blurRad="38100" dist="38100" dir="2700000" algn="tl">
                    <a:srgbClr val="000000">
                      <a:alpha val="43137"/>
                    </a:srgbClr>
                  </a:outerShdw>
                </a:effectLst>
                <a:latin typeface="Andalus" pitchFamily="18" charset="-78"/>
                <a:cs typeface="Andalus" pitchFamily="18" charset="-78"/>
              </a:rPr>
              <a:t>Sehingga, FH = FG – HG = BC – HG = 108 – 47,75 = 60,25 cm. Diperoleh luas dari segi empat AFHE adalah EH × FH = 63 × 60,25 = 3.795,75 cm².</a:t>
            </a:r>
          </a:p>
        </p:txBody>
      </p:sp>
    </p:spTree>
  </p:cSld>
  <p:clrMapOvr>
    <a:masterClrMapping/>
  </p:clrMapOvr>
  <p:transition>
    <p:plu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8" presetClass="entr" presetSubtype="0" accel="5000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1000" fill="hold"/>
                                        <p:tgtEl>
                                          <p:spTgt spid="9"/>
                                        </p:tgtEl>
                                        <p:attrNameLst>
                                          <p:attrName>ppt_x</p:attrName>
                                        </p:attrNameLst>
                                      </p:cBhvr>
                                      <p:tavLst>
                                        <p:tav tm="0">
                                          <p:val>
                                            <p:fltVal val="-1"/>
                                          </p:val>
                                        </p:tav>
                                        <p:tav tm="50000">
                                          <p:val>
                                            <p:fltVal val="0.95"/>
                                          </p:val>
                                        </p:tav>
                                        <p:tav tm="100000">
                                          <p:val>
                                            <p:strVal val="#ppt_x"/>
                                          </p:val>
                                        </p:tav>
                                      </p:tavLst>
                                    </p:anim>
                                    <p:anim calcmode="lin" valueType="num">
                                      <p:cBhvr>
                                        <p:cTn id="9" dur="1000" fill="hold"/>
                                        <p:tgtEl>
                                          <p:spTgt spid="9"/>
                                        </p:tgtEl>
                                        <p:attrNameLst>
                                          <p:attrName>ppt_y</p:attrName>
                                        </p:attrNameLst>
                                      </p:cBhvr>
                                      <p:tavLst>
                                        <p:tav tm="0">
                                          <p:val>
                                            <p:strVal val="#ppt_y"/>
                                          </p:val>
                                        </p:tav>
                                        <p:tav tm="100000">
                                          <p:val>
                                            <p:strVal val="#ppt_y"/>
                                          </p:val>
                                        </p:tav>
                                      </p:tavLst>
                                    </p:anim>
                                    <p:animEffect transition="in" filter="fade">
                                      <p:cBhvr>
                                        <p:cTn id="10" dur="1000"/>
                                        <p:tgtEl>
                                          <p:spTgt spid="9"/>
                                        </p:tgtEl>
                                      </p:cBhvr>
                                    </p:animEffect>
                                  </p:childTnLst>
                                </p:cTn>
                              </p:par>
                              <p:par>
                                <p:cTn id="11" presetID="48" presetClass="entr" presetSubtype="0" accel="50000" fill="hold" nodeType="with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p:cTn id="13" dur="1000" fill="hold"/>
                                        <p:tgtEl>
                                          <p:spTgt spid="7"/>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4" dur="1000" fill="hold"/>
                                        <p:tgtEl>
                                          <p:spTgt spid="7"/>
                                        </p:tgtEl>
                                        <p:attrNameLst>
                                          <p:attrName>ppt_x</p:attrName>
                                        </p:attrNameLst>
                                      </p:cBhvr>
                                      <p:tavLst>
                                        <p:tav tm="0">
                                          <p:val>
                                            <p:fltVal val="-1"/>
                                          </p:val>
                                        </p:tav>
                                        <p:tav tm="50000">
                                          <p:val>
                                            <p:fltVal val="0.95"/>
                                          </p:val>
                                        </p:tav>
                                        <p:tav tm="100000">
                                          <p:val>
                                            <p:strVal val="#ppt_x"/>
                                          </p:val>
                                        </p:tav>
                                      </p:tavLst>
                                    </p:anim>
                                    <p:anim calcmode="lin" valueType="num">
                                      <p:cBhvr>
                                        <p:cTn id="15" dur="1000" fill="hold"/>
                                        <p:tgtEl>
                                          <p:spTgt spid="7"/>
                                        </p:tgtEl>
                                        <p:attrNameLst>
                                          <p:attrName>ppt_y</p:attrName>
                                        </p:attrNameLst>
                                      </p:cBhvr>
                                      <p:tavLst>
                                        <p:tav tm="0">
                                          <p:val>
                                            <p:strVal val="#ppt_y"/>
                                          </p:val>
                                        </p:tav>
                                        <p:tav tm="100000">
                                          <p:val>
                                            <p:strVal val="#ppt_y"/>
                                          </p:val>
                                        </p:tav>
                                      </p:tavLst>
                                    </p:anim>
                                    <p:animEffect transition="in" filter="fade">
                                      <p:cBhvr>
                                        <p:cTn id="16" dur="1000"/>
                                        <p:tgtEl>
                                          <p:spTgt spid="7"/>
                                        </p:tgtEl>
                                      </p:cBhvr>
                                    </p:animEffect>
                                  </p:childTnLst>
                                </p:cTn>
                              </p:par>
                              <p:par>
                                <p:cTn id="17" presetID="48" presetClass="entr" presetSubtype="0" accel="50000" fill="hold" nodeType="with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p:cTn id="19" dur="1000" fill="hold"/>
                                        <p:tgtEl>
                                          <p:spTgt spid="10"/>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0" dur="1000" fill="hold"/>
                                        <p:tgtEl>
                                          <p:spTgt spid="10"/>
                                        </p:tgtEl>
                                        <p:attrNameLst>
                                          <p:attrName>ppt_x</p:attrName>
                                        </p:attrNameLst>
                                      </p:cBhvr>
                                      <p:tavLst>
                                        <p:tav tm="0">
                                          <p:val>
                                            <p:fltVal val="-1"/>
                                          </p:val>
                                        </p:tav>
                                        <p:tav tm="50000">
                                          <p:val>
                                            <p:fltVal val="0.95"/>
                                          </p:val>
                                        </p:tav>
                                        <p:tav tm="100000">
                                          <p:val>
                                            <p:strVal val="#ppt_x"/>
                                          </p:val>
                                        </p:tav>
                                      </p:tavLst>
                                    </p:anim>
                                    <p:anim calcmode="lin" valueType="num">
                                      <p:cBhvr>
                                        <p:cTn id="21" dur="1000" fill="hold"/>
                                        <p:tgtEl>
                                          <p:spTgt spid="10"/>
                                        </p:tgtEl>
                                        <p:attrNameLst>
                                          <p:attrName>ppt_y</p:attrName>
                                        </p:attrNameLst>
                                      </p:cBhvr>
                                      <p:tavLst>
                                        <p:tav tm="0">
                                          <p:val>
                                            <p:strVal val="#ppt_y"/>
                                          </p:val>
                                        </p:tav>
                                        <p:tav tm="100000">
                                          <p:val>
                                            <p:strVal val="#ppt_y"/>
                                          </p:val>
                                        </p:tav>
                                      </p:tavLst>
                                    </p:anim>
                                    <p:animEffect transition="in" filter="fade">
                                      <p:cBhvr>
                                        <p:cTn id="22" dur="1000"/>
                                        <p:tgtEl>
                                          <p:spTgt spid="10"/>
                                        </p:tgtEl>
                                      </p:cBhvr>
                                    </p:animEffect>
                                  </p:childTnLst>
                                </p:cTn>
                              </p:par>
                              <p:par>
                                <p:cTn id="23" presetID="48" presetClass="entr" presetSubtype="0" accel="50000"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p:cTn id="25" dur="1000" fill="hold"/>
                                        <p:tgtEl>
                                          <p:spTgt spid="11"/>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6" dur="1000" fill="hold"/>
                                        <p:tgtEl>
                                          <p:spTgt spid="11"/>
                                        </p:tgtEl>
                                        <p:attrNameLst>
                                          <p:attrName>ppt_x</p:attrName>
                                        </p:attrNameLst>
                                      </p:cBhvr>
                                      <p:tavLst>
                                        <p:tav tm="0">
                                          <p:val>
                                            <p:fltVal val="-1"/>
                                          </p:val>
                                        </p:tav>
                                        <p:tav tm="50000">
                                          <p:val>
                                            <p:fltVal val="0.95"/>
                                          </p:val>
                                        </p:tav>
                                        <p:tav tm="100000">
                                          <p:val>
                                            <p:strVal val="#ppt_x"/>
                                          </p:val>
                                        </p:tav>
                                      </p:tavLst>
                                    </p:anim>
                                    <p:anim calcmode="lin" valueType="num">
                                      <p:cBhvr>
                                        <p:cTn id="27" dur="1000" fill="hold"/>
                                        <p:tgtEl>
                                          <p:spTgt spid="11"/>
                                        </p:tgtEl>
                                        <p:attrNameLst>
                                          <p:attrName>ppt_y</p:attrName>
                                        </p:attrNameLst>
                                      </p:cBhvr>
                                      <p:tavLst>
                                        <p:tav tm="0">
                                          <p:val>
                                            <p:strVal val="#ppt_y"/>
                                          </p:val>
                                        </p:tav>
                                        <p:tav tm="100000">
                                          <p:val>
                                            <p:strVal val="#ppt_y"/>
                                          </p:val>
                                        </p:tav>
                                      </p:tavLst>
                                    </p:anim>
                                    <p:animEffect transition="in" filter="fade">
                                      <p:cBhvr>
                                        <p:cTn id="28" dur="1000"/>
                                        <p:tgtEl>
                                          <p:spTgt spid="11"/>
                                        </p:tgtEl>
                                      </p:cBhvr>
                                    </p:animEffect>
                                  </p:childTnLst>
                                </p:cTn>
                              </p:par>
                              <p:par>
                                <p:cTn id="29" presetID="48" presetClass="entr" presetSubtype="0" accel="50000" fill="hold" grpId="0" nodeType="withEffect">
                                  <p:stCondLst>
                                    <p:cond delay="0"/>
                                  </p:stCondLst>
                                  <p:childTnLst>
                                    <p:set>
                                      <p:cBhvr>
                                        <p:cTn id="30" dur="1" fill="hold">
                                          <p:stCondLst>
                                            <p:cond delay="0"/>
                                          </p:stCondLst>
                                        </p:cTn>
                                        <p:tgtEl>
                                          <p:spTgt spid="13"/>
                                        </p:tgtEl>
                                        <p:attrNameLst>
                                          <p:attrName>style.visibility</p:attrName>
                                        </p:attrNameLst>
                                      </p:cBhvr>
                                      <p:to>
                                        <p:strVal val="visible"/>
                                      </p:to>
                                    </p:set>
                                    <p:anim calcmode="lin" valueType="num">
                                      <p:cBhvr>
                                        <p:cTn id="31" dur="1000" fill="hold"/>
                                        <p:tgtEl>
                                          <p:spTgt spid="13"/>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32" dur="1000" fill="hold"/>
                                        <p:tgtEl>
                                          <p:spTgt spid="13"/>
                                        </p:tgtEl>
                                        <p:attrNameLst>
                                          <p:attrName>ppt_x</p:attrName>
                                        </p:attrNameLst>
                                      </p:cBhvr>
                                      <p:tavLst>
                                        <p:tav tm="0">
                                          <p:val>
                                            <p:fltVal val="-1"/>
                                          </p:val>
                                        </p:tav>
                                        <p:tav tm="50000">
                                          <p:val>
                                            <p:fltVal val="0.95"/>
                                          </p:val>
                                        </p:tav>
                                        <p:tav tm="100000">
                                          <p:val>
                                            <p:strVal val="#ppt_x"/>
                                          </p:val>
                                        </p:tav>
                                      </p:tavLst>
                                    </p:anim>
                                    <p:anim calcmode="lin" valueType="num">
                                      <p:cBhvr>
                                        <p:cTn id="33" dur="1000" fill="hold"/>
                                        <p:tgtEl>
                                          <p:spTgt spid="13"/>
                                        </p:tgtEl>
                                        <p:attrNameLst>
                                          <p:attrName>ppt_y</p:attrName>
                                        </p:attrNameLst>
                                      </p:cBhvr>
                                      <p:tavLst>
                                        <p:tav tm="0">
                                          <p:val>
                                            <p:strVal val="#ppt_y"/>
                                          </p:val>
                                        </p:tav>
                                        <p:tav tm="100000">
                                          <p:val>
                                            <p:strVal val="#ppt_y"/>
                                          </p:val>
                                        </p:tav>
                                      </p:tavLst>
                                    </p:anim>
                                    <p:animEffect transition="in" filter="fade">
                                      <p:cBhvr>
                                        <p:cTn id="34" dur="1000"/>
                                        <p:tgtEl>
                                          <p:spTgt spid="13"/>
                                        </p:tgtEl>
                                      </p:cBhvr>
                                    </p:animEffect>
                                  </p:childTnLst>
                                </p:cTn>
                              </p:par>
                              <p:par>
                                <p:cTn id="35" presetID="48" presetClass="entr" presetSubtype="0" accel="50000" fill="hold" nodeType="withEffect">
                                  <p:stCondLst>
                                    <p:cond delay="0"/>
                                  </p:stCondLst>
                                  <p:childTnLst>
                                    <p:set>
                                      <p:cBhvr>
                                        <p:cTn id="36" dur="1" fill="hold">
                                          <p:stCondLst>
                                            <p:cond delay="0"/>
                                          </p:stCondLst>
                                        </p:cTn>
                                        <p:tgtEl>
                                          <p:spTgt spid="12"/>
                                        </p:tgtEl>
                                        <p:attrNameLst>
                                          <p:attrName>style.visibility</p:attrName>
                                        </p:attrNameLst>
                                      </p:cBhvr>
                                      <p:to>
                                        <p:strVal val="visible"/>
                                      </p:to>
                                    </p:set>
                                    <p:anim calcmode="lin" valueType="num">
                                      <p:cBhvr>
                                        <p:cTn id="37" dur="1000" fill="hold"/>
                                        <p:tgtEl>
                                          <p:spTgt spid="12"/>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38" dur="1000" fill="hold"/>
                                        <p:tgtEl>
                                          <p:spTgt spid="12"/>
                                        </p:tgtEl>
                                        <p:attrNameLst>
                                          <p:attrName>ppt_x</p:attrName>
                                        </p:attrNameLst>
                                      </p:cBhvr>
                                      <p:tavLst>
                                        <p:tav tm="0">
                                          <p:val>
                                            <p:fltVal val="-1"/>
                                          </p:val>
                                        </p:tav>
                                        <p:tav tm="50000">
                                          <p:val>
                                            <p:fltVal val="0.95"/>
                                          </p:val>
                                        </p:tav>
                                        <p:tav tm="100000">
                                          <p:val>
                                            <p:strVal val="#ppt_x"/>
                                          </p:val>
                                        </p:tav>
                                      </p:tavLst>
                                    </p:anim>
                                    <p:anim calcmode="lin" valueType="num">
                                      <p:cBhvr>
                                        <p:cTn id="39" dur="1000" fill="hold"/>
                                        <p:tgtEl>
                                          <p:spTgt spid="12"/>
                                        </p:tgtEl>
                                        <p:attrNameLst>
                                          <p:attrName>ppt_y</p:attrName>
                                        </p:attrNameLst>
                                      </p:cBhvr>
                                      <p:tavLst>
                                        <p:tav tm="0">
                                          <p:val>
                                            <p:strVal val="#ppt_y"/>
                                          </p:val>
                                        </p:tav>
                                        <p:tav tm="100000">
                                          <p:val>
                                            <p:strVal val="#ppt_y"/>
                                          </p:val>
                                        </p:tav>
                                      </p:tavLst>
                                    </p:anim>
                                    <p:animEffect transition="in" filter="fade">
                                      <p:cBhvr>
                                        <p:cTn id="40"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P spid="13"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371</TotalTime>
  <Words>1053</Words>
  <Application>Microsoft Office PowerPoint</Application>
  <PresentationFormat>On-screen Show (4:3)</PresentationFormat>
  <Paragraphs>138</Paragraphs>
  <Slides>24</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26" baseType="lpstr">
      <vt:lpstr>Office Theme</vt:lpstr>
      <vt:lpstr>Document</vt:lpstr>
      <vt:lpstr>KESEBANGUNAN</vt:lpstr>
      <vt:lpstr>CONTOH SOAL</vt:lpstr>
      <vt:lpstr>Perhatikan gambar dari foto sebuah mobil dibawah ini. Jika panjang mobil sebenarnya 3,5m berapakah tinggi mobil sebenarnya?</vt:lpstr>
      <vt:lpstr>PowerPoint Presentation</vt:lpstr>
      <vt:lpstr>PowerPoint Presentation</vt:lpstr>
      <vt:lpstr>PowerPoint Presentation</vt:lpstr>
      <vt:lpstr>PowerPoint Presentation</vt:lpstr>
      <vt:lpstr>PowerPoint Presentation</vt:lpstr>
      <vt:lpstr>Perhatikan gambar dibawah ini!</vt:lpstr>
      <vt:lpstr>Perhatikan gambar berikut!</vt:lpstr>
      <vt:lpstr>Dari soal berikut, tentukan: a. QR b. QU</vt:lpstr>
      <vt:lpstr>Perhatikan gambar berikut!</vt:lpstr>
      <vt:lpstr>Diketahui panjang SR adalah 8 cm. Tentukan QS!</vt:lpstr>
      <vt:lpstr>Dari soal berikut ini tentukan EF!</vt:lpstr>
      <vt:lpstr>Perhatikan gambar berikut ini! Jarak titik E ke B adalah ...</vt:lpstr>
      <vt:lpstr>Sebuah karton berukuran tinggi 30 cm dan lebar 20 cm. Budi menempelkan sebuah foto sehingga sisa karton di sebelah kiri, kanan, atas foto adalah 2 cm. Jika foto dan karton sebangun, sisa karton di bawah foto adalah...</vt:lpstr>
      <vt:lpstr>Panjang EF adalah...</vt:lpstr>
      <vt:lpstr>KESIMPULAN</vt:lpstr>
      <vt:lpstr>RUMUS</vt:lpstr>
      <vt:lpstr>Tugas</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KESEBANGUNAN</dc:title>
  <dc:creator>Toshiba</dc:creator>
  <cp:lastModifiedBy>ASUS</cp:lastModifiedBy>
  <cp:revision>39</cp:revision>
  <dcterms:created xsi:type="dcterms:W3CDTF">2014-12-14T02:45:48Z</dcterms:created>
  <dcterms:modified xsi:type="dcterms:W3CDTF">2022-01-05T00:48:36Z</dcterms:modified>
</cp:coreProperties>
</file>