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6" r:id="rId6"/>
    <p:sldId id="268" r:id="rId7"/>
    <p:sldId id="269" r:id="rId8"/>
    <p:sldId id="270" r:id="rId9"/>
    <p:sldId id="265" r:id="rId10"/>
    <p:sldId id="264" r:id="rId11"/>
    <p:sldId id="263" r:id="rId12"/>
    <p:sldId id="262" r:id="rId13"/>
    <p:sldId id="261" r:id="rId14"/>
    <p:sldId id="260" r:id="rId15"/>
    <p:sldId id="259" r:id="rId16"/>
    <p:sldId id="271" r:id="rId17"/>
    <p:sldId id="272" r:id="rId18"/>
    <p:sldId id="273" r:id="rId19"/>
    <p:sldId id="274" r:id="rId20"/>
    <p:sldId id="275" r:id="rId21"/>
    <p:sldId id="276" r:id="rId22"/>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1" d="100"/>
          <a:sy n="71" d="100"/>
        </p:scale>
        <p:origin x="696"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F2310A-64DB-4A6E-B595-9BBD115068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DE8E40C7-C1F0-41AA-8209-990E3DEA81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34D9299F-F826-4D15-A897-787E0501CB6F}"/>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5" name="Footer Placeholder 4">
            <a:extLst>
              <a:ext uri="{FF2B5EF4-FFF2-40B4-BE49-F238E27FC236}">
                <a16:creationId xmlns:a16="http://schemas.microsoft.com/office/drawing/2014/main" xmlns="" id="{F2F20424-7A34-41E0-9656-A9AE7B88F2B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25DAF9F6-1F1D-4C89-8D97-5391509BF5FB}"/>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3451450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926A4F-D55B-4F16-A8E5-015392C1B388}"/>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68EE122F-7DC2-4178-B7D0-E510A620CA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2EFBA964-9E56-4BB9-8A37-DA27E485C659}"/>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5" name="Footer Placeholder 4">
            <a:extLst>
              <a:ext uri="{FF2B5EF4-FFF2-40B4-BE49-F238E27FC236}">
                <a16:creationId xmlns:a16="http://schemas.microsoft.com/office/drawing/2014/main" xmlns="" id="{9F68D690-46B9-487B-9B0D-90E5A916606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5E5CF72-969F-4E7D-8074-CDD9BF3E528B}"/>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3298736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B64F749-58DE-4B3E-9F6A-96A11E156A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49DEE388-F740-4E00-8936-E685C06841F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65816210-D653-4A25-BF84-4C81DB5BBD95}"/>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5" name="Footer Placeholder 4">
            <a:extLst>
              <a:ext uri="{FF2B5EF4-FFF2-40B4-BE49-F238E27FC236}">
                <a16:creationId xmlns:a16="http://schemas.microsoft.com/office/drawing/2014/main" xmlns="" id="{CA080466-59E2-4F40-9AC3-9E7A1CAE0A9F}"/>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52BA1DA-A1B4-4E66-B494-013B0A15CA78}"/>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870641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F58B1E-F7C6-4513-A625-83ADDF51B9A5}"/>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CF42C251-C99D-419A-BF56-B271538695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E0B8ED7-52DE-465B-AFF8-18D1208ADD6C}"/>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5" name="Footer Placeholder 4">
            <a:extLst>
              <a:ext uri="{FF2B5EF4-FFF2-40B4-BE49-F238E27FC236}">
                <a16:creationId xmlns:a16="http://schemas.microsoft.com/office/drawing/2014/main" xmlns="" id="{498F17E3-40C3-4F8A-8218-E502DACC11C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30ABF4B-6D8E-4488-8F88-74195503E9CD}"/>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1597506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FE5F94-FD27-4AE8-BAC3-BAE34E527A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7E4CDDAF-F1BF-400A-A4C2-A8AB07F0AD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D221DE2-E325-4163-BD19-EAA7607A8D4F}"/>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5" name="Footer Placeholder 4">
            <a:extLst>
              <a:ext uri="{FF2B5EF4-FFF2-40B4-BE49-F238E27FC236}">
                <a16:creationId xmlns:a16="http://schemas.microsoft.com/office/drawing/2014/main" xmlns="" id="{06273610-484D-496C-8FC8-1E1B241E55B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BD06B762-5788-473E-81F4-44E175D6A284}"/>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1949710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427117-6941-4D0F-89FB-A537855159A6}"/>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1F1AA0F1-C0B5-41EA-AC24-DFE2BB26F8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3C453A66-F162-4793-BD95-E504501B4A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A59EBA9B-FA36-4261-9B90-48AC457D5E73}"/>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6" name="Footer Placeholder 5">
            <a:extLst>
              <a:ext uri="{FF2B5EF4-FFF2-40B4-BE49-F238E27FC236}">
                <a16:creationId xmlns:a16="http://schemas.microsoft.com/office/drawing/2014/main" xmlns="" id="{AAD033FA-DD9E-4F49-86CF-C3FE8B828A3C}"/>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ED0120C-FEA5-452F-9571-AF25AE515E80}"/>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1256192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A995B56-4E6C-4C98-973E-92089558BB36}"/>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3615A264-2177-422E-94BE-FBA1C6C533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25171C5-1758-4A3A-B928-9E9CE10A40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E05D4E17-6C6E-405B-B7AE-55F48948AF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090C468-7965-4B59-9F2A-E7DD014BE5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5D7A3F90-2849-4AF4-8A7E-210F3C97C952}"/>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8" name="Footer Placeholder 7">
            <a:extLst>
              <a:ext uri="{FF2B5EF4-FFF2-40B4-BE49-F238E27FC236}">
                <a16:creationId xmlns:a16="http://schemas.microsoft.com/office/drawing/2014/main" xmlns="" id="{CB418E0F-41DB-4BDB-AD54-4688C2234721}"/>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973042A1-FB92-4EE6-BA16-A91B1A2D8124}"/>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3877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EA6585-AAB2-45A6-B32C-C979682BE853}"/>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41D4C258-2E8A-4425-9CF1-9F961D9EC698}"/>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4" name="Footer Placeholder 3">
            <a:extLst>
              <a:ext uri="{FF2B5EF4-FFF2-40B4-BE49-F238E27FC236}">
                <a16:creationId xmlns:a16="http://schemas.microsoft.com/office/drawing/2014/main" xmlns="" id="{F7A4EFAB-D2B7-4084-881E-DA5725DF2C1B}"/>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E730672A-E6E6-426C-8124-95B38095A2C8}"/>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250878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14016C6-B970-4D55-95D9-7E51E327D3A0}"/>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3" name="Footer Placeholder 2">
            <a:extLst>
              <a:ext uri="{FF2B5EF4-FFF2-40B4-BE49-F238E27FC236}">
                <a16:creationId xmlns:a16="http://schemas.microsoft.com/office/drawing/2014/main" xmlns="" id="{25B3DC4B-51A0-4AFF-8C03-D04FDA6CBBD2}"/>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14C5EFD0-4762-4596-87CB-14C5B1B459CD}"/>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1218327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B47765-5EF0-4062-8E45-B3BC762AFC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DB463D7C-A409-4730-BE25-A8013F7C54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50DFDB6D-368A-4CCA-BA89-75CC508852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56074C0-4684-4DAC-B4B0-3E65B802D13C}"/>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6" name="Footer Placeholder 5">
            <a:extLst>
              <a:ext uri="{FF2B5EF4-FFF2-40B4-BE49-F238E27FC236}">
                <a16:creationId xmlns:a16="http://schemas.microsoft.com/office/drawing/2014/main" xmlns="" id="{9762CD2A-6DBB-43C9-A11C-671C2BA0C5D6}"/>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DC4839DC-5025-4C67-9BA3-3E626BE864B8}"/>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2322025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04CAC2-F3D9-45D6-B863-69444900DB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F54602D3-31C4-421F-83F0-BDD719F3E5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58522280-6B53-468A-8E05-64BE62D10E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1606ECA-6E5E-4E65-BEF4-7DD1917F49FB}"/>
              </a:ext>
            </a:extLst>
          </p:cNvPr>
          <p:cNvSpPr>
            <a:spLocks noGrp="1"/>
          </p:cNvSpPr>
          <p:nvPr>
            <p:ph type="dt" sz="half" idx="10"/>
          </p:nvPr>
        </p:nvSpPr>
        <p:spPr/>
        <p:txBody>
          <a:bodyPr/>
          <a:lstStyle/>
          <a:p>
            <a:fld id="{86E451CC-344D-466F-A83C-25EFE773A98E}" type="datetimeFigureOut">
              <a:rPr lang="id-ID" smtClean="0"/>
              <a:t>17/05/2022</a:t>
            </a:fld>
            <a:endParaRPr lang="id-ID"/>
          </a:p>
        </p:txBody>
      </p:sp>
      <p:sp>
        <p:nvSpPr>
          <p:cNvPr id="6" name="Footer Placeholder 5">
            <a:extLst>
              <a:ext uri="{FF2B5EF4-FFF2-40B4-BE49-F238E27FC236}">
                <a16:creationId xmlns:a16="http://schemas.microsoft.com/office/drawing/2014/main" xmlns="" id="{B6464691-A179-4333-B02C-9BF74B764E5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52977090-EFAD-42BC-99A8-BA02836DF145}"/>
              </a:ext>
            </a:extLst>
          </p:cNvPr>
          <p:cNvSpPr>
            <a:spLocks noGrp="1"/>
          </p:cNvSpPr>
          <p:nvPr>
            <p:ph type="sldNum" sz="quarter" idx="12"/>
          </p:nvPr>
        </p:nvSpPr>
        <p:spPr/>
        <p:txBody>
          <a:bodyPr/>
          <a:lstStyle/>
          <a:p>
            <a:fld id="{DEDA9549-4B7B-4DB7-8D53-BEF51E9F00B7}" type="slidenum">
              <a:rPr lang="id-ID" smtClean="0"/>
              <a:t>‹#›</a:t>
            </a:fld>
            <a:endParaRPr lang="id-ID"/>
          </a:p>
        </p:txBody>
      </p:sp>
    </p:spTree>
    <p:extLst>
      <p:ext uri="{BB962C8B-B14F-4D97-AF65-F5344CB8AC3E}">
        <p14:creationId xmlns:p14="http://schemas.microsoft.com/office/powerpoint/2010/main" val="136729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ECD6A83-4BD6-48C9-9126-2A96DC1797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6ECCFA53-5C29-439E-ABD5-A1D4EC915D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0CE16D90-F174-4050-A2EC-41723CE245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451CC-344D-466F-A83C-25EFE773A98E}" type="datetimeFigureOut">
              <a:rPr lang="id-ID" smtClean="0"/>
              <a:t>17/05/2022</a:t>
            </a:fld>
            <a:endParaRPr lang="id-ID"/>
          </a:p>
        </p:txBody>
      </p:sp>
      <p:sp>
        <p:nvSpPr>
          <p:cNvPr id="5" name="Footer Placeholder 4">
            <a:extLst>
              <a:ext uri="{FF2B5EF4-FFF2-40B4-BE49-F238E27FC236}">
                <a16:creationId xmlns:a16="http://schemas.microsoft.com/office/drawing/2014/main" xmlns="" id="{4537BA30-C841-4709-AB1D-802ECF8F83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BBF231EC-309F-4715-BA90-589386C4C6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DA9549-4B7B-4DB7-8D53-BEF51E9F00B7}" type="slidenum">
              <a:rPr lang="id-ID" smtClean="0"/>
              <a:t>‹#›</a:t>
            </a:fld>
            <a:endParaRPr lang="id-ID"/>
          </a:p>
        </p:txBody>
      </p:sp>
    </p:spTree>
    <p:extLst>
      <p:ext uri="{BB962C8B-B14F-4D97-AF65-F5344CB8AC3E}">
        <p14:creationId xmlns:p14="http://schemas.microsoft.com/office/powerpoint/2010/main" val="3549057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099A29-F740-4CF8-93DD-7ADEEEE969AB}"/>
              </a:ext>
            </a:extLst>
          </p:cNvPr>
          <p:cNvSpPr>
            <a:spLocks noGrp="1"/>
          </p:cNvSpPr>
          <p:nvPr>
            <p:ph type="ctrTitle"/>
          </p:nvPr>
        </p:nvSpPr>
        <p:spPr/>
        <p:txBody>
          <a:bodyPr/>
          <a:lstStyle/>
          <a:p>
            <a:r>
              <a:rPr lang="id-ID" dirty="0"/>
              <a:t>KERJA SAMA NEGARA MAJU DAN NEGARA BERKEMBANG</a:t>
            </a:r>
          </a:p>
        </p:txBody>
      </p:sp>
      <p:sp>
        <p:nvSpPr>
          <p:cNvPr id="3" name="Subtitle 2">
            <a:extLst>
              <a:ext uri="{FF2B5EF4-FFF2-40B4-BE49-F238E27FC236}">
                <a16:creationId xmlns:a16="http://schemas.microsoft.com/office/drawing/2014/main" xmlns="" id="{676C904A-5ADD-428A-AC3C-2DFA2B799801}"/>
              </a:ext>
            </a:extLst>
          </p:cNvPr>
          <p:cNvSpPr>
            <a:spLocks noGrp="1"/>
          </p:cNvSpPr>
          <p:nvPr>
            <p:ph type="subTitle" idx="1"/>
          </p:nvPr>
        </p:nvSpPr>
        <p:spPr/>
        <p:txBody>
          <a:bodyPr/>
          <a:lstStyle/>
          <a:p>
            <a:r>
              <a:rPr lang="id-ID" dirty="0"/>
              <a:t>OLEH : LISTASARI SIMBOLON</a:t>
            </a:r>
          </a:p>
        </p:txBody>
      </p:sp>
    </p:spTree>
    <p:extLst>
      <p:ext uri="{BB962C8B-B14F-4D97-AF65-F5344CB8AC3E}">
        <p14:creationId xmlns:p14="http://schemas.microsoft.com/office/powerpoint/2010/main" val="85123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E975C3-5A39-4035-BECA-B11544F9DB5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B2D29C5-79A3-4BC5-9FFC-A3DE5E40EA9D}"/>
              </a:ext>
            </a:extLst>
          </p:cNvPr>
          <p:cNvSpPr>
            <a:spLocks noGrp="1"/>
          </p:cNvSpPr>
          <p:nvPr>
            <p:ph idx="1"/>
          </p:nvPr>
        </p:nvSpPr>
        <p:spPr/>
        <p:txBody>
          <a:bodyPr>
            <a:normAutofit lnSpcReduction="10000"/>
          </a:bodyPr>
          <a:lstStyle/>
          <a:p>
            <a:pPr marL="0" indent="0">
              <a:buNone/>
            </a:pPr>
            <a:r>
              <a:rPr lang="id-ID" sz="4000" dirty="0"/>
              <a:t>Umumnya, negara-negara maju berada di Benua Eropa, Amerika Utara, Australia, Selandia Baru dan sebagian di Asia Timur. Sementara itu, negara-negara berkembang umumnya tersebar di kawasan Asia Selatan, Asia Tengah, Asia Tenggara, Afrika, Amerika Selatan, dan beberapa kepulauan di Pasifik. Berikut ini adalah persebaran negara maju dan negara berkembang di dunia</a:t>
            </a:r>
            <a:r>
              <a:rPr lang="id-ID" dirty="0"/>
              <a:t>:</a:t>
            </a:r>
          </a:p>
        </p:txBody>
      </p:sp>
    </p:spTree>
    <p:extLst>
      <p:ext uri="{BB962C8B-B14F-4D97-AF65-F5344CB8AC3E}">
        <p14:creationId xmlns:p14="http://schemas.microsoft.com/office/powerpoint/2010/main" val="1054732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6E521B-CAE9-4C09-8CC8-825B357441B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2BEA62D-E293-4BFE-A5BD-E6E017DF9F02}"/>
              </a:ext>
            </a:extLst>
          </p:cNvPr>
          <p:cNvSpPr>
            <a:spLocks noGrp="1"/>
          </p:cNvSpPr>
          <p:nvPr>
            <p:ph idx="1"/>
          </p:nvPr>
        </p:nvSpPr>
        <p:spPr/>
        <p:txBody>
          <a:bodyPr/>
          <a:lstStyle/>
          <a:p>
            <a:r>
              <a:rPr lang="id-ID" dirty="0"/>
              <a:t>Masalah yang dihadapi oleh negara-negara tersebut berbeda-beda. Masalah yang dihadapi oleh negara maju berupa kesulitan memasarkan hasil produksi, kekurangan tenaga kerja baik yang ahli maupun yang tidak ahli, dan kekurangan bahan mentah seperti minyak bumi, batu bara, dan lain-lain.</a:t>
            </a:r>
          </a:p>
        </p:txBody>
      </p:sp>
    </p:spTree>
    <p:extLst>
      <p:ext uri="{BB962C8B-B14F-4D97-AF65-F5344CB8AC3E}">
        <p14:creationId xmlns:p14="http://schemas.microsoft.com/office/powerpoint/2010/main" val="1874019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75B69D-B64A-46F7-9C72-C09C86068F5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A7CB477-F36F-45F9-8DC7-29AA6EA86DD5}"/>
              </a:ext>
            </a:extLst>
          </p:cNvPr>
          <p:cNvSpPr>
            <a:spLocks noGrp="1"/>
          </p:cNvSpPr>
          <p:nvPr>
            <p:ph idx="1"/>
          </p:nvPr>
        </p:nvSpPr>
        <p:spPr/>
        <p:txBody>
          <a:bodyPr/>
          <a:lstStyle/>
          <a:p>
            <a:r>
              <a:rPr lang="id-ID" dirty="0"/>
              <a:t>Sedangkan pada negara berkembang, masalah yang dihadapi ialah tingkat pengangguran yang tinggi, tingkat pendidikan penduduknya yang rendah, tingkat pertumbuhan dan ketergantungan yang tinggi, dan tingkat taraf hidup yang rendah. Walaupun saat ini Indonesia masih berada di dalam kelompok negara berkembang, bukan berarti Indonesia tidak bisa menjadi negara maju yaa. Ada kok negara yang bertumbuh dari negara berkembang menjadi negara maju, contohnya yaitu Singapura.</a:t>
            </a:r>
          </a:p>
        </p:txBody>
      </p:sp>
    </p:spTree>
    <p:extLst>
      <p:ext uri="{BB962C8B-B14F-4D97-AF65-F5344CB8AC3E}">
        <p14:creationId xmlns:p14="http://schemas.microsoft.com/office/powerpoint/2010/main" val="4056434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B52BB-33DC-4D87-AC5A-43274724521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56CD640-F5A4-42E4-B24B-AC78A790C325}"/>
              </a:ext>
            </a:extLst>
          </p:cNvPr>
          <p:cNvSpPr>
            <a:spLocks noGrp="1"/>
          </p:cNvSpPr>
          <p:nvPr>
            <p:ph idx="1"/>
          </p:nvPr>
        </p:nvSpPr>
        <p:spPr/>
        <p:txBody>
          <a:bodyPr>
            <a:normAutofit lnSpcReduction="10000"/>
          </a:bodyPr>
          <a:lstStyle/>
          <a:p>
            <a:pPr marL="0" indent="0">
              <a:buNone/>
            </a:pPr>
            <a:r>
              <a:rPr lang="id-ID" sz="4000" dirty="0"/>
              <a:t>Sebenarnya Indonesia memiliki banyak potensi untuk menjadi negara maju seperti sumber daya alam, hasil tambang yang berlimpah, serta keragaman budaya yang bernilai tinggi. </a:t>
            </a:r>
            <a:r>
              <a:rPr lang="id-ID" sz="4000" i="1" dirty="0"/>
              <a:t>Nah</a:t>
            </a:r>
            <a:r>
              <a:rPr lang="id-ID" sz="4000" dirty="0"/>
              <a:t>, kita sebagai penduduknya harus bisa menguasai dan mengembangkan potensi negara kita sendiri. Bagaimana caranya? Ya dengan menguasai ilmu-ilmu pengetahuan. </a:t>
            </a:r>
          </a:p>
        </p:txBody>
      </p:sp>
    </p:spTree>
    <p:extLst>
      <p:ext uri="{BB962C8B-B14F-4D97-AF65-F5344CB8AC3E}">
        <p14:creationId xmlns:p14="http://schemas.microsoft.com/office/powerpoint/2010/main" val="470078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B6B4AF-56AC-44C0-8D67-8EAFB865363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45FB701-C715-4CB2-97F4-BA4D7D12D775}"/>
              </a:ext>
            </a:extLst>
          </p:cNvPr>
          <p:cNvSpPr>
            <a:spLocks noGrp="1"/>
          </p:cNvSpPr>
          <p:nvPr>
            <p:ph idx="1"/>
          </p:nvPr>
        </p:nvSpPr>
        <p:spPr/>
        <p:txBody>
          <a:bodyPr>
            <a:normAutofit fontScale="92500" lnSpcReduction="10000"/>
          </a:bodyPr>
          <a:lstStyle/>
          <a:p>
            <a:r>
              <a:rPr lang="id-ID" dirty="0"/>
              <a:t>Berdasarkan ciri ciri  negara berkembang dari kedua ahli tersebut diatas  dapat dijelaskan secara umum bahwa karakteristik negara berkembang  adalah.....</a:t>
            </a:r>
          </a:p>
          <a:p>
            <a:r>
              <a:rPr lang="id-ID" dirty="0"/>
              <a:t>1. Standard hidup yang  rendah</a:t>
            </a:r>
          </a:p>
          <a:p>
            <a:r>
              <a:rPr lang="id-ID" dirty="0"/>
              <a:t>Standard hidup suatu negara  digambarkan melalui pendapatan rata rata penduduknya pada suatu priode tertentu atau yang disebut dengan per kapita. Pendapatan perkapita ini dapat menjadi tolok ukur</a:t>
            </a:r>
          </a:p>
          <a:p>
            <a:r>
              <a:rPr lang="id-ID" dirty="0"/>
              <a:t>Kemakmuran suatu negara.  Semakin tinggi pendapatan, dan semakin sedikit jumlah penduduknya, maka pendapatan perkapita  negara tersebut bisa tinggi asalkan  tidak terjadi kekacauan didalam negara tersebut yang dapat menimbulkan kematian , penderitaan dan rasa tidak aman.</a:t>
            </a:r>
          </a:p>
        </p:txBody>
      </p:sp>
    </p:spTree>
    <p:extLst>
      <p:ext uri="{BB962C8B-B14F-4D97-AF65-F5344CB8AC3E}">
        <p14:creationId xmlns:p14="http://schemas.microsoft.com/office/powerpoint/2010/main" val="1938966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F91293-31A8-46CF-8C63-85727CD7347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A9668DE-E646-4F3F-846B-C5CEBC986A49}"/>
              </a:ext>
            </a:extLst>
          </p:cNvPr>
          <p:cNvSpPr>
            <a:spLocks noGrp="1"/>
          </p:cNvSpPr>
          <p:nvPr>
            <p:ph idx="1"/>
          </p:nvPr>
        </p:nvSpPr>
        <p:spPr/>
        <p:txBody>
          <a:bodyPr/>
          <a:lstStyle/>
          <a:p>
            <a:r>
              <a:rPr lang="id-ID" dirty="0"/>
              <a:t>2. Tingkat pertumbuhan ekonomi.</a:t>
            </a:r>
          </a:p>
          <a:p>
            <a:r>
              <a:rPr lang="id-ID" dirty="0"/>
              <a:t>Kestabilan pertumbuhan ekonomi yg dimiliki negara negara maju di tunjang oleh beberapa faktor ekonomi dan non ekonomi. Faktor ekonomi antara lain : sumber daya alam, sumber daya manusia, perbankan, modal, usaha, dan tekhnologi. Faktor non ekonomi meliputi, kestabilan politik negara tersebut, aktifnya lembaga lembaga sosial, pemerintahan yg bekerja dengan semestinya serta moralitas penduduk </a:t>
            </a:r>
          </a:p>
          <a:p>
            <a:pPr marL="0" indent="0">
              <a:buNone/>
            </a:pPr>
            <a:r>
              <a:rPr lang="id-ID" dirty="0"/>
              <a:t> </a:t>
            </a:r>
          </a:p>
        </p:txBody>
      </p:sp>
    </p:spTree>
    <p:extLst>
      <p:ext uri="{BB962C8B-B14F-4D97-AF65-F5344CB8AC3E}">
        <p14:creationId xmlns:p14="http://schemas.microsoft.com/office/powerpoint/2010/main" val="2871989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DB5937-001A-49C1-B4F1-BF164C032E2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E471CA0-87C9-43D3-97B9-6B29AD1A5E28}"/>
              </a:ext>
            </a:extLst>
          </p:cNvPr>
          <p:cNvSpPr>
            <a:spLocks noGrp="1"/>
          </p:cNvSpPr>
          <p:nvPr>
            <p:ph idx="1"/>
          </p:nvPr>
        </p:nvSpPr>
        <p:spPr/>
        <p:txBody>
          <a:bodyPr/>
          <a:lstStyle/>
          <a:p>
            <a:r>
              <a:rPr lang="id-ID" dirty="0"/>
              <a:t>3. Pendidikan dan kesehatan </a:t>
            </a:r>
          </a:p>
          <a:p>
            <a:r>
              <a:rPr lang="id-ID" dirty="0"/>
              <a:t> tingkat kesehatan dan pendidikan di negara yg sedang berkembang masih sangat rendah. Hal ini terlihat dari terbatasnya fasilitas kesehatan dan pendidikan bagi sumber daya manusia. Pemerintah belum mampu menyediakan fasilitas pendidikan dan kesehatan secara merata bagi seluuh masyarakat. </a:t>
            </a:r>
          </a:p>
        </p:txBody>
      </p:sp>
    </p:spTree>
    <p:extLst>
      <p:ext uri="{BB962C8B-B14F-4D97-AF65-F5344CB8AC3E}">
        <p14:creationId xmlns:p14="http://schemas.microsoft.com/office/powerpoint/2010/main" val="2337571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2A9D59-C2F3-4C79-8675-EC7CB7207BF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8D73349-21E7-40A1-B7CC-92F61A6CA16C}"/>
              </a:ext>
            </a:extLst>
          </p:cNvPr>
          <p:cNvSpPr>
            <a:spLocks noGrp="1"/>
          </p:cNvSpPr>
          <p:nvPr>
            <p:ph idx="1"/>
          </p:nvPr>
        </p:nvSpPr>
        <p:spPr/>
        <p:txBody>
          <a:bodyPr/>
          <a:lstStyle/>
          <a:p>
            <a:r>
              <a:rPr lang="id-ID" dirty="0"/>
              <a:t>Banyak anak usia sekolah tidak dapat meneruskan pendidikan karena keterbatasan pendapatan. Hal ini tidak hanya terjadi pada lingkungan keluarga atau lingkup kecil. Bahkan rendahnya pendapatan negara menyebabkan pemerintah tidak mampu mensubsidi biaya pendidikan serta membangun fasilitas fasilitas pendidikan yang diperlukan.</a:t>
            </a:r>
          </a:p>
        </p:txBody>
      </p:sp>
    </p:spTree>
    <p:extLst>
      <p:ext uri="{BB962C8B-B14F-4D97-AF65-F5344CB8AC3E}">
        <p14:creationId xmlns:p14="http://schemas.microsoft.com/office/powerpoint/2010/main" val="4217036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5FEF89-A3B0-4AD6-9766-B4DD5B2BC41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14BC059-1920-44D3-9E8E-516227F33EDB}"/>
              </a:ext>
            </a:extLst>
          </p:cNvPr>
          <p:cNvSpPr>
            <a:spLocks noGrp="1"/>
          </p:cNvSpPr>
          <p:nvPr>
            <p:ph idx="1"/>
          </p:nvPr>
        </p:nvSpPr>
        <p:spPr/>
        <p:txBody>
          <a:bodyPr/>
          <a:lstStyle/>
          <a:p>
            <a:r>
              <a:rPr lang="id-ID" dirty="0"/>
              <a:t>Tingkat pendidikan di negara berkembang tergolong  rendah, rata rata hanya 64% penduduk yg mampu mengikuti pendidikan dasar, sedangkan untuk pendidikan menengah hanya sebesar 25%. Tingkat pendidikan yang rendah ditandai dengan belum semua penduduk di negara berkembang bisa membaca</a:t>
            </a:r>
          </a:p>
        </p:txBody>
      </p:sp>
    </p:spTree>
    <p:extLst>
      <p:ext uri="{BB962C8B-B14F-4D97-AF65-F5344CB8AC3E}">
        <p14:creationId xmlns:p14="http://schemas.microsoft.com/office/powerpoint/2010/main" val="225816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DF8112-4686-48EF-B1A1-AFC92A5102C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14D2509-A94D-4D95-88E2-7607407EB0D0}"/>
              </a:ext>
            </a:extLst>
          </p:cNvPr>
          <p:cNvSpPr>
            <a:spLocks noGrp="1"/>
          </p:cNvSpPr>
          <p:nvPr>
            <p:ph idx="1"/>
          </p:nvPr>
        </p:nvSpPr>
        <p:spPr/>
        <p:txBody>
          <a:bodyPr/>
          <a:lstStyle/>
          <a:p>
            <a:r>
              <a:rPr lang="id-ID" dirty="0"/>
              <a:t>4 tingkat pengangguran yang tinggi </a:t>
            </a:r>
          </a:p>
          <a:p>
            <a:r>
              <a:rPr lang="id-ID" dirty="0"/>
              <a:t>Tingkat pengangguran menjadi indikasi perkembangan suatu negara. Tingginya tingkat pengangguran di sebabkan oleh beberapa hal antara lain : </a:t>
            </a:r>
            <a:br>
              <a:rPr lang="id-ID" dirty="0"/>
            </a:br>
            <a:r>
              <a:rPr lang="id-ID" dirty="0"/>
              <a:t>- kurang berkembangnya sektor industri dan sektor lain yang mampu menampung tenaga kerja dalam jumlah yang banyak. Fenomena yang sering ditemukan di negara berkembang adalah banyak nya pengangguran terselubung. Pengangguran terselubung sering terjadi di sektor pertanian yang pada umumnya merupakan sektor utama dinegara berkembang.</a:t>
            </a:r>
          </a:p>
        </p:txBody>
      </p:sp>
    </p:spTree>
    <p:extLst>
      <p:ext uri="{BB962C8B-B14F-4D97-AF65-F5344CB8AC3E}">
        <p14:creationId xmlns:p14="http://schemas.microsoft.com/office/powerpoint/2010/main" val="3150720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D95AC8-1D6D-4E7D-A025-C214C1E11EA8}"/>
              </a:ext>
            </a:extLst>
          </p:cNvPr>
          <p:cNvSpPr>
            <a:spLocks noGrp="1"/>
          </p:cNvSpPr>
          <p:nvPr>
            <p:ph type="title"/>
          </p:nvPr>
        </p:nvSpPr>
        <p:spPr/>
        <p:txBody>
          <a:bodyPr/>
          <a:lstStyle/>
          <a:p>
            <a:r>
              <a:rPr lang="id-ID" dirty="0"/>
              <a:t>1. KARAKTERISTIK NEGARA MAJU DAN NEGARA BERKEMBANG</a:t>
            </a:r>
          </a:p>
        </p:txBody>
      </p:sp>
      <p:sp>
        <p:nvSpPr>
          <p:cNvPr id="3" name="Content Placeholder 2">
            <a:extLst>
              <a:ext uri="{FF2B5EF4-FFF2-40B4-BE49-F238E27FC236}">
                <a16:creationId xmlns:a16="http://schemas.microsoft.com/office/drawing/2014/main" xmlns="" id="{801D85C4-0FCD-489B-83E6-073B6380704B}"/>
              </a:ext>
            </a:extLst>
          </p:cNvPr>
          <p:cNvSpPr>
            <a:spLocks noGrp="1"/>
          </p:cNvSpPr>
          <p:nvPr>
            <p:ph idx="1"/>
          </p:nvPr>
        </p:nvSpPr>
        <p:spPr/>
        <p:txBody>
          <a:bodyPr/>
          <a:lstStyle/>
          <a:p>
            <a:pPr marL="0" indent="0">
              <a:buNone/>
            </a:pPr>
            <a:r>
              <a:rPr lang="id-ID" dirty="0"/>
              <a:t>a. Karakteristik negara maju</a:t>
            </a:r>
          </a:p>
          <a:p>
            <a:pPr marL="0" indent="0">
              <a:buNone/>
            </a:pPr>
            <a:r>
              <a:rPr lang="id-ID" sz="3600" dirty="0"/>
              <a:t>Negara maju merupakan istilah khusus yang disematkan kepada negara yang menikmati standar hidup relatif tinggi di sektor teknologi serta memiliki ekonomi yang merata. Dari pernyataan tersebut dapat disimpulkan bahwa negara maju adalah suatu negara yang rakyatnya mempunyai kualitas hidup dan kesejahteraan tingkat tinggi.</a:t>
            </a:r>
          </a:p>
        </p:txBody>
      </p:sp>
    </p:spTree>
    <p:extLst>
      <p:ext uri="{BB962C8B-B14F-4D97-AF65-F5344CB8AC3E}">
        <p14:creationId xmlns:p14="http://schemas.microsoft.com/office/powerpoint/2010/main" val="1821240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4C31B9-BE59-40B6-A173-F25D4B2C029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506FB86-B027-42AD-80FC-17A34DF2C8EF}"/>
              </a:ext>
            </a:extLst>
          </p:cNvPr>
          <p:cNvSpPr>
            <a:spLocks noGrp="1"/>
          </p:cNvSpPr>
          <p:nvPr>
            <p:ph idx="1"/>
          </p:nvPr>
        </p:nvSpPr>
        <p:spPr/>
        <p:txBody>
          <a:bodyPr/>
          <a:lstStyle/>
          <a:p>
            <a:r>
              <a:rPr lang="id-ID" dirty="0"/>
              <a:t>Sektor pertanian di negara berkembang masih dilakukan dengan peralatan sederhana. Kebutuhan tenaga kerja pada sektor pertanian meningkat pada musim tanam dan musim panen. Sebenarnya pada masa itu, tenaga kerja bisa ditekan jika menggunakan peralatan yg lebih modern. Setelah melewati masa tanam atau masa panen, banyak petani tidak bekerja secara penuh, sedangkan mereka banyak yang tidak mempunyai keahlian lainoleh karena itu dalam kondisi yang demikian, petani tersebut dikategorikan sebagai </a:t>
            </a:r>
            <a:r>
              <a:rPr lang="id-ID" dirty="0">
                <a:solidFill>
                  <a:srgbClr val="FF0000"/>
                </a:solidFill>
              </a:rPr>
              <a:t>pengangguran terselubung</a:t>
            </a:r>
            <a:r>
              <a:rPr lang="id-ID" dirty="0"/>
              <a:t>.</a:t>
            </a:r>
          </a:p>
        </p:txBody>
      </p:sp>
    </p:spTree>
    <p:extLst>
      <p:ext uri="{BB962C8B-B14F-4D97-AF65-F5344CB8AC3E}">
        <p14:creationId xmlns:p14="http://schemas.microsoft.com/office/powerpoint/2010/main" val="897011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9E0C5F-0535-4C0B-916C-967FF313B2C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56E2815-033B-4C75-98DB-18DD1EF87480}"/>
              </a:ext>
            </a:extLst>
          </p:cNvPr>
          <p:cNvSpPr>
            <a:spLocks noGrp="1"/>
          </p:cNvSpPr>
          <p:nvPr>
            <p:ph idx="1"/>
          </p:nvPr>
        </p:nvSpPr>
        <p:spPr/>
        <p:txBody>
          <a:bodyPr>
            <a:normAutofit lnSpcReduction="10000"/>
          </a:bodyPr>
          <a:lstStyle/>
          <a:p>
            <a:pPr marL="0" indent="0">
              <a:buNone/>
            </a:pPr>
            <a:r>
              <a:rPr lang="id-ID" sz="8000" dirty="0"/>
              <a:t>Oke sampai disini pertemuan kita hari ini kita lanjutkan pertemuan berikutnya</a:t>
            </a:r>
          </a:p>
        </p:txBody>
      </p:sp>
    </p:spTree>
    <p:extLst>
      <p:ext uri="{BB962C8B-B14F-4D97-AF65-F5344CB8AC3E}">
        <p14:creationId xmlns:p14="http://schemas.microsoft.com/office/powerpoint/2010/main" val="4061718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E3FE7A-FD21-4363-8173-C34418F8CEF8}"/>
              </a:ext>
            </a:extLst>
          </p:cNvPr>
          <p:cNvSpPr>
            <a:spLocks noGrp="1"/>
          </p:cNvSpPr>
          <p:nvPr>
            <p:ph type="title"/>
          </p:nvPr>
        </p:nvSpPr>
        <p:spPr/>
        <p:txBody>
          <a:bodyPr/>
          <a:lstStyle/>
          <a:p>
            <a:r>
              <a:rPr lang="id-ID" dirty="0"/>
              <a:t>Suatu negara bisa dikatakan maju jika memiliki ciri-ciri sebagai berikut :</a:t>
            </a:r>
          </a:p>
        </p:txBody>
      </p:sp>
      <p:sp>
        <p:nvSpPr>
          <p:cNvPr id="3" name="Content Placeholder 2">
            <a:extLst>
              <a:ext uri="{FF2B5EF4-FFF2-40B4-BE49-F238E27FC236}">
                <a16:creationId xmlns:a16="http://schemas.microsoft.com/office/drawing/2014/main" xmlns="" id="{05450A1A-184C-46DC-9DBA-A355187A54D5}"/>
              </a:ext>
            </a:extLst>
          </p:cNvPr>
          <p:cNvSpPr>
            <a:spLocks noGrp="1"/>
          </p:cNvSpPr>
          <p:nvPr>
            <p:ph idx="1"/>
          </p:nvPr>
        </p:nvSpPr>
        <p:spPr/>
        <p:txBody>
          <a:bodyPr>
            <a:normAutofit fontScale="92500" lnSpcReduction="20000"/>
          </a:bodyPr>
          <a:lstStyle/>
          <a:p>
            <a:pPr marL="0" indent="0" fontAlgn="base">
              <a:buNone/>
            </a:pPr>
            <a:r>
              <a:rPr lang="id-ID" dirty="0"/>
              <a:t>1. Sebagian besar penduduknya bekerja pada sektor industri dan jasa. Hasil  	industrinya selain untuk memenuhi kebutuhan dalam negeri sebagian 	juga untuk komoditas ekspor;</a:t>
            </a:r>
          </a:p>
          <a:p>
            <a:pPr marL="0" indent="0" fontAlgn="base">
              <a:buNone/>
            </a:pPr>
            <a:r>
              <a:rPr lang="id-ID" dirty="0"/>
              <a:t>2.Sektor pertanian juga diusahakan walaupun merupakan kegiatan 	sampingan, namun pengolahannya secara intensif dengan 	menggunakan alat-alat modern;</a:t>
            </a:r>
          </a:p>
          <a:p>
            <a:pPr marL="0" indent="0" fontAlgn="base">
              <a:buNone/>
            </a:pPr>
            <a:r>
              <a:rPr lang="id-ID" dirty="0"/>
              <a:t>3. Sumber dayanya mempunyai kualitas sangat tinggi sehingga menguasai 	ilmu pengetahuan dan teknologi;</a:t>
            </a:r>
          </a:p>
          <a:p>
            <a:pPr marL="0" indent="0" fontAlgn="base">
              <a:buNone/>
            </a:pPr>
            <a:r>
              <a:rPr lang="id-ID" dirty="0"/>
              <a:t>4. Pendapatan per kapitanya tinggi (hampir semua negara maju pendapatan 	per kapitanya rata-rata di atas US $ 9.000;</a:t>
            </a:r>
          </a:p>
          <a:p>
            <a:pPr marL="0" indent="0" fontAlgn="base">
              <a:buNone/>
            </a:pPr>
            <a:r>
              <a:rPr lang="id-ID" dirty="0"/>
              <a:t>5. Pertumbuhan penduduknya sangat rendah, yaitu rata-rata kurang dari 1%  	per tahun;</a:t>
            </a:r>
          </a:p>
          <a:p>
            <a:endParaRPr lang="id-ID" dirty="0"/>
          </a:p>
        </p:txBody>
      </p:sp>
    </p:spTree>
    <p:extLst>
      <p:ext uri="{BB962C8B-B14F-4D97-AF65-F5344CB8AC3E}">
        <p14:creationId xmlns:p14="http://schemas.microsoft.com/office/powerpoint/2010/main" val="3519923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FDCEC4-9DF5-472E-AAA4-0CAA4FE0B48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9BF5B47-58E2-4842-9654-6539F9DF6FB3}"/>
              </a:ext>
            </a:extLst>
          </p:cNvPr>
          <p:cNvSpPr>
            <a:spLocks noGrp="1"/>
          </p:cNvSpPr>
          <p:nvPr>
            <p:ph idx="1"/>
          </p:nvPr>
        </p:nvSpPr>
        <p:spPr/>
        <p:txBody>
          <a:bodyPr/>
          <a:lstStyle/>
          <a:p>
            <a:pPr marL="0" indent="0" fontAlgn="base">
              <a:buNone/>
            </a:pPr>
            <a:r>
              <a:rPr lang="id-ID" dirty="0"/>
              <a:t>7. Sebagian besar penduduknya tinggal di perkotaan;</a:t>
            </a:r>
          </a:p>
          <a:p>
            <a:pPr marL="0" indent="0" fontAlgn="base">
              <a:buNone/>
            </a:pPr>
            <a:r>
              <a:rPr lang="id-ID" dirty="0"/>
              <a:t>8. Tingkat pendidikan tinggi, sehingga sudah tidak dijumpai adanya penduduk yang buta huruf;</a:t>
            </a:r>
          </a:p>
          <a:p>
            <a:pPr marL="0" indent="0" fontAlgn="base">
              <a:buNone/>
            </a:pPr>
            <a:r>
              <a:rPr lang="id-ID" dirty="0"/>
              <a:t>9. Tingkat kemiskinan rendah atau hampir tidak dijumpai penduduk yang miskin, karena rata-rata penduduk memperoleh penghasilan yang layak untuk memenuhi kebutuhan hidupnya;</a:t>
            </a:r>
          </a:p>
          <a:p>
            <a:pPr marL="0" indent="0" fontAlgn="base">
              <a:buNone/>
            </a:pPr>
            <a:r>
              <a:rPr lang="id-ID" dirty="0"/>
              <a:t>10. Angka kelahiran dan kematian relatif rendah, sedangkan angka harapan hidup rata-rata lebih dari 70 tahun.</a:t>
            </a:r>
          </a:p>
          <a:p>
            <a:endParaRPr lang="id-ID" dirty="0"/>
          </a:p>
        </p:txBody>
      </p:sp>
    </p:spTree>
    <p:extLst>
      <p:ext uri="{BB962C8B-B14F-4D97-AF65-F5344CB8AC3E}">
        <p14:creationId xmlns:p14="http://schemas.microsoft.com/office/powerpoint/2010/main" val="595019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4413B0-F319-4BBC-BC99-650D5EDCD417}"/>
              </a:ext>
            </a:extLst>
          </p:cNvPr>
          <p:cNvSpPr>
            <a:spLocks noGrp="1"/>
          </p:cNvSpPr>
          <p:nvPr>
            <p:ph type="title"/>
          </p:nvPr>
        </p:nvSpPr>
        <p:spPr/>
        <p:txBody>
          <a:bodyPr/>
          <a:lstStyle/>
          <a:p>
            <a:r>
              <a:rPr lang="id-ID" dirty="0"/>
              <a:t>Ciri ciri negaara berkembang</a:t>
            </a:r>
          </a:p>
        </p:txBody>
      </p:sp>
      <p:sp>
        <p:nvSpPr>
          <p:cNvPr id="3" name="Content Placeholder 2">
            <a:extLst>
              <a:ext uri="{FF2B5EF4-FFF2-40B4-BE49-F238E27FC236}">
                <a16:creationId xmlns:a16="http://schemas.microsoft.com/office/drawing/2014/main" xmlns="" id="{35AC60FA-AE1C-4A8E-B81F-40FB8C3A54E2}"/>
              </a:ext>
            </a:extLst>
          </p:cNvPr>
          <p:cNvSpPr>
            <a:spLocks noGrp="1"/>
          </p:cNvSpPr>
          <p:nvPr>
            <p:ph idx="1"/>
          </p:nvPr>
        </p:nvSpPr>
        <p:spPr/>
        <p:txBody>
          <a:bodyPr/>
          <a:lstStyle/>
          <a:p>
            <a:pPr marL="514350" indent="-514350">
              <a:buAutoNum type="alphaLcPeriod"/>
            </a:pPr>
            <a:r>
              <a:rPr lang="id-ID" dirty="0"/>
              <a:t>Menurut Todaro</a:t>
            </a:r>
          </a:p>
          <a:p>
            <a:pPr marL="514350" indent="-514350">
              <a:buAutoNum type="arabicPeriod"/>
            </a:pPr>
            <a:r>
              <a:rPr lang="id-ID" dirty="0"/>
              <a:t>Ketergantungan dan didominasi pada negara maju, seperti sumbangan ( piutang ), Teknologi, suplay sumberdaya alam, dan bantuan tenaga tenaga ahli.</a:t>
            </a:r>
          </a:p>
          <a:p>
            <a:pPr marL="0" indent="0">
              <a:buNone/>
            </a:pPr>
            <a:r>
              <a:rPr lang="id-ID" dirty="0"/>
              <a:t>2. Tingkat pertumbuhan dan ketergantungan penduduk tinggi</a:t>
            </a:r>
          </a:p>
          <a:p>
            <a:pPr marL="0" indent="0">
              <a:buNone/>
            </a:pPr>
            <a:r>
              <a:rPr lang="id-ID" dirty="0"/>
              <a:t>3. Tingkat pengangguran tinggi dan berdampak pada kriminalitas dan     	gejolak gejolak sosial lainnya.</a:t>
            </a:r>
          </a:p>
          <a:p>
            <a:pPr marL="0" indent="0">
              <a:buNone/>
            </a:pPr>
            <a:r>
              <a:rPr lang="id-ID" dirty="0"/>
              <a:t>4. Masih tergantung pad sektor pertanian, dan belum sempat mengembangkan sektor sektor lain seperti industri.</a:t>
            </a:r>
          </a:p>
        </p:txBody>
      </p:sp>
    </p:spTree>
    <p:extLst>
      <p:ext uri="{BB962C8B-B14F-4D97-AF65-F5344CB8AC3E}">
        <p14:creationId xmlns:p14="http://schemas.microsoft.com/office/powerpoint/2010/main" val="1425788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7C54FA-31DC-485F-9857-8969DFA433E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04C4BA3-6FC4-4450-AAA8-DF7375DFE942}"/>
              </a:ext>
            </a:extLst>
          </p:cNvPr>
          <p:cNvSpPr>
            <a:spLocks noGrp="1"/>
          </p:cNvSpPr>
          <p:nvPr>
            <p:ph idx="1"/>
          </p:nvPr>
        </p:nvSpPr>
        <p:spPr/>
        <p:txBody>
          <a:bodyPr/>
          <a:lstStyle/>
          <a:p>
            <a:pPr marL="0" indent="0">
              <a:buNone/>
            </a:pPr>
            <a:r>
              <a:rPr lang="id-ID" dirty="0"/>
              <a:t>5. Taraf hidup yang rendah</a:t>
            </a:r>
          </a:p>
          <a:p>
            <a:pPr marL="0" indent="0">
              <a:buNone/>
            </a:pPr>
            <a:r>
              <a:rPr lang="id-ID" dirty="0"/>
              <a:t>6. Tingkat produktivitas rendah. </a:t>
            </a:r>
          </a:p>
        </p:txBody>
      </p:sp>
    </p:spTree>
    <p:extLst>
      <p:ext uri="{BB962C8B-B14F-4D97-AF65-F5344CB8AC3E}">
        <p14:creationId xmlns:p14="http://schemas.microsoft.com/office/powerpoint/2010/main" val="2004657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AD2942-60FA-416F-A2F6-7CFE5FDD60D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0298CB6-A410-47DC-8332-DEC35FC547E0}"/>
              </a:ext>
            </a:extLst>
          </p:cNvPr>
          <p:cNvSpPr>
            <a:spLocks noGrp="1"/>
          </p:cNvSpPr>
          <p:nvPr>
            <p:ph idx="1"/>
          </p:nvPr>
        </p:nvSpPr>
        <p:spPr/>
        <p:txBody>
          <a:bodyPr/>
          <a:lstStyle/>
          <a:p>
            <a:pPr marL="0" indent="0">
              <a:buNone/>
            </a:pPr>
            <a:r>
              <a:rPr lang="id-ID" dirty="0"/>
              <a:t>b. Menurut G.M MEIIR DAN R.E BAIDWIN</a:t>
            </a:r>
          </a:p>
          <a:p>
            <a:pPr marL="514350" indent="-514350">
              <a:buAutoNum type="arabicPeriod"/>
            </a:pPr>
            <a:r>
              <a:rPr lang="id-ID" dirty="0"/>
              <a:t>Belum memanfaatkan sumber daya alam yang dimilikinya secara optimal dan masih menggantungkan bantuaan negara maju. Hal ini  dikarenakan masih terbatasnya sumber daya manusia dan penguasaan teknologi.</a:t>
            </a:r>
          </a:p>
          <a:p>
            <a:pPr marL="0" indent="0">
              <a:buNone/>
            </a:pPr>
            <a:r>
              <a:rPr lang="id-ID" dirty="0"/>
              <a:t>2. Sebagian besar penduduknya masih hidup dibawah garis kemiskinan dan angka melek huruf yang rendah</a:t>
            </a:r>
          </a:p>
          <a:p>
            <a:pPr marL="0" indent="0">
              <a:buNone/>
            </a:pPr>
            <a:r>
              <a:rPr lang="id-ID" dirty="0"/>
              <a:t>3. Kekurangan modal pembangunan dan sering melakukan hutang luar negeri</a:t>
            </a:r>
          </a:p>
        </p:txBody>
      </p:sp>
    </p:spTree>
    <p:extLst>
      <p:ext uri="{BB962C8B-B14F-4D97-AF65-F5344CB8AC3E}">
        <p14:creationId xmlns:p14="http://schemas.microsoft.com/office/powerpoint/2010/main" val="339700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884333-20AB-43FE-B73C-3B256879362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F14E967-BB74-4F1B-9ED7-0D7D1602D555}"/>
              </a:ext>
            </a:extLst>
          </p:cNvPr>
          <p:cNvSpPr>
            <a:spLocks noGrp="1"/>
          </p:cNvSpPr>
          <p:nvPr>
            <p:ph idx="1"/>
          </p:nvPr>
        </p:nvSpPr>
        <p:spPr/>
        <p:txBody>
          <a:bodyPr/>
          <a:lstStyle/>
          <a:p>
            <a:pPr marL="0" indent="0">
              <a:buNone/>
            </a:pPr>
            <a:r>
              <a:rPr lang="id-ID" dirty="0"/>
              <a:t>4. Andalan devisa yang berorientasi ke pada  perdagangan luar negri.</a:t>
            </a:r>
          </a:p>
          <a:p>
            <a:pPr marL="0" indent="0">
              <a:buNone/>
            </a:pPr>
            <a:r>
              <a:rPr lang="id-ID" dirty="0"/>
              <a:t>5. Sebagai produsen barang barang primer atau mentah seperti hasil 	laut, hasil hutan,  dan pertanian.</a:t>
            </a:r>
          </a:p>
          <a:p>
            <a:pPr marL="0" indent="0">
              <a:buNone/>
            </a:pPr>
            <a:r>
              <a:rPr lang="id-ID" dirty="0"/>
              <a:t>6. Pertubuhan penduduk yang sangat pesat tetapi tidak di imbangi dengan peningkatan fasilitas untuk kehidupan yang layak ( Pasilitas kesehatan , pendidikan, jasmani dan sosial, lapangan pekerjaan dsb.  </a:t>
            </a:r>
          </a:p>
          <a:p>
            <a:pPr marL="0" indent="0">
              <a:buNone/>
            </a:pPr>
            <a:endParaRPr lang="id-ID" dirty="0"/>
          </a:p>
        </p:txBody>
      </p:sp>
    </p:spTree>
    <p:extLst>
      <p:ext uri="{BB962C8B-B14F-4D97-AF65-F5344CB8AC3E}">
        <p14:creationId xmlns:p14="http://schemas.microsoft.com/office/powerpoint/2010/main" val="325079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56980E-633C-4023-B1AF-0A58D6D454D1}"/>
              </a:ext>
            </a:extLst>
          </p:cNvPr>
          <p:cNvSpPr>
            <a:spLocks noGrp="1"/>
          </p:cNvSpPr>
          <p:nvPr>
            <p:ph type="title"/>
          </p:nvPr>
        </p:nvSpPr>
        <p:spPr/>
        <p:txBody>
          <a:bodyPr/>
          <a:lstStyle/>
          <a:p>
            <a:endParaRPr lang="id-ID"/>
          </a:p>
        </p:txBody>
      </p:sp>
      <p:pic>
        <p:nvPicPr>
          <p:cNvPr id="4" name="Content Placeholder 3">
            <a:extLst>
              <a:ext uri="{FF2B5EF4-FFF2-40B4-BE49-F238E27FC236}">
                <a16:creationId xmlns:a16="http://schemas.microsoft.com/office/drawing/2014/main" xmlns="" id="{BB70A383-EBC6-4B77-9E32-8270EE789F02}"/>
              </a:ext>
            </a:extLst>
          </p:cNvPr>
          <p:cNvPicPr>
            <a:picLocks noGrp="1" noChangeAspect="1"/>
          </p:cNvPicPr>
          <p:nvPr>
            <p:ph idx="1"/>
          </p:nvPr>
        </p:nvPicPr>
        <p:blipFill>
          <a:blip r:embed="rId2"/>
          <a:stretch>
            <a:fillRect/>
          </a:stretch>
        </p:blipFill>
        <p:spPr>
          <a:xfrm>
            <a:off x="838200" y="1690688"/>
            <a:ext cx="10515600" cy="5167312"/>
          </a:xfrm>
          <a:prstGeom prst="rect">
            <a:avLst/>
          </a:prstGeom>
        </p:spPr>
      </p:pic>
    </p:spTree>
    <p:extLst>
      <p:ext uri="{BB962C8B-B14F-4D97-AF65-F5344CB8AC3E}">
        <p14:creationId xmlns:p14="http://schemas.microsoft.com/office/powerpoint/2010/main" val="2336820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TotalTime>
  <Words>922</Words>
  <Application>Microsoft Office PowerPoint</Application>
  <PresentationFormat>Custom</PresentationFormat>
  <Paragraphs>49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KERJA SAMA NEGARA MAJU DAN NEGARA BERKEMBANG</vt:lpstr>
      <vt:lpstr>1. KARAKTERISTIK NEGARA MAJU DAN NEGARA BERKEMBANG</vt:lpstr>
      <vt:lpstr>Suatu negara bisa dikatakan maju jika memiliki ciri-ciri sebagai berikut :</vt:lpstr>
      <vt:lpstr>PowerPoint Presentation</vt:lpstr>
      <vt:lpstr>Ciri ciri negaara berkembang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KERJA SAMA NEGARA MAJU DAN NEGARA BERKEMBANG</dc:title>
  <dc:creator>ACER</dc:creator>
  <cp:lastModifiedBy>acer</cp:lastModifiedBy>
  <cp:revision>11</cp:revision>
  <dcterms:created xsi:type="dcterms:W3CDTF">2021-10-26T06:34:12Z</dcterms:created>
  <dcterms:modified xsi:type="dcterms:W3CDTF">2022-05-17T10:04:41Z</dcterms:modified>
</cp:coreProperties>
</file>