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6" r:id="rId2"/>
    <p:sldId id="287" r:id="rId3"/>
    <p:sldId id="260" r:id="rId4"/>
    <p:sldId id="261" r:id="rId5"/>
    <p:sldId id="278" r:id="rId6"/>
    <p:sldId id="288" r:id="rId7"/>
    <p:sldId id="289" r:id="rId8"/>
    <p:sldId id="290" r:id="rId9"/>
    <p:sldId id="291" r:id="rId10"/>
    <p:sldId id="279" r:id="rId11"/>
    <p:sldId id="292" r:id="rId12"/>
    <p:sldId id="283" r:id="rId13"/>
    <p:sldId id="284" r:id="rId14"/>
    <p:sldId id="293" r:id="rId15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98361-19A8-4E0D-9090-85E41508063D}" type="datetimeFigureOut">
              <a:rPr lang="id-ID" smtClean="0"/>
              <a:pPr/>
              <a:t>17/05/2022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06AA-155B-4213-AA35-FD753B4E3D1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9881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98361-19A8-4E0D-9090-85E41508063D}" type="datetimeFigureOut">
              <a:rPr lang="id-ID" smtClean="0"/>
              <a:pPr/>
              <a:t>17/05/2022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06AA-155B-4213-AA35-FD753B4E3D1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90422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98361-19A8-4E0D-9090-85E41508063D}" type="datetimeFigureOut">
              <a:rPr lang="id-ID" smtClean="0"/>
              <a:pPr/>
              <a:t>17/05/2022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06AA-155B-4213-AA35-FD753B4E3D1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65009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98361-19A8-4E0D-9090-85E41508063D}" type="datetimeFigureOut">
              <a:rPr lang="id-ID" smtClean="0"/>
              <a:pPr/>
              <a:t>17/05/2022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06AA-155B-4213-AA35-FD753B4E3D1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55512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98361-19A8-4E0D-9090-85E41508063D}" type="datetimeFigureOut">
              <a:rPr lang="id-ID" smtClean="0"/>
              <a:pPr/>
              <a:t>17/05/2022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06AA-155B-4213-AA35-FD753B4E3D1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95507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98361-19A8-4E0D-9090-85E41508063D}" type="datetimeFigureOut">
              <a:rPr lang="id-ID" smtClean="0"/>
              <a:pPr/>
              <a:t>17/05/2022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06AA-155B-4213-AA35-FD753B4E3D1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4525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98361-19A8-4E0D-9090-85E41508063D}" type="datetimeFigureOut">
              <a:rPr lang="id-ID" smtClean="0"/>
              <a:pPr/>
              <a:t>17/05/2022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06AA-155B-4213-AA35-FD753B4E3D1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271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98361-19A8-4E0D-9090-85E41508063D}" type="datetimeFigureOut">
              <a:rPr lang="id-ID" smtClean="0"/>
              <a:pPr/>
              <a:t>17/05/2022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06AA-155B-4213-AA35-FD753B4E3D1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51293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98361-19A8-4E0D-9090-85E41508063D}" type="datetimeFigureOut">
              <a:rPr lang="id-ID" smtClean="0"/>
              <a:pPr/>
              <a:t>17/05/2022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06AA-155B-4213-AA35-FD753B4E3D1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05387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98361-19A8-4E0D-9090-85E41508063D}" type="datetimeFigureOut">
              <a:rPr lang="id-ID" smtClean="0"/>
              <a:pPr/>
              <a:t>17/05/2022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06AA-155B-4213-AA35-FD753B4E3D1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17656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98361-19A8-4E0D-9090-85E41508063D}" type="datetimeFigureOut">
              <a:rPr lang="id-ID" smtClean="0"/>
              <a:pPr/>
              <a:t>17/05/2022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06AA-155B-4213-AA35-FD753B4E3D1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15061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98361-19A8-4E0D-9090-85E41508063D}" type="datetimeFigureOut">
              <a:rPr lang="id-ID" smtClean="0"/>
              <a:pPr/>
              <a:t>17/05/2022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806AA-155B-4213-AA35-FD753B4E3D1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00815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19826" cy="45719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5348176" y="-1"/>
            <a:ext cx="3795823" cy="4837837"/>
          </a:xfrm>
          <a:prstGeom prst="rect">
            <a:avLst/>
          </a:prstGeom>
          <a:solidFill>
            <a:schemeClr val="accent2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0" y="4572000"/>
            <a:ext cx="9144000" cy="2286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" name="TextBox 7"/>
          <p:cNvSpPr txBox="1"/>
          <p:nvPr/>
        </p:nvSpPr>
        <p:spPr>
          <a:xfrm>
            <a:off x="159489" y="4837837"/>
            <a:ext cx="88250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5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Kerja Sama Ekonomi Internasional</a:t>
            </a:r>
          </a:p>
        </p:txBody>
      </p:sp>
    </p:spTree>
    <p:extLst>
      <p:ext uri="{BB962C8B-B14F-4D97-AF65-F5344CB8AC3E}">
        <p14:creationId xmlns:p14="http://schemas.microsoft.com/office/powerpoint/2010/main" val="2505178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3325"/>
            <a:ext cx="4762500" cy="3114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781918"/>
            <a:ext cx="7535463" cy="47705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96291"/>
            <a:ext cx="7886700" cy="4680672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id-ID" sz="2000" dirty="0"/>
              <a:t>Beberapa contoh lembaga-lembaga ekonomi internasional adalah</a:t>
            </a:r>
          </a:p>
          <a:p>
            <a:pPr marL="0" indent="0">
              <a:spcBef>
                <a:spcPts val="600"/>
              </a:spcBef>
              <a:buNone/>
            </a:pPr>
            <a:endParaRPr lang="id-ID" sz="2000" b="1" dirty="0"/>
          </a:p>
          <a:p>
            <a:pPr marL="514350" indent="-514350">
              <a:spcBef>
                <a:spcPts val="600"/>
              </a:spcBef>
              <a:buFont typeface="Arial" panose="020B0604020202020204" pitchFamily="34" charset="0"/>
              <a:buAutoNum type="arabicPeriod"/>
            </a:pPr>
            <a:r>
              <a:rPr lang="en-US" sz="2000" b="1" dirty="0"/>
              <a:t>Association of Southeast Asian Nations</a:t>
            </a:r>
            <a:r>
              <a:rPr lang="id-ID" sz="2000" b="1" dirty="0"/>
              <a:t> (ASEAN)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id-ID" sz="2000" dirty="0"/>
              <a:t>ASEAN merupakan bentuk kerja sama regional antara negara-negara Asia Tenggara.</a:t>
            </a:r>
          </a:p>
          <a:p>
            <a:pPr marL="0" indent="0">
              <a:spcBef>
                <a:spcPts val="600"/>
              </a:spcBef>
              <a:buNone/>
            </a:pPr>
            <a:endParaRPr lang="id-ID" sz="2000" dirty="0"/>
          </a:p>
          <a:p>
            <a:pPr marL="0" indent="0">
              <a:spcBef>
                <a:spcPts val="600"/>
              </a:spcBef>
              <a:buNone/>
            </a:pPr>
            <a:r>
              <a:rPr lang="id-ID" sz="2000" b="1" dirty="0"/>
              <a:t>2. ASEAN Free Trade Area (AFTA)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id-ID" sz="2000" dirty="0"/>
              <a:t>AFTA merupakan kesepakatan perdagangan bebas </a:t>
            </a:r>
            <a:r>
              <a:rPr lang="id-ID" sz="2000" dirty="0" err="1"/>
              <a:t>antarnegara</a:t>
            </a:r>
            <a:r>
              <a:rPr lang="id-ID" sz="2000" dirty="0"/>
              <a:t> yang tergabung dalam ASEAN.</a:t>
            </a:r>
          </a:p>
          <a:p>
            <a:pPr marL="0" indent="0">
              <a:spcBef>
                <a:spcPts val="600"/>
              </a:spcBef>
              <a:buNone/>
            </a:pPr>
            <a:endParaRPr lang="id-ID" sz="2000" dirty="0"/>
          </a:p>
          <a:p>
            <a:pPr marL="0" indent="0">
              <a:spcBef>
                <a:spcPts val="600"/>
              </a:spcBef>
              <a:buNone/>
            </a:pPr>
            <a:endParaRPr lang="id-ID" sz="2000" dirty="0"/>
          </a:p>
        </p:txBody>
      </p:sp>
      <p:sp>
        <p:nvSpPr>
          <p:cNvPr id="6" name="Rectangle 5"/>
          <p:cNvSpPr/>
          <p:nvPr/>
        </p:nvSpPr>
        <p:spPr>
          <a:xfrm>
            <a:off x="814230" y="781918"/>
            <a:ext cx="651428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D. Lembaga-lembaga Ekonomi Internasional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"/>
            <a:ext cx="9144000" cy="5508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9320" y="7973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858620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87136"/>
            <a:ext cx="7886700" cy="4680672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endParaRPr lang="id-ID" sz="2000" dirty="0"/>
          </a:p>
          <a:p>
            <a:pPr marL="0" indent="0">
              <a:spcBef>
                <a:spcPts val="600"/>
              </a:spcBef>
              <a:buNone/>
            </a:pPr>
            <a:r>
              <a:rPr lang="id-ID" sz="2000" b="1" dirty="0"/>
              <a:t>3. </a:t>
            </a:r>
            <a:r>
              <a:rPr lang="id-ID" sz="2000" b="1" dirty="0" err="1"/>
              <a:t>Asia-Pacific</a:t>
            </a:r>
            <a:r>
              <a:rPr lang="id-ID" sz="2000" b="1" dirty="0"/>
              <a:t> Economic Cooperation (APEC)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id-ID" sz="2000" dirty="0"/>
              <a:t>APEC dipahami sebagai bentuk </a:t>
            </a:r>
            <a:r>
              <a:rPr lang="id-ID" sz="2000" dirty="0" err="1"/>
              <a:t>kerjasama</a:t>
            </a:r>
            <a:r>
              <a:rPr lang="id-ID" sz="2000" dirty="0"/>
              <a:t> ekonomi regional antar negara-negara di kawasan Asia Pasifik</a:t>
            </a:r>
          </a:p>
          <a:p>
            <a:pPr marL="0" indent="0">
              <a:spcBef>
                <a:spcPts val="600"/>
              </a:spcBef>
              <a:buNone/>
            </a:pPr>
            <a:endParaRPr lang="id-ID" sz="2000" dirty="0"/>
          </a:p>
          <a:p>
            <a:pPr marL="0" indent="0">
              <a:spcBef>
                <a:spcPts val="600"/>
              </a:spcBef>
              <a:buNone/>
            </a:pPr>
            <a:r>
              <a:rPr lang="id-ID" sz="2000" b="1" dirty="0"/>
              <a:t>4. World Bank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id-ID" sz="2000" dirty="0"/>
              <a:t>Bank dunia didirikan dengan tujuan memberikan bantuan ekonomi untuk perbaikan usaha-usaha dalam bidang pertanian, industri, jalan raya, dan perhubungan negara-negara di dunia</a:t>
            </a:r>
          </a:p>
          <a:p>
            <a:pPr marL="0" indent="0">
              <a:spcBef>
                <a:spcPts val="600"/>
              </a:spcBef>
              <a:buNone/>
            </a:pPr>
            <a:endParaRPr lang="id-ID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"/>
            <a:ext cx="9144000" cy="5508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7573"/>
            <a:ext cx="9144000" cy="22204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9320" y="7973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280848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60172"/>
            <a:ext cx="6795655" cy="3397828"/>
          </a:xfr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748145"/>
            <a:ext cx="7886700" cy="54288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1800" b="1" dirty="0"/>
              <a:t>5. International Labour Organization (ILO)</a:t>
            </a:r>
          </a:p>
          <a:p>
            <a:pPr marL="0" indent="0">
              <a:buNone/>
            </a:pPr>
            <a:r>
              <a:rPr lang="id-ID" sz="1800" dirty="0"/>
              <a:t>ILO didirikan dengan tujuan mendorong terciptanya peluang memperoleh pekerjaan yang layak bagi perempuan dan laki-laki, mempromosikan hak tenaga kerja, meningkatkan perlindungan sosial, dan mengadakan dialog untuk mengatasi masalah terkait dunia kerja</a:t>
            </a:r>
          </a:p>
          <a:p>
            <a:pPr marL="0" indent="0">
              <a:buNone/>
            </a:pPr>
            <a:endParaRPr lang="id-ID" sz="1800" dirty="0"/>
          </a:p>
          <a:p>
            <a:pPr marL="0" indent="0">
              <a:buNone/>
            </a:pPr>
            <a:r>
              <a:rPr lang="id-ID" sz="1800" b="1" dirty="0"/>
              <a:t>6. </a:t>
            </a:r>
            <a:r>
              <a:rPr lang="en-US" sz="1800" b="1" dirty="0"/>
              <a:t>Organization Of Petroleum Exporting Countries</a:t>
            </a:r>
            <a:r>
              <a:rPr lang="id-ID" sz="1800" b="1" dirty="0"/>
              <a:t> (OPEC)</a:t>
            </a:r>
          </a:p>
          <a:p>
            <a:pPr marL="0" indent="0">
              <a:buNone/>
            </a:pPr>
            <a:r>
              <a:rPr lang="id-ID" sz="1800" dirty="0"/>
              <a:t>OPEC merupakan organisasi negara-negara pengekspor minyak. Anggotanya antara lain Arab Saudi, Kuwait, Irak, dan Iran</a:t>
            </a:r>
          </a:p>
          <a:p>
            <a:pPr marL="0" indent="0">
              <a:buNone/>
            </a:pPr>
            <a:endParaRPr lang="id-ID" sz="1800" dirty="0"/>
          </a:p>
          <a:p>
            <a:pPr marL="0" indent="0">
              <a:buNone/>
            </a:pPr>
            <a:endParaRPr lang="id-ID" sz="1800" dirty="0"/>
          </a:p>
          <a:p>
            <a:pPr marL="0" indent="0">
              <a:buNone/>
            </a:pPr>
            <a:endParaRPr lang="id-ID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"/>
            <a:ext cx="9144000" cy="5508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9320" y="7973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80858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433" y="3678383"/>
            <a:ext cx="5255567" cy="3179618"/>
          </a:xfr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7086" y="966355"/>
            <a:ext cx="3886200" cy="569898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d-ID" b="1" dirty="0"/>
              <a:t>8. International Monetary Fund (IMF)</a:t>
            </a:r>
          </a:p>
          <a:p>
            <a:pPr marL="0" indent="0">
              <a:buNone/>
            </a:pPr>
            <a:r>
              <a:rPr lang="id-ID" dirty="0"/>
              <a:t>IMF merupakan organisasi ekonomi di bawah PBB yang bertujuan:</a:t>
            </a:r>
          </a:p>
          <a:p>
            <a:r>
              <a:rPr lang="id-ID" dirty="0"/>
              <a:t>Memberikan kredit kepada negara-negara anggotanya yang membutuhkan</a:t>
            </a:r>
          </a:p>
          <a:p>
            <a:r>
              <a:rPr lang="id-ID" dirty="0"/>
              <a:t>Memajukan kerja sama internasional bidang moneter</a:t>
            </a:r>
          </a:p>
          <a:p>
            <a:r>
              <a:rPr lang="id-ID" dirty="0"/>
              <a:t>Mengembangkan perdagangan internasional</a:t>
            </a:r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r>
              <a:rPr lang="id-ID" b="1" dirty="0"/>
              <a:t>9. World Trade Organization (WTO)</a:t>
            </a:r>
          </a:p>
          <a:p>
            <a:pPr marL="0" indent="0">
              <a:buNone/>
            </a:pPr>
            <a:r>
              <a:rPr lang="id-ID" dirty="0"/>
              <a:t>WTO merupakan organisasi perdagangan dunia yang bertujuan menghalangi rintangan-rintangan dalam perdagangan negara anggotanya dan mengatasi perselisihan perdagangan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"/>
            <a:ext cx="9144000" cy="5508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9320" y="7973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709448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"/>
            <a:ext cx="9144000" cy="550843"/>
          </a:xfrm>
          <a:prstGeom prst="rect">
            <a:avLst/>
          </a:prstGeom>
        </p:spPr>
      </p:pic>
      <p:pic>
        <p:nvPicPr>
          <p:cNvPr id="11" name="Content Placeholder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0"/>
          <a:stretch/>
        </p:blipFill>
        <p:spPr>
          <a:xfrm>
            <a:off x="0" y="522173"/>
            <a:ext cx="9144000" cy="6335827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8451" y="1462068"/>
            <a:ext cx="4395042" cy="9065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sz="3200" b="1" dirty="0" err="1">
                <a:solidFill>
                  <a:schemeClr val="bg1"/>
                </a:solidFill>
              </a:rPr>
              <a:t>Let’s</a:t>
            </a:r>
            <a:r>
              <a:rPr lang="id-ID" sz="3200" b="1" dirty="0">
                <a:solidFill>
                  <a:schemeClr val="bg1"/>
                </a:solidFill>
              </a:rPr>
              <a:t> </a:t>
            </a:r>
            <a:r>
              <a:rPr lang="id-ID" sz="3200" b="1" dirty="0" err="1">
                <a:solidFill>
                  <a:schemeClr val="bg1"/>
                </a:solidFill>
              </a:rPr>
              <a:t>go</a:t>
            </a:r>
            <a:r>
              <a:rPr lang="id-ID" sz="3200" b="1" dirty="0">
                <a:solidFill>
                  <a:schemeClr val="bg1"/>
                </a:solidFill>
              </a:rPr>
              <a:t> </a:t>
            </a:r>
            <a:r>
              <a:rPr lang="id-ID" sz="3200" b="1" dirty="0" err="1">
                <a:solidFill>
                  <a:schemeClr val="bg1"/>
                </a:solidFill>
              </a:rPr>
              <a:t>to</a:t>
            </a:r>
            <a:r>
              <a:rPr lang="id-ID" sz="3200" b="1" dirty="0">
                <a:solidFill>
                  <a:schemeClr val="bg1"/>
                </a:solidFill>
              </a:rPr>
              <a:t> </a:t>
            </a:r>
            <a:r>
              <a:rPr lang="id-ID" sz="3200" b="1" dirty="0" err="1">
                <a:solidFill>
                  <a:schemeClr val="bg1"/>
                </a:solidFill>
              </a:rPr>
              <a:t>the</a:t>
            </a:r>
            <a:r>
              <a:rPr lang="id-ID" sz="3200" b="1" dirty="0">
                <a:solidFill>
                  <a:schemeClr val="bg1"/>
                </a:solidFill>
              </a:rPr>
              <a:t> </a:t>
            </a:r>
            <a:r>
              <a:rPr lang="id-ID" sz="3200" b="1" dirty="0" err="1">
                <a:solidFill>
                  <a:schemeClr val="bg1"/>
                </a:solidFill>
              </a:rPr>
              <a:t>next</a:t>
            </a:r>
            <a:r>
              <a:rPr lang="id-ID" sz="3200" b="1" dirty="0">
                <a:solidFill>
                  <a:schemeClr val="bg1"/>
                </a:solidFill>
              </a:rPr>
              <a:t> </a:t>
            </a:r>
            <a:r>
              <a:rPr lang="id-ID" sz="3200" b="1" dirty="0" err="1">
                <a:solidFill>
                  <a:schemeClr val="bg1"/>
                </a:solidFill>
              </a:rPr>
              <a:t>lesson</a:t>
            </a:r>
            <a:r>
              <a:rPr lang="id-ID" sz="3200" b="1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9320" y="7973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2002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"/>
            <a:ext cx="9144000" cy="55084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095" y="541823"/>
            <a:ext cx="7886700" cy="391278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 err="1"/>
              <a:t>Tujuan</a:t>
            </a:r>
            <a:r>
              <a:rPr lang="en-US" sz="1800" b="1" dirty="0"/>
              <a:t> </a:t>
            </a:r>
            <a:r>
              <a:rPr lang="en-US" sz="1800" b="1" dirty="0" err="1"/>
              <a:t>Pembelajaran</a:t>
            </a:r>
            <a:endParaRPr lang="en-US" sz="18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mempelajari</a:t>
            </a:r>
            <a:r>
              <a:rPr lang="en-US" sz="1800" dirty="0"/>
              <a:t> </a:t>
            </a:r>
            <a:r>
              <a:rPr lang="en-US" sz="1800" dirty="0" err="1"/>
              <a:t>bab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, </a:t>
            </a:r>
            <a:r>
              <a:rPr lang="en-US" sz="1800" dirty="0" err="1"/>
              <a:t>Anda</a:t>
            </a:r>
            <a:r>
              <a:rPr lang="en-US" sz="1800" dirty="0"/>
              <a:t> </a:t>
            </a:r>
            <a:r>
              <a:rPr lang="en-US" sz="1800" dirty="0" err="1"/>
              <a:t>diharapkan</a:t>
            </a:r>
            <a:r>
              <a:rPr lang="en-US" sz="1800" dirty="0"/>
              <a:t> </a:t>
            </a:r>
            <a:r>
              <a:rPr lang="en-US" sz="1800" dirty="0" err="1"/>
              <a:t>mampu</a:t>
            </a:r>
            <a:r>
              <a:rPr lang="en-US" sz="1800" dirty="0"/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d-ID" sz="1800" dirty="0"/>
              <a:t>Menjelaskan pengertian kerja sama ekonomi internasional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d-ID" sz="1800" dirty="0"/>
              <a:t>Menyebutkan bentuk-bentuk kerja sama ekonomi internasional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d-ID" sz="1800" dirty="0"/>
              <a:t>Menyebutkan lembaga-lembaga ekonomi internasional</a:t>
            </a:r>
          </a:p>
          <a:p>
            <a:endParaRPr lang="id-ID" dirty="0"/>
          </a:p>
        </p:txBody>
      </p:sp>
      <p:sp>
        <p:nvSpPr>
          <p:cNvPr id="11" name="TextBox 10"/>
          <p:cNvSpPr txBox="1"/>
          <p:nvPr/>
        </p:nvSpPr>
        <p:spPr>
          <a:xfrm>
            <a:off x="209320" y="797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3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39685" y="3770879"/>
            <a:ext cx="8640960" cy="1111623"/>
            <a:chOff x="395536" y="3757537"/>
            <a:chExt cx="8640960" cy="1111623"/>
          </a:xfrm>
        </p:grpSpPr>
        <p:sp>
          <p:nvSpPr>
            <p:cNvPr id="13" name="Rectangle 12"/>
            <p:cNvSpPr/>
            <p:nvPr/>
          </p:nvSpPr>
          <p:spPr>
            <a:xfrm>
              <a:off x="395536" y="3757538"/>
              <a:ext cx="8640960" cy="111162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7544" y="4126869"/>
              <a:ext cx="8496944" cy="64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err="1">
                  <a:solidFill>
                    <a:schemeClr val="tx1"/>
                  </a:solidFill>
                </a:rPr>
                <a:t>Nilai-nilai</a:t>
              </a:r>
              <a:r>
                <a:rPr lang="en-US" dirty="0">
                  <a:solidFill>
                    <a:schemeClr val="tx1"/>
                  </a:solidFill>
                </a:rPr>
                <a:t> yang </a:t>
              </a:r>
              <a:r>
                <a:rPr lang="en-US" dirty="0" err="1">
                  <a:solidFill>
                    <a:schemeClr val="tx1"/>
                  </a:solidFill>
                </a:rPr>
                <a:t>dapat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dikembangkan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setelah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mempelajari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bab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ini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adalah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id-ID" dirty="0">
                  <a:solidFill>
                    <a:schemeClr val="tx1"/>
                  </a:solidFill>
                </a:rPr>
                <a:t>toleransi, cinta damai, rasa ingin tahu, cinta tanah air, peduli lingkungan, dan tanggung jawab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6109" y="3757537"/>
              <a:ext cx="28305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Nilai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dan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Karakter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Bangsa</a:t>
              </a: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54418" y="5024193"/>
            <a:ext cx="8640960" cy="1555916"/>
            <a:chOff x="395536" y="5013176"/>
            <a:chExt cx="8640960" cy="1555916"/>
          </a:xfrm>
        </p:grpSpPr>
        <p:sp>
          <p:nvSpPr>
            <p:cNvPr id="18" name="Rectangle 17"/>
            <p:cNvSpPr/>
            <p:nvPr/>
          </p:nvSpPr>
          <p:spPr>
            <a:xfrm>
              <a:off x="395536" y="5013176"/>
              <a:ext cx="8640960" cy="15559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547664" y="5117950"/>
              <a:ext cx="7416824" cy="13725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3" spcCol="0"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27584" y="5767712"/>
              <a:ext cx="81787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Kata</a:t>
              </a:r>
            </a:p>
            <a:p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Kunci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DFC"/>
                </a:clrFrom>
                <a:clrTo>
                  <a:srgbClr val="FFFD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844" y="5399872"/>
              <a:ext cx="432050" cy="943904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547664" y="5193161"/>
              <a:ext cx="222902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Arial" panose="020B0604020202020204" pitchFamily="34" charset="0"/>
                <a:buChar char="•"/>
              </a:pP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9515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8565"/>
            <a:ext cx="9144000" cy="4619435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781918"/>
            <a:ext cx="7535463" cy="504326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28650" y="1617807"/>
            <a:ext cx="7886700" cy="1707284"/>
          </a:xfrm>
        </p:spPr>
        <p:txBody>
          <a:bodyPr>
            <a:normAutofit/>
          </a:bodyPr>
          <a:lstStyle/>
          <a:p>
            <a:r>
              <a:rPr lang="id-ID" sz="2000" dirty="0"/>
              <a:t>Kerja sama internasional adalah kerja sama yang dilakukan satu negara dengan negara lain atau dengan beberapa negara lain sekaligus</a:t>
            </a:r>
          </a:p>
          <a:p>
            <a:r>
              <a:rPr lang="id-ID" sz="2000" dirty="0"/>
              <a:t>Kerja sama ekonomi internasional adalah kerja sama beberapa negara yang saling menguntungkan di bidang ekonomi</a:t>
            </a:r>
          </a:p>
        </p:txBody>
      </p:sp>
      <p:sp>
        <p:nvSpPr>
          <p:cNvPr id="9" name="Rectangle 8"/>
          <p:cNvSpPr/>
          <p:nvPr/>
        </p:nvSpPr>
        <p:spPr>
          <a:xfrm>
            <a:off x="772666" y="781918"/>
            <a:ext cx="708238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A. </a:t>
            </a:r>
            <a:r>
              <a:rPr lang="id-ID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Pengertian Kerja Sama Ekonomi Internasional</a:t>
            </a:r>
            <a:endParaRPr lang="en-US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"/>
            <a:ext cx="9144000" cy="55084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9320" y="797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43876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279" y="1995055"/>
            <a:ext cx="5033721" cy="3775291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781918"/>
            <a:ext cx="7535463" cy="504326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628650" y="1548245"/>
            <a:ext cx="3886200" cy="4628718"/>
          </a:xfrm>
        </p:spPr>
        <p:txBody>
          <a:bodyPr>
            <a:normAutofit lnSpcReduction="10000"/>
          </a:bodyPr>
          <a:lstStyle/>
          <a:p>
            <a:r>
              <a:rPr lang="id-ID" sz="1800" dirty="0"/>
              <a:t>Kemajuan perekonomian</a:t>
            </a:r>
          </a:p>
          <a:p>
            <a:r>
              <a:rPr lang="id-ID" sz="1800" dirty="0"/>
              <a:t>Peningkatan kualitas tenaga kerja</a:t>
            </a:r>
          </a:p>
          <a:p>
            <a:r>
              <a:rPr lang="id-ID" sz="1800" dirty="0"/>
              <a:t>Menurunkan harga pokok per produksi</a:t>
            </a:r>
          </a:p>
          <a:p>
            <a:r>
              <a:rPr lang="id-ID" sz="1800" dirty="0"/>
              <a:t>Kemudahan memperoleh bahan baku</a:t>
            </a:r>
          </a:p>
          <a:p>
            <a:r>
              <a:rPr lang="id-ID" sz="1800" dirty="0"/>
              <a:t>Membuka lapangan kerja baru</a:t>
            </a:r>
          </a:p>
          <a:p>
            <a:r>
              <a:rPr lang="id-ID" sz="1800" dirty="0"/>
              <a:t>Masuknya modal asing</a:t>
            </a:r>
          </a:p>
          <a:p>
            <a:r>
              <a:rPr lang="id-ID" sz="1800" dirty="0"/>
              <a:t>Kesempatan menimba ilmu pengetahuan dan teknologi dari negara maju</a:t>
            </a:r>
          </a:p>
          <a:p>
            <a:r>
              <a:rPr lang="id-ID" sz="1800" dirty="0"/>
              <a:t>Dapat mengimpor barang-barang yang mahal diproduksi sendiri</a:t>
            </a:r>
          </a:p>
          <a:p>
            <a:r>
              <a:rPr lang="id-ID" sz="1800" dirty="0"/>
              <a:t>Memperkuat daya tawar dan posisi Indonesia</a:t>
            </a:r>
            <a:endParaRPr lang="id-ID" sz="1100" dirty="0"/>
          </a:p>
        </p:txBody>
      </p:sp>
      <p:sp>
        <p:nvSpPr>
          <p:cNvPr id="6" name="Rectangle 5"/>
          <p:cNvSpPr/>
          <p:nvPr/>
        </p:nvSpPr>
        <p:spPr>
          <a:xfrm>
            <a:off x="783057" y="781918"/>
            <a:ext cx="683969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B. Manfaat Kerja Sama Ekonomi </a:t>
            </a:r>
            <a:r>
              <a:rPr lang="id-ID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Internasioanal</a:t>
            </a:r>
            <a:endParaRPr lang="en-US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"/>
            <a:ext cx="9144000" cy="55084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9320" y="797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575398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882" y="1621510"/>
            <a:ext cx="4894118" cy="52364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781918"/>
            <a:ext cx="7535463" cy="84915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012"/>
            <a:ext cx="4140777" cy="4314897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AutoNum type="arabicPeriod"/>
            </a:pPr>
            <a:r>
              <a:rPr lang="id-ID" sz="2400" b="1" dirty="0"/>
              <a:t>Kerja Sama Ekonomi Bilateral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id-ID" sz="2400" dirty="0"/>
              <a:t>Kerja sama ekonomi Bilateral adalah kerja sama ekonomi yang terjadi antara dua negara</a:t>
            </a:r>
          </a:p>
          <a:p>
            <a:pPr marL="0" indent="0">
              <a:spcBef>
                <a:spcPts val="600"/>
              </a:spcBef>
              <a:buNone/>
            </a:pPr>
            <a:endParaRPr lang="id-ID" sz="1600" dirty="0"/>
          </a:p>
          <a:p>
            <a:pPr marL="0" indent="0">
              <a:spcBef>
                <a:spcPts val="600"/>
              </a:spcBef>
              <a:buNone/>
            </a:pPr>
            <a:endParaRPr lang="id-ID" sz="2000" dirty="0"/>
          </a:p>
          <a:p>
            <a:pPr marL="0" indent="0">
              <a:spcBef>
                <a:spcPts val="600"/>
              </a:spcBef>
              <a:buNone/>
            </a:pPr>
            <a:endParaRPr lang="id-ID" sz="2000" dirty="0"/>
          </a:p>
          <a:p>
            <a:pPr marL="0" indent="0">
              <a:spcBef>
                <a:spcPts val="600"/>
              </a:spcBef>
              <a:buNone/>
            </a:pPr>
            <a:endParaRPr lang="id-ID" sz="2000" dirty="0"/>
          </a:p>
          <a:p>
            <a:pPr marL="0" indent="0">
              <a:spcBef>
                <a:spcPts val="600"/>
              </a:spcBef>
              <a:buNone/>
            </a:pPr>
            <a:endParaRPr lang="id-ID" sz="2000" dirty="0"/>
          </a:p>
        </p:txBody>
      </p:sp>
      <p:sp>
        <p:nvSpPr>
          <p:cNvPr id="6" name="Rectangle 5"/>
          <p:cNvSpPr/>
          <p:nvPr/>
        </p:nvSpPr>
        <p:spPr>
          <a:xfrm>
            <a:off x="783057" y="769298"/>
            <a:ext cx="567110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C. Bentuk-bentuk Kerja Sama Ekonomi</a:t>
            </a:r>
          </a:p>
          <a:p>
            <a:r>
              <a:rPr lang="id-ID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Internasional</a:t>
            </a:r>
            <a:endParaRPr lang="en-US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"/>
            <a:ext cx="9144000" cy="5508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97962" y="6407955"/>
            <a:ext cx="20714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200" dirty="0"/>
              <a:t>Presiden SBY dan PM Thailand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9320" y="797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014948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87871"/>
            <a:ext cx="7886700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id-ID" sz="2400" b="1" dirty="0"/>
              <a:t>2. Kerja Sama Ekonomi Regional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id-ID" sz="2400" dirty="0"/>
              <a:t>Kerja sama ekonomi Regional merupakan kerja sama ekonomi antara beberapa negara yang terletak dalam </a:t>
            </a:r>
            <a:r>
              <a:rPr lang="id-ID" sz="2400" dirty="0" err="1"/>
              <a:t>suatu</a:t>
            </a:r>
            <a:r>
              <a:rPr lang="id-ID" sz="2400" dirty="0"/>
              <a:t> kawasan tertentu. Misalnya ASEAN, AFTA, APEC</a:t>
            </a:r>
          </a:p>
          <a:p>
            <a:pPr marL="0" indent="0">
              <a:spcBef>
                <a:spcPts val="600"/>
              </a:spcBef>
              <a:buNone/>
            </a:pPr>
            <a:endParaRPr lang="id-ID" dirty="0"/>
          </a:p>
          <a:p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"/>
            <a:ext cx="9144000" cy="5508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263540"/>
            <a:ext cx="6096000" cy="2552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9320" y="797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047506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345" y="2338889"/>
            <a:ext cx="6795655" cy="451911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22952"/>
            <a:ext cx="7886700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id-ID" sz="2400" b="1" dirty="0"/>
              <a:t>3. Kerja Sama Ekonomi Multilateral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id-ID" sz="2400" dirty="0"/>
              <a:t>Kerja sama ekonomi Multilateral adalah kerja sama antara lebih dari dua negara dan tidak dibatasi oleh wilayah tertentu. Misalnya ILO dan IMF</a:t>
            </a:r>
          </a:p>
          <a:p>
            <a:pPr marL="0" indent="0">
              <a:spcBef>
                <a:spcPts val="600"/>
              </a:spcBef>
              <a:buNone/>
            </a:pPr>
            <a:endParaRPr lang="id-ID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"/>
            <a:ext cx="9144000" cy="5508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9320" y="797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507013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77480"/>
            <a:ext cx="7886700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id-ID" sz="2400" b="1" dirty="0"/>
              <a:t>4. Kerja Sama Ekonomi </a:t>
            </a:r>
            <a:r>
              <a:rPr lang="id-ID" sz="2400" b="1" dirty="0" err="1"/>
              <a:t>Antarregional</a:t>
            </a:r>
            <a:endParaRPr lang="id-ID" sz="2400" b="1" dirty="0"/>
          </a:p>
          <a:p>
            <a:pPr marL="0" indent="0">
              <a:spcBef>
                <a:spcPts val="600"/>
              </a:spcBef>
              <a:buNone/>
            </a:pPr>
            <a:r>
              <a:rPr lang="id-ID" sz="2400" dirty="0"/>
              <a:t>Kerja sama ekonomi </a:t>
            </a:r>
            <a:r>
              <a:rPr lang="id-ID" sz="2400" dirty="0" err="1"/>
              <a:t>antarregional</a:t>
            </a:r>
            <a:r>
              <a:rPr lang="id-ID" sz="2400" dirty="0"/>
              <a:t> adalah kerja sama antara dua atau lebih lembaga-lembaga ekonomi regional. Misalnya ASEAN dan Uni Eropa</a:t>
            </a:r>
          </a:p>
          <a:p>
            <a:pPr marL="0" indent="0">
              <a:spcBef>
                <a:spcPts val="600"/>
              </a:spcBef>
              <a:buNone/>
            </a:pPr>
            <a:endParaRPr lang="id-ID" sz="2400" dirty="0"/>
          </a:p>
          <a:p>
            <a:endParaRPr lang="id-ID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"/>
            <a:ext cx="9144000" cy="5508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275" y="2660073"/>
            <a:ext cx="6632725" cy="41979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9320" y="797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494528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66355"/>
            <a:ext cx="7886700" cy="5210608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id-ID" sz="2400" b="1" dirty="0"/>
              <a:t>5. Kerja Sama Ekonomi berdasarkan Tujuan dan Lapangan Usaha</a:t>
            </a:r>
          </a:p>
          <a:p>
            <a:pPr marL="0" indent="0">
              <a:spcBef>
                <a:spcPts val="600"/>
              </a:spcBef>
              <a:buNone/>
            </a:pPr>
            <a:endParaRPr lang="id-ID" sz="2400" dirty="0"/>
          </a:p>
          <a:p>
            <a:pPr marL="0" indent="0">
              <a:spcBef>
                <a:spcPts val="600"/>
              </a:spcBef>
              <a:buNone/>
            </a:pPr>
            <a:r>
              <a:rPr lang="id-ID" sz="2000" dirty="0"/>
              <a:t>Contohnya OECD (organisasi beranggotakan 34 negara yang menstimulasi perekonomian dan perdagangan global) dan OPEC (negara-negara pengekspor minyak)</a:t>
            </a:r>
          </a:p>
          <a:p>
            <a:endParaRPr lang="id-ID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"/>
            <a:ext cx="9144000" cy="5508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2531"/>
            <a:ext cx="9144000" cy="33680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9320" y="7973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278461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417</TotalTime>
  <Words>552</Words>
  <Application>Microsoft Office PowerPoint</Application>
  <PresentationFormat>On-screen Show (4:3)</PresentationFormat>
  <Paragraphs>82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Myriad Pro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Adhi</dc:creator>
  <cp:lastModifiedBy>user</cp:lastModifiedBy>
  <cp:revision>54</cp:revision>
  <dcterms:created xsi:type="dcterms:W3CDTF">2014-06-23T13:24:29Z</dcterms:created>
  <dcterms:modified xsi:type="dcterms:W3CDTF">2022-05-17T08:46:55Z</dcterms:modified>
</cp:coreProperties>
</file>