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772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410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163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136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605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039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28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181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540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79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10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3A1FB-A626-4E49-B586-568B6ABB537F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DF70-3B47-4A3A-8099-1F9A69D24D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606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96944" cy="5904656"/>
          </a:xfrm>
        </p:spPr>
        <p:txBody>
          <a:bodyPr/>
          <a:lstStyle/>
          <a:p>
            <a:pPr algn="l"/>
            <a:r>
              <a:rPr lang="id-ID" dirty="0" smtClean="0"/>
              <a:t>3</a:t>
            </a:r>
            <a:r>
              <a:rPr lang="id-ID" b="1" dirty="0" smtClean="0"/>
              <a:t>. KERAJAAN SRIWIJAYA</a:t>
            </a:r>
          </a:p>
          <a:p>
            <a:pPr algn="l"/>
            <a:r>
              <a:rPr lang="id-ID" b="1" dirty="0"/>
              <a:t> </a:t>
            </a:r>
            <a:r>
              <a:rPr lang="id-ID" b="1" dirty="0" smtClean="0"/>
              <a:t>  </a:t>
            </a:r>
            <a:r>
              <a:rPr lang="id-ID" dirty="0" smtClean="0"/>
              <a:t>- T’letak di Palembang, disekitar Sungai Musi.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Secara Etimologi (pemisahan suku kata), dmana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Sriwijaya, yaitu “Sri” artinya bercahaya/gmilang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dan “Wijaya” berarti Kemenangan.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- Merupakan Kerj. Nasional I yg menguasai Asia,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juga m’jadi pusat/tempat bljar agama Buddha,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- Raja t’kenal yakni Balaputradewa sesudah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Daputtahyang (pendiri) yg memiliki hubungan 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dgn Kerajaan Mataram Kuno.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442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d-ID" sz="3600" dirty="0" smtClean="0"/>
              <a:t>-  Keraj. Sriwijaya m’punyai letak yg sangat stra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tegis, yaitu ditengah2 jalur pelayaran p’daga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ngan antara India dan China.</a:t>
            </a:r>
          </a:p>
          <a:p>
            <a:pPr marL="0" indent="0" algn="ctr">
              <a:buNone/>
            </a:pPr>
            <a:r>
              <a:rPr lang="id-ID" sz="3600" dirty="0" smtClean="0"/>
              <a:t>-  Bbrapa peninggalan budaya berupa Prasasti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 (Kedukan Bukit,Talang tuo, Kota kapur, dll) ada</a:t>
            </a:r>
          </a:p>
          <a:p>
            <a:pPr marL="0" indent="0" algn="ctr">
              <a:buNone/>
            </a:pPr>
            <a:r>
              <a:rPr lang="id-ID" sz="3600" dirty="0">
                <a:solidFill>
                  <a:schemeClr val="accent5"/>
                </a:solidFill>
              </a:rPr>
              <a:t> </a:t>
            </a:r>
            <a:r>
              <a:rPr lang="id-ID" sz="3600" dirty="0" smtClean="0">
                <a:solidFill>
                  <a:schemeClr val="accent5"/>
                </a:solidFill>
              </a:rPr>
              <a:t>   Tarian Gending Sriwijaya </a:t>
            </a:r>
            <a:r>
              <a:rPr lang="id-ID" sz="3600" dirty="0" smtClean="0"/>
              <a:t>menjadi tarian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 tradisional Palembang.</a:t>
            </a:r>
          </a:p>
          <a:p>
            <a:pPr marL="0" indent="0" algn="ctr">
              <a:buNone/>
            </a:pPr>
            <a:r>
              <a:rPr lang="id-ID" sz="3800" b="1" dirty="0" smtClean="0">
                <a:solidFill>
                  <a:schemeClr val="accent2"/>
                </a:solidFill>
              </a:rPr>
              <a:t>4. KERAJAAN MAJAPAHIT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- P’diri “</a:t>
            </a:r>
            <a:r>
              <a:rPr lang="id-ID" sz="3600" i="1" dirty="0" smtClean="0"/>
              <a:t>Raden Wijaya</a:t>
            </a:r>
            <a:r>
              <a:rPr lang="id-ID" sz="3600" dirty="0" smtClean="0"/>
              <a:t>”, di Jawa Timur dekat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Sungai Brantas, sebagai Kerajaan besar disektor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Agraris dan Maritim dan disebut Keraj. Nasional II,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- </a:t>
            </a:r>
            <a:r>
              <a:rPr lang="id-ID" sz="3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Puncak kejayaan  </a:t>
            </a:r>
            <a:r>
              <a:rPr lang="id-ID" sz="3600" dirty="0" smtClean="0"/>
              <a:t>dimasa </a:t>
            </a:r>
            <a:r>
              <a:rPr lang="id-ID" sz="3600" dirty="0" smtClean="0">
                <a:solidFill>
                  <a:schemeClr val="accent4">
                    <a:lumMod val="75000"/>
                  </a:schemeClr>
                </a:solidFill>
              </a:rPr>
              <a:t>” Hayam Wuruk</a:t>
            </a:r>
            <a:r>
              <a:rPr lang="id-ID" sz="3600" dirty="0" smtClean="0"/>
              <a:t>” dgn tokoh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</a:t>
            </a:r>
            <a:r>
              <a:rPr lang="id-ID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Gajah Mada </a:t>
            </a:r>
            <a:r>
              <a:rPr lang="id-ID" sz="3600" dirty="0" smtClean="0"/>
              <a:t>sebagai patih yg berhasil melumpuhkan</a:t>
            </a:r>
          </a:p>
          <a:p>
            <a:pPr marL="0" indent="0" algn="ctr">
              <a:buNone/>
            </a:pPr>
            <a:r>
              <a:rPr lang="id-ID" sz="3600" dirty="0"/>
              <a:t> </a:t>
            </a:r>
            <a:r>
              <a:rPr lang="id-ID" sz="3600" dirty="0" smtClean="0"/>
              <a:t>  pemberontakan2 (Kuti, Lembusora, Ranggalawe).</a:t>
            </a:r>
          </a:p>
          <a:p>
            <a:pPr marL="0" indent="0" algn="ctr">
              <a:buNone/>
            </a:pPr>
            <a:r>
              <a:rPr lang="id-ID" sz="3600" i="1" dirty="0" smtClean="0"/>
              <a:t>Sepeninggal</a:t>
            </a:r>
            <a:r>
              <a:rPr lang="id-ID" sz="3600" dirty="0" smtClean="0"/>
              <a:t> Hayam Wuruk terjadi </a:t>
            </a:r>
            <a:r>
              <a:rPr lang="id-ID" sz="3600" b="1" dirty="0" smtClean="0"/>
              <a:t>Perang Bubat </a:t>
            </a:r>
            <a:r>
              <a:rPr lang="id-ID" sz="3600" dirty="0" smtClean="0"/>
              <a:t>perebutan Tahta</a:t>
            </a:r>
          </a:p>
          <a:p>
            <a:pPr marL="0" indent="0" algn="ctr">
              <a:buNone/>
            </a:pPr>
            <a:r>
              <a:rPr lang="id-ID" dirty="0"/>
              <a:t> </a:t>
            </a:r>
            <a:r>
              <a:rPr lang="id-ID" dirty="0" smtClean="0"/>
              <a:t>  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33261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76664"/>
          </a:xfrm>
        </p:spPr>
        <p:txBody>
          <a:bodyPr>
            <a:normAutofit/>
          </a:bodyPr>
          <a:lstStyle/>
          <a:p>
            <a:r>
              <a:rPr lang="id-ID" dirty="0" smtClean="0"/>
              <a:t>Banyak peninggalan Budaya Kerj. Majapahit;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1. “</a:t>
            </a:r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Sumpah Palapa</a:t>
            </a:r>
            <a:r>
              <a:rPr lang="id-ID" dirty="0" smtClean="0"/>
              <a:t>”, Ikrar Gajah Mada.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2. Candi ; </a:t>
            </a:r>
            <a:r>
              <a:rPr lang="id-ID" dirty="0" smtClean="0">
                <a:solidFill>
                  <a:schemeClr val="accent6"/>
                </a:solidFill>
              </a:rPr>
              <a:t>Panataran,Tikus</a:t>
            </a:r>
            <a:r>
              <a:rPr lang="id-ID" dirty="0" smtClean="0"/>
              <a:t>, dll.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3. Kitab; </a:t>
            </a:r>
            <a:r>
              <a:rPr lang="id-ID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Pararaton</a:t>
            </a:r>
            <a:r>
              <a:rPr lang="id-ID" dirty="0" smtClean="0"/>
              <a:t> (Riwayat raja singosari, Maja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pahit), Sudayana (kisah tntang perang Bubat)</a:t>
            </a:r>
          </a:p>
          <a:p>
            <a:pPr marL="0" indent="0">
              <a:buNone/>
            </a:pPr>
            <a:r>
              <a:rPr lang="id-ID" dirty="0" smtClean="0"/>
              <a:t>     </a:t>
            </a:r>
            <a:r>
              <a:rPr lang="id-ID" b="1" dirty="0" smtClean="0">
                <a:solidFill>
                  <a:srgbClr val="00B0F0"/>
                </a:solidFill>
              </a:rPr>
              <a:t>Sutasoma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accent6"/>
                </a:solidFill>
              </a:rPr>
              <a:t>karangan</a:t>
            </a:r>
            <a:r>
              <a:rPr lang="id-ID" b="1" dirty="0" smtClean="0"/>
              <a:t> </a:t>
            </a:r>
            <a:r>
              <a:rPr lang="id-ID" b="1" dirty="0" smtClean="0">
                <a:solidFill>
                  <a:schemeClr val="accent1"/>
                </a:solidFill>
              </a:rPr>
              <a:t>Empu Tantular </a:t>
            </a:r>
            <a:r>
              <a:rPr lang="id-ID" dirty="0" smtClean="0"/>
              <a:t>(adanya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kalimat </a:t>
            </a:r>
            <a:r>
              <a:rPr lang="id-ID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Bhinneka Tunggal Ika tan Hana</a:t>
            </a:r>
          </a:p>
          <a:p>
            <a:pPr marL="0" indent="0">
              <a:buNone/>
            </a:pPr>
            <a:r>
              <a:rPr lang="id-ID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Dharma Mangrwa, </a:t>
            </a:r>
            <a:r>
              <a:rPr lang="id-ID" dirty="0" smtClean="0"/>
              <a:t>artinya </a:t>
            </a:r>
            <a:r>
              <a:rPr lang="id-ID" dirty="0" smtClean="0">
                <a:solidFill>
                  <a:srgbClr val="00B050"/>
                </a:solidFill>
              </a:rPr>
              <a:t>wlaupun beraneka</a:t>
            </a:r>
          </a:p>
          <a:p>
            <a:pPr marL="0" indent="0">
              <a:buNone/>
            </a:pPr>
            <a:r>
              <a:rPr lang="id-ID" dirty="0">
                <a:solidFill>
                  <a:srgbClr val="00B050"/>
                </a:solidFill>
              </a:rPr>
              <a:t> </a:t>
            </a:r>
            <a:r>
              <a:rPr lang="id-ID" dirty="0" smtClean="0">
                <a:solidFill>
                  <a:srgbClr val="00B050"/>
                </a:solidFill>
              </a:rPr>
              <a:t>   ragam, tetap dalam 1 kesatuan tdk ada agama</a:t>
            </a:r>
          </a:p>
          <a:p>
            <a:pPr marL="0" indent="0">
              <a:buNone/>
            </a:pPr>
            <a:r>
              <a:rPr lang="id-ID" dirty="0">
                <a:solidFill>
                  <a:srgbClr val="00B050"/>
                </a:solidFill>
              </a:rPr>
              <a:t> </a:t>
            </a:r>
            <a:r>
              <a:rPr lang="id-ID" dirty="0" smtClean="0">
                <a:solidFill>
                  <a:srgbClr val="00B050"/>
                </a:solidFill>
              </a:rPr>
              <a:t>   yg m’dua) m’jadi semboyan Bgsa Indonesia.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064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292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9</cp:revision>
  <dcterms:created xsi:type="dcterms:W3CDTF">2021-08-01T11:12:08Z</dcterms:created>
  <dcterms:modified xsi:type="dcterms:W3CDTF">2022-05-17T11:43:10Z</dcterms:modified>
</cp:coreProperties>
</file>