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3" r:id="rId58"/>
    <p:sldId id="314" r:id="rId59"/>
    <p:sldId id="315" r:id="rId60"/>
    <p:sldId id="316" r:id="rId6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p:cViewPr varScale="1">
        <p:scale>
          <a:sx n="75" d="100"/>
          <a:sy n="75" d="100"/>
        </p:scale>
        <p:origin x="-12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BA597692-46B1-440E-80DB-1423E1B27D86}" type="datetimeFigureOut">
              <a:rPr lang="id-ID" smtClean="0"/>
              <a:t>17/05/2022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286AE6D-343B-42A4-89EC-0718F016AD12}" type="slidenum">
              <a:rPr lang="id-ID" smtClean="0"/>
              <a:t>‹#›</a:t>
            </a:fld>
            <a:endParaRPr lang="id-ID"/>
          </a:p>
        </p:txBody>
      </p:sp>
    </p:spTree>
    <p:extLst>
      <p:ext uri="{BB962C8B-B14F-4D97-AF65-F5344CB8AC3E}">
        <p14:creationId xmlns:p14="http://schemas.microsoft.com/office/powerpoint/2010/main" val="295754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BA597692-46B1-440E-80DB-1423E1B27D86}" type="datetimeFigureOut">
              <a:rPr lang="id-ID" smtClean="0"/>
              <a:t>17/05/2022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286AE6D-343B-42A4-89EC-0718F016AD12}" type="slidenum">
              <a:rPr lang="id-ID" smtClean="0"/>
              <a:t>‹#›</a:t>
            </a:fld>
            <a:endParaRPr lang="id-ID"/>
          </a:p>
        </p:txBody>
      </p:sp>
    </p:spTree>
    <p:extLst>
      <p:ext uri="{BB962C8B-B14F-4D97-AF65-F5344CB8AC3E}">
        <p14:creationId xmlns:p14="http://schemas.microsoft.com/office/powerpoint/2010/main" val="157848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BA597692-46B1-440E-80DB-1423E1B27D86}" type="datetimeFigureOut">
              <a:rPr lang="id-ID" smtClean="0"/>
              <a:t>17/05/2022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286AE6D-343B-42A4-89EC-0718F016AD12}" type="slidenum">
              <a:rPr lang="id-ID" smtClean="0"/>
              <a:t>‹#›</a:t>
            </a:fld>
            <a:endParaRPr lang="id-ID"/>
          </a:p>
        </p:txBody>
      </p:sp>
    </p:spTree>
    <p:extLst>
      <p:ext uri="{BB962C8B-B14F-4D97-AF65-F5344CB8AC3E}">
        <p14:creationId xmlns:p14="http://schemas.microsoft.com/office/powerpoint/2010/main" val="189361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BA597692-46B1-440E-80DB-1423E1B27D86}" type="datetimeFigureOut">
              <a:rPr lang="id-ID" smtClean="0"/>
              <a:t>17/05/2022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286AE6D-343B-42A4-89EC-0718F016AD12}" type="slidenum">
              <a:rPr lang="id-ID" smtClean="0"/>
              <a:t>‹#›</a:t>
            </a:fld>
            <a:endParaRPr lang="id-ID"/>
          </a:p>
        </p:txBody>
      </p:sp>
    </p:spTree>
    <p:extLst>
      <p:ext uri="{BB962C8B-B14F-4D97-AF65-F5344CB8AC3E}">
        <p14:creationId xmlns:p14="http://schemas.microsoft.com/office/powerpoint/2010/main" val="3903160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97692-46B1-440E-80DB-1423E1B27D86}" type="datetimeFigureOut">
              <a:rPr lang="id-ID" smtClean="0"/>
              <a:t>17/05/2022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286AE6D-343B-42A4-89EC-0718F016AD12}" type="slidenum">
              <a:rPr lang="id-ID" smtClean="0"/>
              <a:t>‹#›</a:t>
            </a:fld>
            <a:endParaRPr lang="id-ID"/>
          </a:p>
        </p:txBody>
      </p:sp>
    </p:spTree>
    <p:extLst>
      <p:ext uri="{BB962C8B-B14F-4D97-AF65-F5344CB8AC3E}">
        <p14:creationId xmlns:p14="http://schemas.microsoft.com/office/powerpoint/2010/main" val="205720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BA597692-46B1-440E-80DB-1423E1B27D86}" type="datetimeFigureOut">
              <a:rPr lang="id-ID" smtClean="0"/>
              <a:t>17/05/2022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286AE6D-343B-42A4-89EC-0718F016AD12}" type="slidenum">
              <a:rPr lang="id-ID" smtClean="0"/>
              <a:t>‹#›</a:t>
            </a:fld>
            <a:endParaRPr lang="id-ID"/>
          </a:p>
        </p:txBody>
      </p:sp>
    </p:spTree>
    <p:extLst>
      <p:ext uri="{BB962C8B-B14F-4D97-AF65-F5344CB8AC3E}">
        <p14:creationId xmlns:p14="http://schemas.microsoft.com/office/powerpoint/2010/main" val="2620161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BA597692-46B1-440E-80DB-1423E1B27D86}" type="datetimeFigureOut">
              <a:rPr lang="id-ID" smtClean="0"/>
              <a:t>17/05/2022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286AE6D-343B-42A4-89EC-0718F016AD12}" type="slidenum">
              <a:rPr lang="id-ID" smtClean="0"/>
              <a:t>‹#›</a:t>
            </a:fld>
            <a:endParaRPr lang="id-ID"/>
          </a:p>
        </p:txBody>
      </p:sp>
    </p:spTree>
    <p:extLst>
      <p:ext uri="{BB962C8B-B14F-4D97-AF65-F5344CB8AC3E}">
        <p14:creationId xmlns:p14="http://schemas.microsoft.com/office/powerpoint/2010/main" val="937946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BA597692-46B1-440E-80DB-1423E1B27D86}" type="datetimeFigureOut">
              <a:rPr lang="id-ID" smtClean="0"/>
              <a:t>17/05/2022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286AE6D-343B-42A4-89EC-0718F016AD12}" type="slidenum">
              <a:rPr lang="id-ID" smtClean="0"/>
              <a:t>‹#›</a:t>
            </a:fld>
            <a:endParaRPr lang="id-ID"/>
          </a:p>
        </p:txBody>
      </p:sp>
    </p:spTree>
    <p:extLst>
      <p:ext uri="{BB962C8B-B14F-4D97-AF65-F5344CB8AC3E}">
        <p14:creationId xmlns:p14="http://schemas.microsoft.com/office/powerpoint/2010/main" val="2422369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97692-46B1-440E-80DB-1423E1B27D86}" type="datetimeFigureOut">
              <a:rPr lang="id-ID" smtClean="0"/>
              <a:t>17/05/2022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286AE6D-343B-42A4-89EC-0718F016AD12}" type="slidenum">
              <a:rPr lang="id-ID" smtClean="0"/>
              <a:t>‹#›</a:t>
            </a:fld>
            <a:endParaRPr lang="id-ID"/>
          </a:p>
        </p:txBody>
      </p:sp>
    </p:spTree>
    <p:extLst>
      <p:ext uri="{BB962C8B-B14F-4D97-AF65-F5344CB8AC3E}">
        <p14:creationId xmlns:p14="http://schemas.microsoft.com/office/powerpoint/2010/main" val="1804547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597692-46B1-440E-80DB-1423E1B27D86}" type="datetimeFigureOut">
              <a:rPr lang="id-ID" smtClean="0"/>
              <a:t>17/05/2022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286AE6D-343B-42A4-89EC-0718F016AD12}" type="slidenum">
              <a:rPr lang="id-ID" smtClean="0"/>
              <a:t>‹#›</a:t>
            </a:fld>
            <a:endParaRPr lang="id-ID"/>
          </a:p>
        </p:txBody>
      </p:sp>
    </p:spTree>
    <p:extLst>
      <p:ext uri="{BB962C8B-B14F-4D97-AF65-F5344CB8AC3E}">
        <p14:creationId xmlns:p14="http://schemas.microsoft.com/office/powerpoint/2010/main" val="154558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597692-46B1-440E-80DB-1423E1B27D86}" type="datetimeFigureOut">
              <a:rPr lang="id-ID" smtClean="0"/>
              <a:t>17/05/2022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286AE6D-343B-42A4-89EC-0718F016AD12}" type="slidenum">
              <a:rPr lang="id-ID" smtClean="0"/>
              <a:t>‹#›</a:t>
            </a:fld>
            <a:endParaRPr lang="id-ID"/>
          </a:p>
        </p:txBody>
      </p:sp>
    </p:spTree>
    <p:extLst>
      <p:ext uri="{BB962C8B-B14F-4D97-AF65-F5344CB8AC3E}">
        <p14:creationId xmlns:p14="http://schemas.microsoft.com/office/powerpoint/2010/main" val="1802904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97692-46B1-440E-80DB-1423E1B27D86}" type="datetimeFigureOut">
              <a:rPr lang="id-ID" smtClean="0"/>
              <a:t>17/05/2022</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6AE6D-343B-42A4-89EC-0718F016AD12}" type="slidenum">
              <a:rPr lang="id-ID" smtClean="0"/>
              <a:t>‹#›</a:t>
            </a:fld>
            <a:endParaRPr lang="id-ID"/>
          </a:p>
        </p:txBody>
      </p:sp>
    </p:spTree>
    <p:extLst>
      <p:ext uri="{BB962C8B-B14F-4D97-AF65-F5344CB8AC3E}">
        <p14:creationId xmlns:p14="http://schemas.microsoft.com/office/powerpoint/2010/main" val="4140084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ainamulyana.blogspot.com/2016/08/keragaman-suku-bangsa-dan-budaya-di_19.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ainamulyana.blogspot.com/2016/08/keragaman-suku-bangsa-dan-budaya-di_19.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ainamulyana.blogspot.com/2016/08/keragaman-suku-bangsa-dan-budaya-di_19.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ainamulyana.blogspot.com/2016/08/keragaman-suku-bangsa-dan-budaya-di_19.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ainamulyana.blogspot.com/2016/08/keragaman-suku-bangsa-dan-budaya-di_19.html"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ainamulyana.blogspot.com/2016/08/keragaman-suku-bangsa-dan-budaya-di_19.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ainamulyana.blogspot.com/2016/08/keragaman-suku-bangsa-dan-budaya-di_19.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b="1" dirty="0"/>
              <a:t>A.  Keberagaman dalam Masyarakat Indonesia</a:t>
            </a:r>
            <a:endParaRPr lang="id-ID" dirty="0"/>
          </a:p>
        </p:txBody>
      </p:sp>
      <p:sp>
        <p:nvSpPr>
          <p:cNvPr id="3" name="Subtitle 2"/>
          <p:cNvSpPr>
            <a:spLocks noGrp="1"/>
          </p:cNvSpPr>
          <p:nvPr>
            <p:ph type="subTitle" idx="1"/>
          </p:nvPr>
        </p:nvSpPr>
        <p:spPr/>
        <p:txBody>
          <a:bodyPr/>
          <a:lstStyle/>
          <a:p>
            <a:endParaRPr lang="id-ID"/>
          </a:p>
        </p:txBody>
      </p:sp>
    </p:spTree>
    <p:extLst>
      <p:ext uri="{BB962C8B-B14F-4D97-AF65-F5344CB8AC3E}">
        <p14:creationId xmlns:p14="http://schemas.microsoft.com/office/powerpoint/2010/main" val="2355008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Berikut ini contoh persebaran suku bangsa di Indonesia.</a:t>
            </a:r>
            <a:endParaRPr lang="id-ID" dirty="0"/>
          </a:p>
        </p:txBody>
      </p:sp>
      <p:sp>
        <p:nvSpPr>
          <p:cNvPr id="3" name="Content Placeholder 2"/>
          <p:cNvSpPr>
            <a:spLocks noGrp="1"/>
          </p:cNvSpPr>
          <p:nvPr>
            <p:ph idx="1"/>
          </p:nvPr>
        </p:nvSpPr>
        <p:spPr/>
        <p:txBody>
          <a:bodyPr>
            <a:normAutofit fontScale="92500"/>
          </a:bodyPr>
          <a:lstStyle/>
          <a:p>
            <a:r>
              <a:rPr lang="id-ID" dirty="0"/>
              <a:t>1. Nanggroe Aceh Darussalam : suku Aceh, suku Alas, suku Gayo, suku Kluet, suku Simelu, suku Singkil, suku Tamiang, suku Ulu .</a:t>
            </a:r>
          </a:p>
          <a:p>
            <a:r>
              <a:rPr lang="id-ID" dirty="0"/>
              <a:t>2. Sumatera Utara : suku Karo, suku Nias, suku Simalungun, suku Mandailing, suku Dairi, suku Toba, suku Melayu, suku PakPak, suku maya-maya</a:t>
            </a:r>
          </a:p>
          <a:p>
            <a:r>
              <a:rPr lang="id-ID" dirty="0"/>
              <a:t>3. Sumatera Barat : suku Minangkabau, suku Mentawai, suku Melayu, suku guci, suku jambak</a:t>
            </a:r>
          </a:p>
          <a:p>
            <a:endParaRPr lang="id-ID" dirty="0"/>
          </a:p>
        </p:txBody>
      </p:sp>
    </p:spTree>
    <p:extLst>
      <p:ext uri="{BB962C8B-B14F-4D97-AF65-F5344CB8AC3E}">
        <p14:creationId xmlns:p14="http://schemas.microsoft.com/office/powerpoint/2010/main" val="2646702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Riau : Melayu, Siak, Rokan, Kampar, Kuantum Akit, Talang Manuk, Bonai, Sakai, Anak Dalam, Hutan, Laut .</a:t>
            </a:r>
          </a:p>
          <a:p>
            <a:r>
              <a:rPr lang="id-ID" dirty="0"/>
              <a:t>5. Kepulauan Riau : Melayu, laut</a:t>
            </a:r>
          </a:p>
          <a:p>
            <a:r>
              <a:rPr lang="id-ID" dirty="0"/>
              <a:t>6. Bangka Belitung : Melayu</a:t>
            </a:r>
          </a:p>
          <a:p>
            <a:r>
              <a:rPr lang="id-ID" dirty="0"/>
              <a:t>7. Jambi : Batin, Kerinci, Penghulu, Pewdah, Melayu, Kubu, Bajau</a:t>
            </a:r>
          </a:p>
          <a:p>
            <a:endParaRPr lang="id-ID" dirty="0"/>
          </a:p>
        </p:txBody>
      </p:sp>
    </p:spTree>
    <p:extLst>
      <p:ext uri="{BB962C8B-B14F-4D97-AF65-F5344CB8AC3E}">
        <p14:creationId xmlns:p14="http://schemas.microsoft.com/office/powerpoint/2010/main" val="2023586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 Sumatera Selatan : Palembang, Melayu, Ogan, Pasemah, Komering, Ranau Kisam, Kubu, Rawas, Rejang, Lematang, Koto, Agam</a:t>
            </a:r>
          </a:p>
          <a:p>
            <a:r>
              <a:rPr lang="id-ID" dirty="0"/>
              <a:t>9. Bengkulu : Melayu, Rejang, Lebong, Enggano, Sekah, Serawai, Pekal, Kaur, Lembak</a:t>
            </a:r>
          </a:p>
          <a:p>
            <a:r>
              <a:rPr lang="id-ID" dirty="0"/>
              <a:t>10. Lampung : Lampung, Melayu, Semendo, Pasemah, Rawas, Pubian, Sungkai, Sepucih</a:t>
            </a:r>
          </a:p>
          <a:p>
            <a:endParaRPr lang="id-ID" dirty="0"/>
          </a:p>
        </p:txBody>
      </p:sp>
    </p:spTree>
    <p:extLst>
      <p:ext uri="{BB962C8B-B14F-4D97-AF65-F5344CB8AC3E}">
        <p14:creationId xmlns:p14="http://schemas.microsoft.com/office/powerpoint/2010/main" val="1079304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11. DKI Jakarta : Betawi</a:t>
            </a:r>
          </a:p>
          <a:p>
            <a:r>
              <a:rPr lang="id-ID" dirty="0"/>
              <a:t>12. Banten : Jawa, Sunda, Badui</a:t>
            </a:r>
          </a:p>
          <a:p>
            <a:r>
              <a:rPr lang="id-ID" dirty="0"/>
              <a:t>13. Jawa Barat : Sunda,</a:t>
            </a:r>
          </a:p>
          <a:p>
            <a:r>
              <a:rPr lang="id-ID" dirty="0"/>
              <a:t>14. Jawa Tengah : Jawa, Karimun, Samin, Kangean</a:t>
            </a:r>
          </a:p>
          <a:p>
            <a:r>
              <a:rPr lang="id-ID" dirty="0"/>
              <a:t>15. D.I.Yogyakarta : Jawa</a:t>
            </a:r>
          </a:p>
          <a:p>
            <a:r>
              <a:rPr lang="id-ID" dirty="0"/>
              <a:t>16. Jawa Timur : Jawa, Madura, Tengger, Asing</a:t>
            </a:r>
          </a:p>
          <a:p>
            <a:endParaRPr lang="id-ID" dirty="0"/>
          </a:p>
        </p:txBody>
      </p:sp>
    </p:spTree>
    <p:extLst>
      <p:ext uri="{BB962C8B-B14F-4D97-AF65-F5344CB8AC3E}">
        <p14:creationId xmlns:p14="http://schemas.microsoft.com/office/powerpoint/2010/main" val="2426856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7. Bali : Bali, Jawa, Madura</a:t>
            </a:r>
          </a:p>
          <a:p>
            <a:r>
              <a:rPr lang="id-ID" dirty="0"/>
              <a:t>18. NTB : Bali, Sasak, Bima, Sumbawa, Mbojo, Dompu, Tarlawi, Lombok</a:t>
            </a:r>
          </a:p>
          <a:p>
            <a:r>
              <a:rPr lang="id-ID" dirty="0"/>
              <a:t>19. NTT : Alor, Solor, Rote, Sawu, Sumba, Flores, Belu, Bima</a:t>
            </a:r>
          </a:p>
          <a:p>
            <a:r>
              <a:rPr lang="id-ID" dirty="0"/>
              <a:t>20. Kalimantan Barat : Melayu, Dayak (Iban Embaluh, Punan, Kayan, Kantuk, Embaloh, Bugan,Bukat), Manyuke</a:t>
            </a:r>
          </a:p>
          <a:p>
            <a:endParaRPr lang="id-ID" dirty="0"/>
          </a:p>
        </p:txBody>
      </p:sp>
    </p:spTree>
    <p:extLst>
      <p:ext uri="{BB962C8B-B14F-4D97-AF65-F5344CB8AC3E}">
        <p14:creationId xmlns:p14="http://schemas.microsoft.com/office/powerpoint/2010/main" val="1035541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lnSpcReduction="10000"/>
          </a:bodyPr>
          <a:lstStyle/>
          <a:p>
            <a:r>
              <a:rPr lang="id-ID" dirty="0"/>
              <a:t>21. Kalimantan Tengah : Melayu, Dayak (Medang, Basap, Tunjung, Bahau, Kenyah, Penihing, Benuaq), Banjar, Kutai, Ngaju, Lawangan, Maayan, Murut, Kapuas</a:t>
            </a:r>
          </a:p>
          <a:p>
            <a:r>
              <a:rPr lang="id-ID" dirty="0"/>
              <a:t>22. Kalimantan </a:t>
            </a:r>
            <a:r>
              <a:rPr lang="id-ID" dirty="0">
                <a:hlinkClick r:id="rId2"/>
              </a:rPr>
              <a:t>Timur</a:t>
            </a:r>
            <a:r>
              <a:rPr lang="id-ID" dirty="0"/>
              <a:t> : Melayu, Dayak(Bukupai, Lawangan, Dusun, Ngaju, Maayan)</a:t>
            </a:r>
          </a:p>
          <a:p>
            <a:r>
              <a:rPr lang="id-ID" dirty="0"/>
              <a:t>23. Kalimantan Selatan : Melayu, Banjar, Dayak, Aba</a:t>
            </a:r>
          </a:p>
          <a:p>
            <a:endParaRPr lang="id-ID" dirty="0"/>
          </a:p>
        </p:txBody>
      </p:sp>
    </p:spTree>
    <p:extLst>
      <p:ext uri="{BB962C8B-B14F-4D97-AF65-F5344CB8AC3E}">
        <p14:creationId xmlns:p14="http://schemas.microsoft.com/office/powerpoint/2010/main" val="1641133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24. Sulawesi Selatan : Bugis, Makasar, Toraja, Mandar</a:t>
            </a:r>
          </a:p>
          <a:p>
            <a:r>
              <a:rPr lang="id-ID" dirty="0"/>
              <a:t>25. Sulawesi Tenggara : Muna, Buton,Totaja, Tolaki, Kabaena, Moronehe, Kulisusu, Wolio</a:t>
            </a:r>
          </a:p>
          <a:p>
            <a:r>
              <a:rPr lang="id-ID" dirty="0"/>
              <a:t>26. SulawesiTengah : Kaili, Tomini, Toli-Toli,Buol, Kulawi, Balantak, Banggai,Lore</a:t>
            </a:r>
          </a:p>
          <a:p>
            <a:r>
              <a:rPr lang="id-ID" dirty="0"/>
              <a:t>27. Sulawesi Utara : Bolaang-Mongondow, Minahasa, Sangir, Talaud, Siau, Bantik</a:t>
            </a:r>
          </a:p>
          <a:p>
            <a:endParaRPr lang="id-ID" dirty="0"/>
          </a:p>
        </p:txBody>
      </p:sp>
    </p:spTree>
    <p:extLst>
      <p:ext uri="{BB962C8B-B14F-4D97-AF65-F5344CB8AC3E}">
        <p14:creationId xmlns:p14="http://schemas.microsoft.com/office/powerpoint/2010/main" val="2186612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28. Gorontalo : Gorontalo</a:t>
            </a:r>
          </a:p>
          <a:p>
            <a:r>
              <a:rPr lang="id-ID" dirty="0"/>
              <a:t>29. Maluku : Ambon, Kei, Tanimbar, Seram, Saparua, Aru, Kisar</a:t>
            </a:r>
          </a:p>
          <a:p>
            <a:r>
              <a:rPr lang="id-ID" dirty="0"/>
              <a:t>30. Maluku Utara : Ternate, Morotai, Sula, taliabu, Bacan, Galela</a:t>
            </a:r>
          </a:p>
          <a:p>
            <a:r>
              <a:rPr lang="id-ID" dirty="0"/>
              <a:t>31. Papua Barat : Waigeo, Misool, Salawati, Bintuni, Bacanca</a:t>
            </a:r>
          </a:p>
          <a:p>
            <a:endParaRPr lang="id-ID" dirty="0"/>
          </a:p>
        </p:txBody>
      </p:sp>
    </p:spTree>
    <p:extLst>
      <p:ext uri="{BB962C8B-B14F-4D97-AF65-F5344CB8AC3E}">
        <p14:creationId xmlns:p14="http://schemas.microsoft.com/office/powerpoint/2010/main" val="4288742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 Papua Tengah : Yapen, Biak, Mamika, Numfoor</a:t>
            </a:r>
          </a:p>
          <a:p>
            <a:r>
              <a:rPr lang="id-ID" dirty="0"/>
              <a:t>33. Papua Timur : Sentani, Asmat, Dani, Senggi</a:t>
            </a:r>
          </a:p>
          <a:p>
            <a:endParaRPr lang="id-ID" dirty="0"/>
          </a:p>
        </p:txBody>
      </p:sp>
    </p:spTree>
    <p:extLst>
      <p:ext uri="{BB962C8B-B14F-4D97-AF65-F5344CB8AC3E}">
        <p14:creationId xmlns:p14="http://schemas.microsoft.com/office/powerpoint/2010/main" val="2546639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Berikut ini beberapa contoh rumah adat.</a:t>
            </a:r>
          </a:p>
        </p:txBody>
      </p:sp>
      <p:sp>
        <p:nvSpPr>
          <p:cNvPr id="3" name="Content Placeholder 2"/>
          <p:cNvSpPr>
            <a:spLocks noGrp="1"/>
          </p:cNvSpPr>
          <p:nvPr>
            <p:ph idx="1"/>
          </p:nvPr>
        </p:nvSpPr>
        <p:spPr/>
        <p:txBody>
          <a:bodyPr>
            <a:normAutofit/>
          </a:bodyPr>
          <a:lstStyle/>
          <a:p>
            <a:r>
              <a:rPr lang="id-ID" dirty="0"/>
              <a:t>1.   Rumah Bolon (Sumatera Utara).</a:t>
            </a:r>
          </a:p>
          <a:p>
            <a:r>
              <a:rPr lang="id-ID" dirty="0"/>
              <a:t>2.   Rumah Gadang (Minangkabau, Sumatera Barat).</a:t>
            </a:r>
          </a:p>
          <a:p>
            <a:r>
              <a:rPr lang="id-ID" dirty="0"/>
              <a:t>3.   Rumah </a:t>
            </a:r>
            <a:r>
              <a:rPr lang="id-ID" dirty="0">
                <a:hlinkClick r:id="rId2"/>
              </a:rPr>
              <a:t>Joglo</a:t>
            </a:r>
            <a:r>
              <a:rPr lang="id-ID" dirty="0"/>
              <a:t> (Jawa Tengah, Yogyakarta, dan Jawa Timur).</a:t>
            </a:r>
          </a:p>
        </p:txBody>
      </p:sp>
    </p:spTree>
    <p:extLst>
      <p:ext uri="{BB962C8B-B14F-4D97-AF65-F5344CB8AC3E}">
        <p14:creationId xmlns:p14="http://schemas.microsoft.com/office/powerpoint/2010/main" val="727980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 Faktor Penyebab Keberagaman Masyarakat Indonesia</a:t>
            </a:r>
          </a:p>
        </p:txBody>
      </p:sp>
      <p:sp>
        <p:nvSpPr>
          <p:cNvPr id="3" name="Content Placeholder 2"/>
          <p:cNvSpPr>
            <a:spLocks noGrp="1"/>
          </p:cNvSpPr>
          <p:nvPr>
            <p:ph idx="1"/>
          </p:nvPr>
        </p:nvSpPr>
        <p:spPr/>
        <p:txBody>
          <a:bodyPr/>
          <a:lstStyle/>
          <a:p>
            <a:r>
              <a:rPr lang="id-ID" dirty="0"/>
              <a:t>Keberagaman bangsa Indonesia dapat dibentuk oleh banyaknya jumlah suku bangsa yang tinggal di wilayah Indonesia dan tersebar di berbagai pulau dan wilayah di penjuru indonesia. Setiap suku bangsa memiliki ciri khas dan karakteristik sendiri pada aspek sosial dan budaya. Menurut penelitian badan statistik auat BPS, yang di lakukan tahun 2010, di Indonesia terdapat 1.128 suku bangsa.</a:t>
            </a:r>
          </a:p>
        </p:txBody>
      </p:sp>
    </p:spTree>
    <p:extLst>
      <p:ext uri="{BB962C8B-B14F-4D97-AF65-F5344CB8AC3E}">
        <p14:creationId xmlns:p14="http://schemas.microsoft.com/office/powerpoint/2010/main" val="3678800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4.   Rumah Lamin (Kalimantan Timur).</a:t>
            </a:r>
          </a:p>
          <a:p>
            <a:r>
              <a:rPr lang="id-ID" dirty="0"/>
              <a:t>5.   Rumah Bentang (Kalimantan Tengah).</a:t>
            </a:r>
          </a:p>
          <a:p>
            <a:r>
              <a:rPr lang="id-ID" dirty="0"/>
              <a:t>6.   Rumah Tongkonan (Sulawesi Selatan).</a:t>
            </a:r>
          </a:p>
          <a:p>
            <a:r>
              <a:rPr lang="id-ID" dirty="0"/>
              <a:t>7.   Rumah Honai (Rumah suku Dani di Papua).</a:t>
            </a:r>
          </a:p>
        </p:txBody>
      </p:sp>
    </p:spTree>
    <p:extLst>
      <p:ext uri="{BB962C8B-B14F-4D97-AF65-F5344CB8AC3E}">
        <p14:creationId xmlns:p14="http://schemas.microsoft.com/office/powerpoint/2010/main" val="1820767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 u</a:t>
            </a:r>
            <a:br>
              <a:rPr lang="id-ID" dirty="0"/>
            </a:br>
            <a:r>
              <a:rPr lang="id-ID" dirty="0"/>
              <a:t>pacara adat yang dilakukan suku-suku di Indonesia antara lain sebagai berikut.</a:t>
            </a:r>
          </a:p>
        </p:txBody>
      </p:sp>
      <p:sp>
        <p:nvSpPr>
          <p:cNvPr id="3" name="Content Placeholder 2"/>
          <p:cNvSpPr>
            <a:spLocks noGrp="1"/>
          </p:cNvSpPr>
          <p:nvPr>
            <p:ph idx="1"/>
          </p:nvPr>
        </p:nvSpPr>
        <p:spPr/>
        <p:txBody>
          <a:bodyPr/>
          <a:lstStyle/>
          <a:p>
            <a:r>
              <a:rPr lang="id-ID" dirty="0"/>
              <a:t>1.   Mitoni, tedhak siti, ruwatan, kenduri, grebegan (Suku Jawa).</a:t>
            </a:r>
          </a:p>
          <a:p>
            <a:r>
              <a:rPr lang="id-ID" dirty="0"/>
              <a:t>2.   Seren taun (Sunda).</a:t>
            </a:r>
          </a:p>
          <a:p>
            <a:r>
              <a:rPr lang="id-ID" dirty="0"/>
              <a:t>3.   Kasodo (Tengger).</a:t>
            </a:r>
          </a:p>
          <a:p>
            <a:r>
              <a:rPr lang="id-ID" dirty="0"/>
              <a:t>4.   Nelubulanin, ngaben (Bali).</a:t>
            </a:r>
          </a:p>
          <a:p>
            <a:r>
              <a:rPr lang="id-ID" dirty="0"/>
              <a:t>5.   Rambu solok (Toraja).</a:t>
            </a:r>
          </a:p>
          <a:p>
            <a:endParaRPr lang="id-ID" dirty="0"/>
          </a:p>
        </p:txBody>
      </p:sp>
    </p:spTree>
    <p:extLst>
      <p:ext uri="{BB962C8B-B14F-4D97-AF65-F5344CB8AC3E}">
        <p14:creationId xmlns:p14="http://schemas.microsoft.com/office/powerpoint/2010/main" val="1181099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bermacam-macam bentuk kesenian daerah</a:t>
            </a:r>
          </a:p>
        </p:txBody>
      </p:sp>
      <p:sp>
        <p:nvSpPr>
          <p:cNvPr id="3" name="Content Placeholder 2"/>
          <p:cNvSpPr>
            <a:spLocks noGrp="1"/>
          </p:cNvSpPr>
          <p:nvPr>
            <p:ph idx="1"/>
          </p:nvPr>
        </p:nvSpPr>
        <p:spPr/>
        <p:txBody>
          <a:bodyPr/>
          <a:lstStyle/>
          <a:p>
            <a:pPr marL="0" indent="0">
              <a:buNone/>
            </a:pPr>
            <a:r>
              <a:rPr lang="id-ID" dirty="0"/>
              <a:t>.1. Contoh lagu-lagu daerah sebagai berikut.</a:t>
            </a:r>
          </a:p>
          <a:p>
            <a:r>
              <a:rPr lang="id-ID" dirty="0"/>
              <a:t>1.      Nangroe Aceh Darussalam Piso Surit</a:t>
            </a:r>
          </a:p>
          <a:p>
            <a:r>
              <a:rPr lang="id-ID" dirty="0"/>
              <a:t>2.      Sumatera Utara Lisoi, Sinanggar Tullo, Sing Sing So, Butet</a:t>
            </a:r>
          </a:p>
          <a:p>
            <a:r>
              <a:rPr lang="id-ID" dirty="0"/>
              <a:t>3. </a:t>
            </a:r>
            <a:r>
              <a:rPr lang="id-ID" dirty="0">
                <a:hlinkClick r:id="rId2"/>
              </a:rPr>
              <a:t>Sumatera</a:t>
            </a:r>
            <a:r>
              <a:rPr lang="id-ID" dirty="0"/>
              <a:t> Barat Kambanglah Bungo, Ayam Den Lapeh, Mak Inang, Kampuang Nan Jauh di Mato</a:t>
            </a:r>
          </a:p>
          <a:p>
            <a:r>
              <a:rPr lang="id-ID" dirty="0"/>
              <a:t>4.      Riau Soleram</a:t>
            </a:r>
          </a:p>
          <a:p>
            <a:pPr marL="0" indent="0">
              <a:buNone/>
            </a:pPr>
            <a:endParaRPr lang="id-ID" dirty="0"/>
          </a:p>
        </p:txBody>
      </p:sp>
    </p:spTree>
    <p:extLst>
      <p:ext uri="{BB962C8B-B14F-4D97-AF65-F5344CB8AC3E}">
        <p14:creationId xmlns:p14="http://schemas.microsoft.com/office/powerpoint/2010/main" val="1931482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5.      Sumatera Selatan Dek Sangke, Tari Tanggai, Gendis Sriwijaya</a:t>
            </a:r>
          </a:p>
          <a:p>
            <a:r>
              <a:rPr lang="id-ID" dirty="0"/>
              <a:t>6.      Jakarta Jali-jali, Kicir-kicir, Surilang</a:t>
            </a:r>
          </a:p>
          <a:p>
            <a:r>
              <a:rPr lang="id-ID" dirty="0"/>
              <a:t>7.      Jawa Barat Bubuy Bulan, Cing Cangkeling, Manuk Dadali, Sapu Nyere Pegat Simpai</a:t>
            </a:r>
          </a:p>
          <a:p>
            <a:r>
              <a:rPr lang="id-ID" dirty="0"/>
              <a:t>8.      Jawa Tengah Gundul-gundul Pacul, Gambang Suling, Suwe Ora Jamu, Pitik Tukung, Ilir-ilir,</a:t>
            </a:r>
          </a:p>
          <a:p>
            <a:endParaRPr lang="id-ID" dirty="0"/>
          </a:p>
        </p:txBody>
      </p:sp>
    </p:spTree>
    <p:extLst>
      <p:ext uri="{BB962C8B-B14F-4D97-AF65-F5344CB8AC3E}">
        <p14:creationId xmlns:p14="http://schemas.microsoft.com/office/powerpoint/2010/main" val="774873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Jawa Timur Rek Ayo Rek, Turi-turi Putih</a:t>
            </a:r>
          </a:p>
          <a:p>
            <a:r>
              <a:rPr lang="id-ID" dirty="0"/>
              <a:t>10.   Madura Karaban Sape, Tanduk Majeng</a:t>
            </a:r>
          </a:p>
          <a:p>
            <a:r>
              <a:rPr lang="id-ID" dirty="0"/>
              <a:t>11.   Kalimantan Barat Cik Cik Periok</a:t>
            </a:r>
          </a:p>
          <a:p>
            <a:r>
              <a:rPr lang="id-ID" dirty="0"/>
              <a:t>12.   Kalimantan Tengah Naluya, Kalayar, Tumpi Wayu</a:t>
            </a:r>
          </a:p>
          <a:p>
            <a:r>
              <a:rPr lang="id-ID" dirty="0"/>
              <a:t>13.   Kalimantan Selatan Ampar Ampar Pisang, Paris Baranta</a:t>
            </a:r>
          </a:p>
          <a:p>
            <a:endParaRPr lang="id-ID" dirty="0"/>
          </a:p>
        </p:txBody>
      </p:sp>
    </p:spTree>
    <p:extLst>
      <p:ext uri="{BB962C8B-B14F-4D97-AF65-F5344CB8AC3E}">
        <p14:creationId xmlns:p14="http://schemas.microsoft.com/office/powerpoint/2010/main" val="2441219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4.   Sulawesi Utara Si Patokaan, O Ina Ni Keke, Esa Mokan</a:t>
            </a:r>
          </a:p>
          <a:p>
            <a:r>
              <a:rPr lang="id-ID" dirty="0"/>
              <a:t>15.   Sulawesi Selatan Anging Mamiri, Ma Rencong, Pakarena</a:t>
            </a:r>
          </a:p>
          <a:p>
            <a:r>
              <a:rPr lang="id-ID" dirty="0"/>
              <a:t>16.   Sulawesi Tengah Tondok Kadadingku</a:t>
            </a:r>
          </a:p>
          <a:p>
            <a:r>
              <a:rPr lang="id-ID" dirty="0"/>
              <a:t>17.   Bali Dewa Ayu, Meyong-meyong, Macepetcepetan, Janger, Cening Putri Ayu.</a:t>
            </a:r>
          </a:p>
          <a:p>
            <a:endParaRPr lang="id-ID" dirty="0"/>
          </a:p>
        </p:txBody>
      </p:sp>
    </p:spTree>
    <p:extLst>
      <p:ext uri="{BB962C8B-B14F-4D97-AF65-F5344CB8AC3E}">
        <p14:creationId xmlns:p14="http://schemas.microsoft.com/office/powerpoint/2010/main" val="889865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 NTT Desaku, Moree, Pai Mura Rame, Tutu Koda, Heleleu Ala De Teang,</a:t>
            </a:r>
          </a:p>
          <a:p>
            <a:r>
              <a:rPr lang="id-ID" dirty="0"/>
              <a:t>19.   Maluku Kole-Kole, Ole Sioh, Sarinande, Waktu Hujan Sore-sore, Ayo Mama, Huhatee</a:t>
            </a:r>
          </a:p>
          <a:p>
            <a:r>
              <a:rPr lang="id-ID" dirty="0"/>
              <a:t>20.   Papua Apuse, Yamko Rambe Yamko</a:t>
            </a:r>
          </a:p>
          <a:p>
            <a:endParaRPr lang="id-ID" dirty="0"/>
          </a:p>
        </p:txBody>
      </p:sp>
    </p:spTree>
    <p:extLst>
      <p:ext uri="{BB962C8B-B14F-4D97-AF65-F5344CB8AC3E}">
        <p14:creationId xmlns:p14="http://schemas.microsoft.com/office/powerpoint/2010/main" val="792160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Contoh Tari-tarian Tradisional Indonesia</a:t>
            </a:r>
          </a:p>
        </p:txBody>
      </p:sp>
      <p:sp>
        <p:nvSpPr>
          <p:cNvPr id="3" name="Content Placeholder 2"/>
          <p:cNvSpPr>
            <a:spLocks noGrp="1"/>
          </p:cNvSpPr>
          <p:nvPr>
            <p:ph idx="1"/>
          </p:nvPr>
        </p:nvSpPr>
        <p:spPr/>
        <p:txBody>
          <a:bodyPr>
            <a:normAutofit fontScale="92500"/>
          </a:bodyPr>
          <a:lstStyle/>
          <a:p>
            <a:r>
              <a:rPr lang="id-ID" dirty="0"/>
              <a:t>Nangroe Aceh Darussalam Tari Seudati, Saman, Bukat</a:t>
            </a:r>
          </a:p>
          <a:p>
            <a:r>
              <a:rPr lang="id-ID" dirty="0"/>
              <a:t>2.      Sumatera Utara Tari Serampang, Baluse, Manduda</a:t>
            </a:r>
          </a:p>
          <a:p>
            <a:r>
              <a:rPr lang="id-ID" dirty="0"/>
              <a:t>3.      Sumatera Barat Tari Piring, Payung, Tabuik</a:t>
            </a:r>
          </a:p>
          <a:p>
            <a:r>
              <a:rPr lang="id-ID" dirty="0"/>
              <a:t>4.      Riau Tari Joget Lambak, Tandak</a:t>
            </a:r>
          </a:p>
          <a:p>
            <a:r>
              <a:rPr lang="id-ID" dirty="0"/>
              <a:t>5.      Sumatera Selatan Tari Kipas, Tanggai, Tajak</a:t>
            </a:r>
          </a:p>
          <a:p>
            <a:r>
              <a:rPr lang="id-ID" dirty="0"/>
              <a:t>6.      Lampung Tari Melinting, Bedana</a:t>
            </a:r>
          </a:p>
          <a:p>
            <a:endParaRPr lang="id-ID" dirty="0"/>
          </a:p>
        </p:txBody>
      </p:sp>
    </p:spTree>
    <p:extLst>
      <p:ext uri="{BB962C8B-B14F-4D97-AF65-F5344CB8AC3E}">
        <p14:creationId xmlns:p14="http://schemas.microsoft.com/office/powerpoint/2010/main" val="1080289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Bengkulu Tari Adum, Bidadari</a:t>
            </a:r>
          </a:p>
          <a:p>
            <a:r>
              <a:rPr lang="id-ID" dirty="0"/>
              <a:t>8.      Jambi Tari Rangkung, Sekapur Sirih</a:t>
            </a:r>
          </a:p>
          <a:p>
            <a:r>
              <a:rPr lang="id-ID" dirty="0"/>
              <a:t>9.      Jakarta Tari Yapong, Serondeng, Topeng</a:t>
            </a:r>
          </a:p>
          <a:p>
            <a:r>
              <a:rPr lang="id-ID" dirty="0"/>
              <a:t>10.   Jawa Barat Tari Jaipong, Merak, Patilaras</a:t>
            </a:r>
          </a:p>
          <a:p>
            <a:r>
              <a:rPr lang="id-ID" dirty="0"/>
              <a:t>11.   Jawa Tengah-Yogyakarta Tari Bambangan Cakil, Enggot-enggot, Bedaya,</a:t>
            </a:r>
          </a:p>
          <a:p>
            <a:endParaRPr lang="id-ID" dirty="0"/>
          </a:p>
        </p:txBody>
      </p:sp>
    </p:spTree>
    <p:extLst>
      <p:ext uri="{BB962C8B-B14F-4D97-AF65-F5344CB8AC3E}">
        <p14:creationId xmlns:p14="http://schemas.microsoft.com/office/powerpoint/2010/main" val="2081772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92500"/>
          </a:bodyPr>
          <a:lstStyle/>
          <a:p>
            <a:r>
              <a:rPr lang="id-ID" dirty="0"/>
              <a:t>Jawa Timur Tari Reog Ponorogo, Remong</a:t>
            </a:r>
          </a:p>
          <a:p>
            <a:r>
              <a:rPr lang="id-ID" dirty="0"/>
              <a:t>13.   Bali Tari Legong, Arje, Kecak</a:t>
            </a:r>
          </a:p>
          <a:p>
            <a:r>
              <a:rPr lang="id-ID" dirty="0"/>
              <a:t>14.   Nusa Tenggara Barat Tari Batunganga, Sampari</a:t>
            </a:r>
          </a:p>
          <a:p>
            <a:r>
              <a:rPr lang="id-ID" dirty="0"/>
              <a:t>15.   Nusa Tenggara Timur Tari Meminang, Perang</a:t>
            </a:r>
          </a:p>
          <a:p>
            <a:r>
              <a:rPr lang="id-ID" dirty="0"/>
              <a:t>16.   Kalimantan Barat Tari Tandak Sambas, Zapin Tembung</a:t>
            </a:r>
          </a:p>
          <a:p>
            <a:r>
              <a:rPr lang="id-ID" dirty="0"/>
              <a:t>17.   Kalimantan Timur Tari Hudog, Belian</a:t>
            </a:r>
          </a:p>
          <a:p>
            <a:endParaRPr lang="id-ID" dirty="0"/>
          </a:p>
        </p:txBody>
      </p:sp>
    </p:spTree>
    <p:extLst>
      <p:ext uri="{BB962C8B-B14F-4D97-AF65-F5344CB8AC3E}">
        <p14:creationId xmlns:p14="http://schemas.microsoft.com/office/powerpoint/2010/main" val="1924991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Keberagaman masyarakat Indonesia disebabkan oleh beberapa hal, di antaranya adalah sebagai berikut :</a:t>
            </a:r>
          </a:p>
          <a:p>
            <a:r>
              <a:rPr lang="id-ID" dirty="0"/>
              <a:t>1.    Keadaan geografis</a:t>
            </a:r>
          </a:p>
          <a:p>
            <a:r>
              <a:rPr lang="id-ID" dirty="0"/>
              <a:t>2.    Pegaruh kebudayaan asing</a:t>
            </a:r>
          </a:p>
          <a:p>
            <a:r>
              <a:rPr lang="id-ID" dirty="0"/>
              <a:t> 3.  Kondisi iklim dan kondisi alam yang berbeda</a:t>
            </a:r>
          </a:p>
        </p:txBody>
      </p:sp>
    </p:spTree>
    <p:extLst>
      <p:ext uri="{BB962C8B-B14F-4D97-AF65-F5344CB8AC3E}">
        <p14:creationId xmlns:p14="http://schemas.microsoft.com/office/powerpoint/2010/main" val="2814494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  Kalimantan Tengah Tari Balean Dadas, Tambun</a:t>
            </a:r>
          </a:p>
          <a:p>
            <a:r>
              <a:rPr lang="id-ID" dirty="0"/>
              <a:t>19.   Kalimantan Selatan Tari Baksa Kembang</a:t>
            </a:r>
          </a:p>
          <a:p>
            <a:r>
              <a:rPr lang="id-ID" dirty="0"/>
              <a:t>20.   Sulawesi Selatan Tari Kipa, Gaurambuloh</a:t>
            </a:r>
          </a:p>
          <a:p>
            <a:r>
              <a:rPr lang="id-ID" dirty="0"/>
              <a:t>21.   Sulawesi Tenggara Tari Balumba, Malulo</a:t>
            </a:r>
          </a:p>
          <a:p>
            <a:r>
              <a:rPr lang="id-ID" dirty="0"/>
              <a:t>22.   Sulawesi Tengah Tari Lumense, Parmote</a:t>
            </a:r>
          </a:p>
          <a:p>
            <a:r>
              <a:rPr lang="id-ID" dirty="0"/>
              <a:t>23.   Sulawesi Utara Tari Maengket</a:t>
            </a:r>
          </a:p>
          <a:p>
            <a:endParaRPr lang="id-ID" dirty="0"/>
          </a:p>
        </p:txBody>
      </p:sp>
    </p:spTree>
    <p:extLst>
      <p:ext uri="{BB962C8B-B14F-4D97-AF65-F5344CB8AC3E}">
        <p14:creationId xmlns:p14="http://schemas.microsoft.com/office/powerpoint/2010/main" val="1233032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fi-FI" dirty="0"/>
              <a:t>Maluku Tari Nabar Ilaa, Perang</a:t>
            </a:r>
          </a:p>
          <a:p>
            <a:r>
              <a:rPr lang="fi-FI" dirty="0"/>
              <a:t>25.   Papua Tari Perang, Sanggi</a:t>
            </a:r>
          </a:p>
        </p:txBody>
      </p:sp>
    </p:spTree>
    <p:extLst>
      <p:ext uri="{BB962C8B-B14F-4D97-AF65-F5344CB8AC3E}">
        <p14:creationId xmlns:p14="http://schemas.microsoft.com/office/powerpoint/2010/main" val="1195645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Contoh Seni Pertunjukan yang Ada di Indonesia</a:t>
            </a:r>
            <a:endParaRPr lang="id-ID" dirty="0"/>
          </a:p>
        </p:txBody>
      </p:sp>
      <p:sp>
        <p:nvSpPr>
          <p:cNvPr id="3" name="Content Placeholder 2"/>
          <p:cNvSpPr>
            <a:spLocks noGrp="1"/>
          </p:cNvSpPr>
          <p:nvPr>
            <p:ph idx="1"/>
          </p:nvPr>
        </p:nvSpPr>
        <p:spPr/>
        <p:txBody>
          <a:bodyPr/>
          <a:lstStyle/>
          <a:p>
            <a:r>
              <a:rPr lang="id-ID" dirty="0"/>
              <a:t>Banten: Debus</a:t>
            </a:r>
          </a:p>
          <a:p>
            <a:r>
              <a:rPr lang="id-ID" dirty="0"/>
              <a:t>2.   DKI Jakarta: Ondel-ondel, Lenong</a:t>
            </a:r>
          </a:p>
          <a:p>
            <a:r>
              <a:rPr lang="id-ID" dirty="0"/>
              <a:t>3.   Jawa Barat: Wayang Golek, Rudat, Banjet, Tarling, Degung</a:t>
            </a:r>
          </a:p>
          <a:p>
            <a:r>
              <a:rPr lang="id-ID" dirty="0"/>
              <a:t>4.   Jawa Tengah: Wayang Kulit, Kuda Lumping, Wayang Orang, Ketoprak, Srandul, Opak Alang, Sintr</a:t>
            </a:r>
          </a:p>
          <a:p>
            <a:endParaRPr lang="id-ID" dirty="0"/>
          </a:p>
        </p:txBody>
      </p:sp>
    </p:spTree>
    <p:extLst>
      <p:ext uri="{BB962C8B-B14F-4D97-AF65-F5344CB8AC3E}">
        <p14:creationId xmlns:p14="http://schemas.microsoft.com/office/powerpoint/2010/main" val="3114122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   Jawa Timur: Ludruk, Reog, Wayang Kulit</a:t>
            </a:r>
          </a:p>
          <a:p>
            <a:r>
              <a:rPr lang="id-ID" dirty="0"/>
              <a:t>6.   Bali: Wayang Kulit, Janger</a:t>
            </a:r>
          </a:p>
          <a:p>
            <a:r>
              <a:rPr lang="id-ID" dirty="0"/>
              <a:t>7.   Riau: Makyong</a:t>
            </a:r>
          </a:p>
          <a:p>
            <a:r>
              <a:rPr lang="id-ID" dirty="0"/>
              <a:t>8.   Kalimantan: Mamanda</a:t>
            </a:r>
          </a:p>
          <a:p>
            <a:endParaRPr lang="id-ID" dirty="0"/>
          </a:p>
        </p:txBody>
      </p:sp>
    </p:spTree>
    <p:extLst>
      <p:ext uri="{BB962C8B-B14F-4D97-AF65-F5344CB8AC3E}">
        <p14:creationId xmlns:p14="http://schemas.microsoft.com/office/powerpoint/2010/main" val="2077321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Pakaian Adat.</a:t>
            </a:r>
          </a:p>
        </p:txBody>
      </p:sp>
      <p:sp>
        <p:nvSpPr>
          <p:cNvPr id="3" name="Content Placeholder 2"/>
          <p:cNvSpPr>
            <a:spLocks noGrp="1"/>
          </p:cNvSpPr>
          <p:nvPr>
            <p:ph idx="1"/>
          </p:nvPr>
        </p:nvSpPr>
        <p:spPr/>
        <p:txBody>
          <a:bodyPr/>
          <a:lstStyle/>
          <a:p>
            <a:endParaRPr lang="id-ID"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2214563"/>
            <a:ext cx="8252680" cy="395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925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50106"/>
          </a:xfrm>
        </p:spPr>
        <p:txBody>
          <a:bodyPr>
            <a:normAutofit/>
          </a:bodyPr>
          <a:lstStyle/>
          <a:p>
            <a:r>
              <a:rPr lang="id-ID" dirty="0"/>
              <a:t>aceh</a:t>
            </a:r>
          </a:p>
        </p:txBody>
      </p:sp>
      <p:sp>
        <p:nvSpPr>
          <p:cNvPr id="3" name="Content Placeholder 2"/>
          <p:cNvSpPr>
            <a:spLocks noGrp="1"/>
          </p:cNvSpPr>
          <p:nvPr>
            <p:ph idx="1"/>
          </p:nvPr>
        </p:nvSpPr>
        <p:spPr>
          <a:xfrm>
            <a:off x="446856" y="1567333"/>
            <a:ext cx="8229600" cy="4525963"/>
          </a:xfrm>
        </p:spPr>
        <p:txBody>
          <a:bodyPr/>
          <a:lstStyle/>
          <a:p>
            <a:endParaRPr lang="id-ID"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828092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978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Batak toba</a:t>
            </a:r>
          </a:p>
        </p:txBody>
      </p:sp>
      <p:sp>
        <p:nvSpPr>
          <p:cNvPr id="3" name="Content Placeholder 2"/>
          <p:cNvSpPr>
            <a:spLocks noGrp="1"/>
          </p:cNvSpPr>
          <p:nvPr>
            <p:ph idx="1"/>
          </p:nvPr>
        </p:nvSpPr>
        <p:spPr/>
        <p:txBody>
          <a:bodyPr/>
          <a:lstStyle/>
          <a:p>
            <a:endParaRPr lang="id-ID"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8136904"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773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riau</a:t>
            </a:r>
          </a:p>
        </p:txBody>
      </p:sp>
      <p:sp>
        <p:nvSpPr>
          <p:cNvPr id="3" name="Content Placeholder 2"/>
          <p:cNvSpPr>
            <a:spLocks noGrp="1"/>
          </p:cNvSpPr>
          <p:nvPr>
            <p:ph idx="1"/>
          </p:nvPr>
        </p:nvSpPr>
        <p:spPr/>
        <p:txBody>
          <a:bodyPr/>
          <a:lstStyle/>
          <a:p>
            <a:endParaRPr lang="id-ID"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7776864"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461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Sumatera barat</a:t>
            </a:r>
          </a:p>
        </p:txBody>
      </p:sp>
      <p:sp>
        <p:nvSpPr>
          <p:cNvPr id="3" name="Content Placeholder 2"/>
          <p:cNvSpPr>
            <a:spLocks noGrp="1"/>
          </p:cNvSpPr>
          <p:nvPr>
            <p:ph idx="1"/>
          </p:nvPr>
        </p:nvSpPr>
        <p:spPr/>
        <p:txBody>
          <a:bodyPr/>
          <a:lstStyle/>
          <a:p>
            <a:endParaRPr lang="id-ID"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8136904"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916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kepulauanriau</a:t>
            </a:r>
          </a:p>
        </p:txBody>
      </p:sp>
      <p:sp>
        <p:nvSpPr>
          <p:cNvPr id="3" name="Content Placeholder 2"/>
          <p:cNvSpPr>
            <a:spLocks noGrp="1"/>
          </p:cNvSpPr>
          <p:nvPr>
            <p:ph idx="1"/>
          </p:nvPr>
        </p:nvSpPr>
        <p:spPr/>
        <p:txBody>
          <a:bodyPr/>
          <a:lstStyle/>
          <a:p>
            <a:endParaRPr lang="id-ID"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813690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161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2. Keanekaragaman Suku Bangsa di Indonesia</a:t>
            </a:r>
            <a:endParaRPr lang="id-ID" dirty="0"/>
          </a:p>
        </p:txBody>
      </p:sp>
      <p:sp>
        <p:nvSpPr>
          <p:cNvPr id="3" name="Content Placeholder 2"/>
          <p:cNvSpPr>
            <a:spLocks noGrp="1"/>
          </p:cNvSpPr>
          <p:nvPr>
            <p:ph idx="1"/>
          </p:nvPr>
        </p:nvSpPr>
        <p:spPr/>
        <p:txBody>
          <a:bodyPr/>
          <a:lstStyle/>
          <a:p>
            <a:r>
              <a:rPr lang="id-ID" dirty="0"/>
              <a:t>Sejak zaman dahulu bangsa Indonesia dikenal sebagai masyarakat yang majemuk. Hal ini tercermin dari semboyan “Bhinneka tunggal Ika” yang artinya berbeda-beda tetapi tetap satu. Kemajemukan yang ada terdiri atas keragaman suku bangsa, budaya, agama, ras, dan bahasa.</a:t>
            </a:r>
          </a:p>
        </p:txBody>
      </p:sp>
    </p:spTree>
    <p:extLst>
      <p:ext uri="{BB962C8B-B14F-4D97-AF65-F5344CB8AC3E}">
        <p14:creationId xmlns:p14="http://schemas.microsoft.com/office/powerpoint/2010/main" val="850059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Bangka Belitung</a:t>
            </a:r>
          </a:p>
        </p:txBody>
      </p:sp>
      <p:sp>
        <p:nvSpPr>
          <p:cNvPr id="3" name="Content Placeholder 2"/>
          <p:cNvSpPr>
            <a:spLocks noGrp="1"/>
          </p:cNvSpPr>
          <p:nvPr>
            <p:ph idx="1"/>
          </p:nvPr>
        </p:nvSpPr>
        <p:spPr/>
        <p:txBody>
          <a:bodyPr/>
          <a:lstStyle/>
          <a:p>
            <a:endParaRPr lang="id-ID"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99288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4960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jambi</a:t>
            </a:r>
          </a:p>
        </p:txBody>
      </p:sp>
      <p:sp>
        <p:nvSpPr>
          <p:cNvPr id="3" name="Content Placeholder 2"/>
          <p:cNvSpPr>
            <a:spLocks noGrp="1"/>
          </p:cNvSpPr>
          <p:nvPr>
            <p:ph idx="1"/>
          </p:nvPr>
        </p:nvSpPr>
        <p:spPr/>
        <p:txBody>
          <a:bodyPr/>
          <a:lstStyle/>
          <a:p>
            <a:endParaRPr lang="id-ID"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8280920" cy="4513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853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Bengkulu</a:t>
            </a:r>
          </a:p>
        </p:txBody>
      </p:sp>
      <p:sp>
        <p:nvSpPr>
          <p:cNvPr id="3" name="Content Placeholder 2"/>
          <p:cNvSpPr>
            <a:spLocks noGrp="1"/>
          </p:cNvSpPr>
          <p:nvPr>
            <p:ph idx="1"/>
          </p:nvPr>
        </p:nvSpPr>
        <p:spPr/>
        <p:txBody>
          <a:bodyPr/>
          <a:lstStyle/>
          <a:p>
            <a:endParaRPr lang="id-ID"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99288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047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Sumatera Selatan</a:t>
            </a:r>
          </a:p>
        </p:txBody>
      </p:sp>
      <p:sp>
        <p:nvSpPr>
          <p:cNvPr id="3" name="Content Placeholder 2"/>
          <p:cNvSpPr>
            <a:spLocks noGrp="1"/>
          </p:cNvSpPr>
          <p:nvPr>
            <p:ph idx="1"/>
          </p:nvPr>
        </p:nvSpPr>
        <p:spPr/>
        <p:txBody>
          <a:bodyPr/>
          <a:lstStyle/>
          <a:p>
            <a:endParaRPr lang="id-ID"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8136904"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6235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Lampung</a:t>
            </a:r>
          </a:p>
        </p:txBody>
      </p:sp>
      <p:sp>
        <p:nvSpPr>
          <p:cNvPr id="3" name="Content Placeholder 2"/>
          <p:cNvSpPr>
            <a:spLocks noGrp="1"/>
          </p:cNvSpPr>
          <p:nvPr>
            <p:ph idx="1"/>
          </p:nvPr>
        </p:nvSpPr>
        <p:spPr/>
        <p:txBody>
          <a:bodyPr/>
          <a:lstStyle/>
          <a:p>
            <a:endParaRPr lang="id-ID"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8280920"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835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Banten</a:t>
            </a:r>
          </a:p>
        </p:txBody>
      </p:sp>
      <p:sp>
        <p:nvSpPr>
          <p:cNvPr id="3" name="Content Placeholder 2"/>
          <p:cNvSpPr>
            <a:spLocks noGrp="1"/>
          </p:cNvSpPr>
          <p:nvPr>
            <p:ph idx="1"/>
          </p:nvPr>
        </p:nvSpPr>
        <p:spPr/>
        <p:txBody>
          <a:bodyPr/>
          <a:lstStyle/>
          <a:p>
            <a:endParaRPr lang="id-ID"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8136904"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422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DKI Jakarta</a:t>
            </a:r>
          </a:p>
        </p:txBody>
      </p:sp>
      <p:sp>
        <p:nvSpPr>
          <p:cNvPr id="3" name="Content Placeholder 2"/>
          <p:cNvSpPr>
            <a:spLocks noGrp="1"/>
          </p:cNvSpPr>
          <p:nvPr>
            <p:ph idx="1"/>
          </p:nvPr>
        </p:nvSpPr>
        <p:spPr/>
        <p:txBody>
          <a:bodyPr/>
          <a:lstStyle/>
          <a:p>
            <a:endParaRPr lang="id-ID"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183586" cy="460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346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Papua Barat</a:t>
            </a:r>
          </a:p>
        </p:txBody>
      </p:sp>
      <p:sp>
        <p:nvSpPr>
          <p:cNvPr id="3" name="Content Placeholder 2"/>
          <p:cNvSpPr>
            <a:spLocks noGrp="1"/>
          </p:cNvSpPr>
          <p:nvPr>
            <p:ph idx="1"/>
          </p:nvPr>
        </p:nvSpPr>
        <p:spPr/>
        <p:txBody>
          <a:bodyPr/>
          <a:lstStyle/>
          <a:p>
            <a:endParaRPr lang="id-ID"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374441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700808"/>
            <a:ext cx="4269829"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994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Keragaman agama</a:t>
            </a:r>
          </a:p>
        </p:txBody>
      </p:sp>
      <p:sp>
        <p:nvSpPr>
          <p:cNvPr id="3" name="Content Placeholder 2"/>
          <p:cNvSpPr>
            <a:spLocks noGrp="1"/>
          </p:cNvSpPr>
          <p:nvPr>
            <p:ph idx="1"/>
          </p:nvPr>
        </p:nvSpPr>
        <p:spPr/>
        <p:txBody>
          <a:bodyPr/>
          <a:lstStyle/>
          <a:p>
            <a:r>
              <a:rPr lang="id-ID" dirty="0"/>
              <a:t>1. Agama Islam</a:t>
            </a:r>
          </a:p>
          <a:p>
            <a:r>
              <a:rPr lang="id-ID" dirty="0"/>
              <a:t>Nama Kitab Suci : Al Qur'an</a:t>
            </a:r>
          </a:p>
          <a:p>
            <a:r>
              <a:rPr lang="id-ID" dirty="0"/>
              <a:t>Nama Pembawa : Nabi Muhammad SAW</a:t>
            </a:r>
          </a:p>
          <a:p>
            <a:r>
              <a:rPr lang="id-ID" dirty="0"/>
              <a:t>Permulaan : Sekitar 1400 tahun yang lalu</a:t>
            </a:r>
          </a:p>
          <a:p>
            <a:r>
              <a:rPr lang="id-ID" dirty="0"/>
              <a:t>Tempat Ibadah : Masjid</a:t>
            </a:r>
          </a:p>
          <a:p>
            <a:r>
              <a:rPr lang="id-ID" dirty="0"/>
              <a:t>Hari Besar Keagamaan : Hari Raya Idul Fitri, Hari Raya Idul Adha, Tahun Baru Hijrah, Isra’ Mi’raj</a:t>
            </a:r>
          </a:p>
        </p:txBody>
      </p:sp>
    </p:spTree>
    <p:extLst>
      <p:ext uri="{BB962C8B-B14F-4D97-AF65-F5344CB8AC3E}">
        <p14:creationId xmlns:p14="http://schemas.microsoft.com/office/powerpoint/2010/main" val="2211773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2. Agama Kristen Protestan</a:t>
            </a:r>
          </a:p>
          <a:p>
            <a:r>
              <a:rPr lang="id-ID" dirty="0"/>
              <a:t>Nama Kitab Suci  : Alkitab</a:t>
            </a:r>
          </a:p>
          <a:p>
            <a:r>
              <a:rPr lang="id-ID" dirty="0"/>
              <a:t>Nama Pembawa : Yesus Kristus</a:t>
            </a:r>
          </a:p>
          <a:p>
            <a:r>
              <a:rPr lang="id-ID" dirty="0"/>
              <a:t>Permulaan : Sekitar 2000 tahun yang lalu</a:t>
            </a:r>
          </a:p>
          <a:p>
            <a:r>
              <a:rPr lang="id-ID" dirty="0"/>
              <a:t>Tempat Ibadah : Gereja</a:t>
            </a:r>
          </a:p>
          <a:p>
            <a:r>
              <a:rPr lang="id-ID" dirty="0"/>
              <a:t>Hari Besar Keagamaan : Hari Natal, Hari Jumat Agung, Hari Paskah, Kenaikan Isa Almasih</a:t>
            </a:r>
          </a:p>
        </p:txBody>
      </p:sp>
    </p:spTree>
    <p:extLst>
      <p:ext uri="{BB962C8B-B14F-4D97-AF65-F5344CB8AC3E}">
        <p14:creationId xmlns:p14="http://schemas.microsoft.com/office/powerpoint/2010/main" val="3865196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Adat </a:t>
            </a:r>
            <a:r>
              <a:rPr lang="id-ID" dirty="0">
                <a:hlinkClick r:id="rId2"/>
              </a:rPr>
              <a:t>istiadat</a:t>
            </a:r>
            <a:r>
              <a:rPr lang="id-ID" dirty="0"/>
              <a:t>, kesenian, kekerabatan, bahasa, dan bentuk fisik yang dimiliki oleh suku-suku bangsa yang ada di Indonesia memang berbeda, namun selain perbedaan suku-suku itu juga memiliki persamaan antara lain hukum, hak milik tanah, persekutuan, dan kehidupan sosialnya yang berasaskan kekeluargaan.</a:t>
            </a:r>
          </a:p>
        </p:txBody>
      </p:sp>
    </p:spTree>
    <p:extLst>
      <p:ext uri="{BB962C8B-B14F-4D97-AF65-F5344CB8AC3E}">
        <p14:creationId xmlns:p14="http://schemas.microsoft.com/office/powerpoint/2010/main" val="6671053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 Agama Katolik</a:t>
            </a:r>
          </a:p>
          <a:p>
            <a:r>
              <a:rPr lang="id-ID" dirty="0"/>
              <a:t>Nama Kitab Suci : Alkitab</a:t>
            </a:r>
          </a:p>
          <a:p>
            <a:r>
              <a:rPr lang="id-ID" dirty="0"/>
              <a:t>Nama Pembawa : Yesus Kristus</a:t>
            </a:r>
          </a:p>
          <a:p>
            <a:r>
              <a:rPr lang="id-ID" dirty="0"/>
              <a:t>Permulaan : Sekitar 2000 tahun yang lalu</a:t>
            </a:r>
          </a:p>
          <a:p>
            <a:r>
              <a:rPr lang="id-ID" dirty="0"/>
              <a:t>Tempat Ibadah : Gereja</a:t>
            </a:r>
          </a:p>
          <a:p>
            <a:r>
              <a:rPr lang="id-ID" dirty="0"/>
              <a:t>Hari Besar Keagamaan : Hari Natal, Hari Jumat Agung, Hari Paskah, Kenaikan Isa Almasih</a:t>
            </a:r>
          </a:p>
          <a:p>
            <a:endParaRPr lang="id-ID" dirty="0"/>
          </a:p>
        </p:txBody>
      </p:sp>
    </p:spTree>
    <p:extLst>
      <p:ext uri="{BB962C8B-B14F-4D97-AF65-F5344CB8AC3E}">
        <p14:creationId xmlns:p14="http://schemas.microsoft.com/office/powerpoint/2010/main" val="22207297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4. Agama Hindu</a:t>
            </a:r>
          </a:p>
          <a:p>
            <a:r>
              <a:rPr lang="id-ID" dirty="0"/>
              <a:t>Nama Kitab Suci : Weda</a:t>
            </a:r>
          </a:p>
          <a:p>
            <a:r>
              <a:rPr lang="id-ID" dirty="0"/>
              <a:t>Nama Pembawa : –</a:t>
            </a:r>
          </a:p>
          <a:p>
            <a:r>
              <a:rPr lang="id-ID" dirty="0"/>
              <a:t>Permulaan : Sekitar 3000 tahun yang lalu</a:t>
            </a:r>
          </a:p>
          <a:p>
            <a:r>
              <a:rPr lang="id-ID" dirty="0"/>
              <a:t>Tempat Ibadah : Pura</a:t>
            </a:r>
          </a:p>
          <a:p>
            <a:r>
              <a:rPr lang="id-ID" dirty="0"/>
              <a:t>Hari Besar Keagamaan : Hari Nyepi, Hari Saraswati, Hari Pagerwesi</a:t>
            </a:r>
          </a:p>
        </p:txBody>
      </p:sp>
    </p:spTree>
    <p:extLst>
      <p:ext uri="{BB962C8B-B14F-4D97-AF65-F5344CB8AC3E}">
        <p14:creationId xmlns:p14="http://schemas.microsoft.com/office/powerpoint/2010/main" val="796201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 5. Agama Buddha</a:t>
            </a:r>
          </a:p>
          <a:p>
            <a:r>
              <a:rPr lang="id-ID" dirty="0"/>
              <a:t>Nama Kitab Suci : Tri Pitaka</a:t>
            </a:r>
          </a:p>
          <a:p>
            <a:r>
              <a:rPr lang="id-ID" dirty="0"/>
              <a:t>Nama Pembawa : Siddharta Gautama</a:t>
            </a:r>
          </a:p>
          <a:p>
            <a:r>
              <a:rPr lang="id-ID" dirty="0"/>
              <a:t>Permulaan : Sekitar 2500 tahun yang lalu</a:t>
            </a:r>
          </a:p>
          <a:p>
            <a:r>
              <a:rPr lang="id-ID" dirty="0"/>
              <a:t>Tempat Ibadah : Vihara</a:t>
            </a:r>
          </a:p>
          <a:p>
            <a:r>
              <a:rPr lang="id-ID" dirty="0"/>
              <a:t>Hari Besar Keagamaan : Hari Waisak, Hari Asadha, Hari Kathina</a:t>
            </a:r>
          </a:p>
        </p:txBody>
      </p:sp>
    </p:spTree>
    <p:extLst>
      <p:ext uri="{BB962C8B-B14F-4D97-AF65-F5344CB8AC3E}">
        <p14:creationId xmlns:p14="http://schemas.microsoft.com/office/powerpoint/2010/main" val="35504140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6. Agama Kong Hu Cu</a:t>
            </a:r>
          </a:p>
          <a:p>
            <a:r>
              <a:rPr lang="id-ID" dirty="0"/>
              <a:t>Nama Kitab Suci : Si Shu Wu Ching</a:t>
            </a:r>
          </a:p>
          <a:p>
            <a:r>
              <a:rPr lang="id-ID" dirty="0"/>
              <a:t>Nama Pembawa : Kong Hu Cu</a:t>
            </a:r>
          </a:p>
          <a:p>
            <a:r>
              <a:rPr lang="id-ID" dirty="0"/>
              <a:t>Permulaan : Sekitar 2500 tahun yang lalu</a:t>
            </a:r>
          </a:p>
          <a:p>
            <a:r>
              <a:rPr lang="id-ID" dirty="0"/>
              <a:t>Tempat Ibadah : Li Tang / Klenteng</a:t>
            </a:r>
          </a:p>
          <a:p>
            <a:r>
              <a:rPr lang="id-ID" dirty="0"/>
              <a:t>Hari Besar Keagamaan : Tahun Baru Imlek, Cap Go Meh</a:t>
            </a:r>
          </a:p>
          <a:p>
            <a:endParaRPr lang="id-ID" dirty="0"/>
          </a:p>
        </p:txBody>
      </p:sp>
    </p:spTree>
    <p:extLst>
      <p:ext uri="{BB962C8B-B14F-4D97-AF65-F5344CB8AC3E}">
        <p14:creationId xmlns:p14="http://schemas.microsoft.com/office/powerpoint/2010/main" val="41960547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
            </a:r>
            <a:br>
              <a:rPr lang="id-ID" b="1" dirty="0"/>
            </a:br>
            <a:r>
              <a:rPr lang="id-ID" sz="3100" b="1" dirty="0"/>
              <a:t>B. Arti Penting Memahami Keberagaman dalam Bingkai Bhinneka Tunggal Ika</a:t>
            </a:r>
            <a:endParaRPr lang="id-ID" sz="3100" dirty="0"/>
          </a:p>
        </p:txBody>
      </p:sp>
      <p:sp>
        <p:nvSpPr>
          <p:cNvPr id="3" name="Content Placeholder 2"/>
          <p:cNvSpPr>
            <a:spLocks noGrp="1"/>
          </p:cNvSpPr>
          <p:nvPr>
            <p:ph idx="1"/>
          </p:nvPr>
        </p:nvSpPr>
        <p:spPr/>
        <p:txBody>
          <a:bodyPr/>
          <a:lstStyle/>
          <a:p>
            <a:r>
              <a:rPr lang="id-ID" dirty="0"/>
              <a:t>Bhinneka Tunggal Ika merupakan semboyan bangsa kita yang mengungkapkan persatuan dan kesatuan yang berasal dari keanekaragaman. Walaupun kita terdiri atas berbagai suku yang beranekaragam budaya daerah, namun kita tetap satu bangsa Indonesia, memiliki bahasa ,tanah air, Bangsa Indonesia. Begitu juga bendera kebangsaan Merah Putih</a:t>
            </a:r>
          </a:p>
        </p:txBody>
      </p:sp>
    </p:spTree>
    <p:extLst>
      <p:ext uri="{BB962C8B-B14F-4D97-AF65-F5344CB8AC3E}">
        <p14:creationId xmlns:p14="http://schemas.microsoft.com/office/powerpoint/2010/main" val="33035501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Semboyan ‘Bhinneka Tunggal Ika’ merupakan semboyan bangsa kita yang mengungkapkan persatuan dan kesatuan yang berasal dari keanekaragaman. Walaupun kita terdiri atas berbagai suku dan beranekaragam budaya daerah, namun kita tetap satu bangsa indonesia, memiliki bahasa dan tanah air yang sama, yaitu bahasa indonesia dan tanah air Indonesia</a:t>
            </a:r>
          </a:p>
        </p:txBody>
      </p:sp>
    </p:spTree>
    <p:extLst>
      <p:ext uri="{BB962C8B-B14F-4D97-AF65-F5344CB8AC3E}">
        <p14:creationId xmlns:p14="http://schemas.microsoft.com/office/powerpoint/2010/main" val="4959622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92500"/>
          </a:bodyPr>
          <a:lstStyle/>
          <a:p>
            <a:r>
              <a:rPr lang="it-IT" b="1" dirty="0"/>
              <a:t>1) Menghormati Suka Bangsa di Indonesia</a:t>
            </a:r>
            <a:endParaRPr lang="id-ID" b="1" dirty="0"/>
          </a:p>
          <a:p>
            <a:r>
              <a:rPr lang="it-IT" b="1" dirty="0"/>
              <a:t>2) Menghormati Budaya di Indonesia</a:t>
            </a:r>
            <a:endParaRPr lang="id-ID" b="1" dirty="0"/>
          </a:p>
          <a:p>
            <a:r>
              <a:rPr lang="it-IT" b="1" dirty="0"/>
              <a:t>3) Menghormati Agama yang ada di </a:t>
            </a:r>
            <a:r>
              <a:rPr lang="id-ID" b="1" dirty="0"/>
              <a:t>  </a:t>
            </a:r>
            <a:r>
              <a:rPr lang="it-IT" b="1" dirty="0"/>
              <a:t>Indonesia</a:t>
            </a:r>
            <a:endParaRPr lang="id-ID" b="1" dirty="0"/>
          </a:p>
          <a:p>
            <a:r>
              <a:rPr lang="it-IT" b="1" dirty="0"/>
              <a:t>4) Menghormati Ras yang ada di Indonesia</a:t>
            </a:r>
            <a:endParaRPr lang="id-ID" b="1" dirty="0"/>
          </a:p>
          <a:p>
            <a:r>
              <a:rPr lang="it-IT" b="1" dirty="0"/>
              <a:t>5) Menghormati Golongan yang ada di Indonesia</a:t>
            </a:r>
            <a:endParaRPr lang="id-ID" b="1" dirty="0"/>
          </a:p>
          <a:p>
            <a:r>
              <a:rPr lang="sv-SE" dirty="0"/>
              <a:t/>
            </a:r>
            <a:br>
              <a:rPr lang="sv-SE" dirty="0"/>
            </a:br>
            <a:r>
              <a:rPr lang="sv-SE" b="1" dirty="0"/>
              <a:t>6) Bhinneka Tunggal Ika Sebagai Alat Pemersatu Bangsa</a:t>
            </a:r>
            <a:endParaRPr lang="id-ID" dirty="0"/>
          </a:p>
        </p:txBody>
      </p:sp>
    </p:spTree>
    <p:extLst>
      <p:ext uri="{BB962C8B-B14F-4D97-AF65-F5344CB8AC3E}">
        <p14:creationId xmlns:p14="http://schemas.microsoft.com/office/powerpoint/2010/main" val="13999591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Content Placeholder 3"/>
          <p:cNvSpPr>
            <a:spLocks noGrp="1"/>
          </p:cNvSpPr>
          <p:nvPr>
            <p:ph idx="1"/>
          </p:nvPr>
        </p:nvSpPr>
        <p:spPr/>
        <p:txBody>
          <a:bodyPr/>
          <a:lstStyle/>
          <a:p>
            <a:r>
              <a:rPr lang="id-ID" dirty="0"/>
              <a:t>Bhinneka Tunggal Ika merupakan alat pemersatu bangsa. Untuk itu kita harus benar-benar memahami maknanya. Negara kita juga memiliki alat-alat pemersatu bangsa yang lain yakni:</a:t>
            </a:r>
          </a:p>
        </p:txBody>
      </p:sp>
    </p:spTree>
    <p:extLst>
      <p:ext uri="{BB962C8B-B14F-4D97-AF65-F5344CB8AC3E}">
        <p14:creationId xmlns:p14="http://schemas.microsoft.com/office/powerpoint/2010/main" val="26297623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92500" lnSpcReduction="10000"/>
          </a:bodyPr>
          <a:lstStyle/>
          <a:p>
            <a:r>
              <a:rPr lang="id-ID" dirty="0"/>
              <a:t/>
            </a:r>
            <a:br>
              <a:rPr lang="id-ID" dirty="0"/>
            </a:br>
            <a:r>
              <a:rPr lang="id-ID" dirty="0"/>
              <a:t>1. Dasar Negara </a:t>
            </a:r>
            <a:r>
              <a:rPr lang="id-ID" dirty="0">
                <a:hlinkClick r:id="rId2"/>
              </a:rPr>
              <a:t>Pancasila</a:t>
            </a:r>
            <a:endParaRPr lang="id-ID" dirty="0"/>
          </a:p>
          <a:p>
            <a:r>
              <a:rPr lang="id-ID" dirty="0"/>
              <a:t>2. Bendera Merah Putih sebagai bendera kebangsaan</a:t>
            </a:r>
          </a:p>
          <a:p>
            <a:r>
              <a:rPr lang="id-ID" dirty="0"/>
              <a:t>3. Bahasa Indonesia sebagai bahasa nasional dan bahasa persatuan</a:t>
            </a:r>
          </a:p>
          <a:p>
            <a:r>
              <a:rPr lang="id-ID" dirty="0"/>
              <a:t>4. Lambang Negara Burung Garuda</a:t>
            </a:r>
          </a:p>
          <a:p>
            <a:r>
              <a:rPr lang="id-ID" dirty="0"/>
              <a:t>5. Lagu Kebangsaan Indonesia Raya</a:t>
            </a:r>
          </a:p>
          <a:p>
            <a:r>
              <a:rPr lang="id-ID" dirty="0"/>
              <a:t>6. Lagu-lagu perjuangan</a:t>
            </a:r>
          </a:p>
        </p:txBody>
      </p:sp>
    </p:spTree>
    <p:extLst>
      <p:ext uri="{BB962C8B-B14F-4D97-AF65-F5344CB8AC3E}">
        <p14:creationId xmlns:p14="http://schemas.microsoft.com/office/powerpoint/2010/main" val="39614948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92500" lnSpcReduction="10000"/>
          </a:bodyPr>
          <a:lstStyle/>
          <a:p>
            <a:r>
              <a:rPr lang="id-ID" dirty="0"/>
              <a:t>. Persatuan dalam keragaman harus dipahami oleh setiap warga masyarakat agar dapat mewujudkan hal-hal sebagai berikut:</a:t>
            </a:r>
          </a:p>
          <a:p>
            <a:r>
              <a:rPr lang="id-ID" dirty="0"/>
              <a:t/>
            </a:r>
            <a:br>
              <a:rPr lang="id-ID" dirty="0"/>
            </a:br>
            <a:r>
              <a:rPr lang="id-ID" dirty="0"/>
              <a:t>1. Kehidupan yang serasi, selaras dan seimbang</a:t>
            </a:r>
          </a:p>
          <a:p>
            <a:r>
              <a:rPr lang="id-ID" dirty="0"/>
              <a:t>2. Pergaulan antarsesama yang lebih akrab</a:t>
            </a:r>
          </a:p>
          <a:p>
            <a:r>
              <a:rPr lang="id-ID" dirty="0"/>
              <a:t>3. Perbedaan yang ada tidak menjadi sumber masalah</a:t>
            </a:r>
          </a:p>
          <a:p>
            <a:r>
              <a:rPr lang="id-ID" dirty="0"/>
              <a:t>4. Pembangunan berjalan lancar</a:t>
            </a:r>
          </a:p>
        </p:txBody>
      </p:sp>
    </p:spTree>
    <p:extLst>
      <p:ext uri="{BB962C8B-B14F-4D97-AF65-F5344CB8AC3E}">
        <p14:creationId xmlns:p14="http://schemas.microsoft.com/office/powerpoint/2010/main" val="4160539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Suku bangsa adalah golongan manusia yang terikat oleh kesadaran dan identitas akan kesatuan kebudayaan. Orang-orang yang tergolong dalam satu suku bangsa tertentu, pastilah mempunyai kesadaran dan identitas diri terhadap kebudayaan suku bangsanya, misalnya dalam penggunaan bahasa daerah serta mencintai kesenian dan adat istiad</a:t>
            </a:r>
          </a:p>
        </p:txBody>
      </p:sp>
    </p:spTree>
    <p:extLst>
      <p:ext uri="{BB962C8B-B14F-4D97-AF65-F5344CB8AC3E}">
        <p14:creationId xmlns:p14="http://schemas.microsoft.com/office/powerpoint/2010/main" val="19893747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85000" lnSpcReduction="10000"/>
          </a:bodyPr>
          <a:lstStyle/>
          <a:p>
            <a:r>
              <a:rPr lang="id-ID" dirty="0"/>
              <a:t>Adapun sikap toleransi yang perlu dikembangkan untuk mewujudkan persatuan dalam keragaman antara lain:</a:t>
            </a:r>
          </a:p>
          <a:p>
            <a:r>
              <a:rPr lang="id-ID" dirty="0"/>
              <a:t>1. Tidak memandang rendah suku atau budaya yang lain</a:t>
            </a:r>
          </a:p>
          <a:p>
            <a:r>
              <a:rPr lang="id-ID" dirty="0"/>
              <a:t>2. Tidak menganggap suku dan budayanya paling tinggi dan paling baik</a:t>
            </a:r>
          </a:p>
          <a:p>
            <a:r>
              <a:rPr lang="id-ID" dirty="0"/>
              <a:t>3. Menerima keragaman suku bangsa dan budaya sebagai kekayaan bangsa yang tak ternilai harganya.   </a:t>
            </a:r>
          </a:p>
          <a:p>
            <a:r>
              <a:rPr lang="id-ID" dirty="0"/>
              <a:t>4. Lebih mengutamakan negara dari pada kepentingan daerah atau suku masing-masing.</a:t>
            </a:r>
          </a:p>
          <a:p>
            <a:endParaRPr lang="id-ID" dirty="0"/>
          </a:p>
        </p:txBody>
      </p:sp>
    </p:spTree>
    <p:extLst>
      <p:ext uri="{BB962C8B-B14F-4D97-AF65-F5344CB8AC3E}">
        <p14:creationId xmlns:p14="http://schemas.microsoft.com/office/powerpoint/2010/main" val="3518428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Suku-suku </a:t>
            </a:r>
            <a:r>
              <a:rPr lang="id-ID" dirty="0">
                <a:hlinkClick r:id="rId2"/>
              </a:rPr>
              <a:t>bangsa</a:t>
            </a:r>
            <a:r>
              <a:rPr lang="id-ID" dirty="0"/>
              <a:t> yang tersebar di Indonesia merupakan warisan sejarah bangsa, persebaran suku bangsa dipengaruhi oleh factor geografis, perdagangan laut, dan kedatangan para penjajah di Indonesia. perbedaan suku bangsa satu dengan suku bangsa yang lain di suatu daerah dapat terlihat dari ciri-ciri berikut ini.</a:t>
            </a:r>
          </a:p>
        </p:txBody>
      </p:sp>
    </p:spTree>
    <p:extLst>
      <p:ext uri="{BB962C8B-B14F-4D97-AF65-F5344CB8AC3E}">
        <p14:creationId xmlns:p14="http://schemas.microsoft.com/office/powerpoint/2010/main" val="2599587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85000" lnSpcReduction="20000"/>
          </a:bodyPr>
          <a:lstStyle/>
          <a:p>
            <a:r>
              <a:rPr lang="id-ID" dirty="0"/>
              <a:t>a. Tipe fisik, seperti warna kulit, rambut, dan lain-lain.</a:t>
            </a:r>
          </a:p>
          <a:p>
            <a:r>
              <a:rPr lang="id-ID" dirty="0"/>
              <a:t>b. Bahasa yang dipergunakan, misalnya Bahasa Batak, Bahasa Jawa, Bahasa Madura, dan lain-lain.</a:t>
            </a:r>
          </a:p>
          <a:p>
            <a:r>
              <a:rPr lang="id-ID" dirty="0"/>
              <a:t>c. Adat istiadat, misalnya pakaian adat, upacara perkawinan, dan upacara kematian.</a:t>
            </a:r>
          </a:p>
          <a:p>
            <a:r>
              <a:rPr lang="id-ID" dirty="0"/>
              <a:t>d. Kesenian daerah, misalnya Tari Janger, Tari Serimpi, Tari Cakalele, dan Tari Saudati.</a:t>
            </a:r>
          </a:p>
          <a:p>
            <a:r>
              <a:rPr lang="id-ID" dirty="0"/>
              <a:t>e. Kekerabatan, misalnya patrilineal(sistem keturunan menurut garis ayah) dan matrilineal(sistem keturunan menurut garis ibu).</a:t>
            </a:r>
          </a:p>
          <a:p>
            <a:r>
              <a:rPr lang="id-ID" dirty="0"/>
              <a:t>f. Batasan fisik lingkungan, misalnya Badui dalam dan Badui luar.</a:t>
            </a:r>
          </a:p>
          <a:p>
            <a:endParaRPr lang="id-ID" dirty="0"/>
          </a:p>
        </p:txBody>
      </p:sp>
    </p:spTree>
    <p:extLst>
      <p:ext uri="{BB962C8B-B14F-4D97-AF65-F5344CB8AC3E}">
        <p14:creationId xmlns:p14="http://schemas.microsoft.com/office/powerpoint/2010/main" val="68576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Masyarakat Indonesia terdiri atas bermacam-macam suku bangsa. Di </a:t>
            </a:r>
            <a:r>
              <a:rPr lang="id-ID" dirty="0">
                <a:hlinkClick r:id="rId2"/>
              </a:rPr>
              <a:t>Indonesia</a:t>
            </a:r>
            <a:r>
              <a:rPr lang="id-ID" dirty="0"/>
              <a:t> terdapat kurang lebih 300 suku bangsa. Setiap suku bangsa hidup dalam kelompok masyarakat yang mempunyai kebudayaan berbeda-beda satu sama lain. Jumlah suku bangsa di Indonesia ratusan jumlahnya.</a:t>
            </a:r>
          </a:p>
        </p:txBody>
      </p:sp>
    </p:spTree>
    <p:extLst>
      <p:ext uri="{BB962C8B-B14F-4D97-AF65-F5344CB8AC3E}">
        <p14:creationId xmlns:p14="http://schemas.microsoft.com/office/powerpoint/2010/main" val="2810806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1188</Words>
  <Application>Microsoft Office PowerPoint</Application>
  <PresentationFormat>On-screen Show (4:3)</PresentationFormat>
  <Paragraphs>201</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A.  Keberagaman dalam Masyarakat Indonesia</vt:lpstr>
      <vt:lpstr> Faktor Penyebab Keberagaman Masyarakat Indonesia</vt:lpstr>
      <vt:lpstr>PowerPoint Presentation</vt:lpstr>
      <vt:lpstr>2. Keanekaragaman Suku Bangsa di Indonesia</vt:lpstr>
      <vt:lpstr>PowerPoint Presentation</vt:lpstr>
      <vt:lpstr>PowerPoint Presentation</vt:lpstr>
      <vt:lpstr>PowerPoint Presentation</vt:lpstr>
      <vt:lpstr>PowerPoint Presentation</vt:lpstr>
      <vt:lpstr>PowerPoint Presentation</vt:lpstr>
      <vt:lpstr>Berikut ini contoh persebaran suku bangsa di Indonesia.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Berikut ini beberapa contoh rumah adat.</vt:lpstr>
      <vt:lpstr>PowerPoint Presentation</vt:lpstr>
      <vt:lpstr> u pacara adat yang dilakukan suku-suku di Indonesia antara lain sebagai berikut.</vt:lpstr>
      <vt:lpstr>bermacam-macam bentuk kesenian daerah</vt:lpstr>
      <vt:lpstr>PowerPoint Presentation</vt:lpstr>
      <vt:lpstr>PowerPoint Presentation</vt:lpstr>
      <vt:lpstr>PowerPoint Presentation</vt:lpstr>
      <vt:lpstr>PowerPoint Presentation</vt:lpstr>
      <vt:lpstr>Contoh Tari-tarian Tradisional Indonesia</vt:lpstr>
      <vt:lpstr>PowerPoint Presentation</vt:lpstr>
      <vt:lpstr>PowerPoint Presentation</vt:lpstr>
      <vt:lpstr>PowerPoint Presentation</vt:lpstr>
      <vt:lpstr>PowerPoint Presentation</vt:lpstr>
      <vt:lpstr>Contoh Seni Pertunjukan yang Ada di Indonesia</vt:lpstr>
      <vt:lpstr>PowerPoint Presentation</vt:lpstr>
      <vt:lpstr>Pakaian Adat.</vt:lpstr>
      <vt:lpstr>aceh</vt:lpstr>
      <vt:lpstr>Batak toba</vt:lpstr>
      <vt:lpstr>riau</vt:lpstr>
      <vt:lpstr>Sumatera barat</vt:lpstr>
      <vt:lpstr>kepulauanriau</vt:lpstr>
      <vt:lpstr>Bangka Belitung</vt:lpstr>
      <vt:lpstr>jambi</vt:lpstr>
      <vt:lpstr>Bengkulu</vt:lpstr>
      <vt:lpstr>Sumatera Selatan</vt:lpstr>
      <vt:lpstr>Lampung</vt:lpstr>
      <vt:lpstr>Banten</vt:lpstr>
      <vt:lpstr>DKI Jakarta</vt:lpstr>
      <vt:lpstr>Papua Barat</vt:lpstr>
      <vt:lpstr>Keragaman agama</vt:lpstr>
      <vt:lpstr>PowerPoint Presentation</vt:lpstr>
      <vt:lpstr>PowerPoint Presentation</vt:lpstr>
      <vt:lpstr>PowerPoint Presentation</vt:lpstr>
      <vt:lpstr>PowerPoint Presentation</vt:lpstr>
      <vt:lpstr>PowerPoint Presentation</vt:lpstr>
      <vt:lpstr> B. Arti Penting Memahami Keberagaman dalam Bingkai Bhinneka Tunggal Ika</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Keberagaman dalam Masyarakat Indonesia</dc:title>
  <dc:creator>lenovo</dc:creator>
  <cp:lastModifiedBy>acer</cp:lastModifiedBy>
  <cp:revision>6</cp:revision>
  <dcterms:created xsi:type="dcterms:W3CDTF">2021-01-12T12:16:03Z</dcterms:created>
  <dcterms:modified xsi:type="dcterms:W3CDTF">2022-05-17T08:38:57Z</dcterms:modified>
</cp:coreProperties>
</file>