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79" r:id="rId7"/>
    <p:sldId id="260" r:id="rId8"/>
    <p:sldId id="261" r:id="rId9"/>
    <p:sldId id="282" r:id="rId10"/>
    <p:sldId id="262" r:id="rId11"/>
    <p:sldId id="283" r:id="rId12"/>
    <p:sldId id="263" r:id="rId13"/>
    <p:sldId id="284" r:id="rId14"/>
    <p:sldId id="264" r:id="rId15"/>
    <p:sldId id="285" r:id="rId16"/>
    <p:sldId id="265" r:id="rId17"/>
    <p:sldId id="286" r:id="rId18"/>
    <p:sldId id="266" r:id="rId19"/>
    <p:sldId id="287" r:id="rId20"/>
    <p:sldId id="267" r:id="rId21"/>
    <p:sldId id="288" r:id="rId22"/>
    <p:sldId id="268" r:id="rId23"/>
    <p:sldId id="289" r:id="rId24"/>
    <p:sldId id="269" r:id="rId25"/>
    <p:sldId id="290" r:id="rId26"/>
    <p:sldId id="270" r:id="rId27"/>
    <p:sldId id="291" r:id="rId28"/>
    <p:sldId id="271" r:id="rId29"/>
    <p:sldId id="292" r:id="rId30"/>
    <p:sldId id="272" r:id="rId31"/>
    <p:sldId id="293" r:id="rId32"/>
    <p:sldId id="273" r:id="rId33"/>
    <p:sldId id="294" r:id="rId34"/>
    <p:sldId id="274" r:id="rId35"/>
    <p:sldId id="295" r:id="rId36"/>
    <p:sldId id="275" r:id="rId37"/>
    <p:sldId id="296" r:id="rId38"/>
    <p:sldId id="308" r:id="rId39"/>
    <p:sldId id="309" r:id="rId40"/>
    <p:sldId id="276" r:id="rId41"/>
    <p:sldId id="297" r:id="rId42"/>
    <p:sldId id="298" r:id="rId43"/>
    <p:sldId id="299" r:id="rId44"/>
    <p:sldId id="277" r:id="rId45"/>
    <p:sldId id="301" r:id="rId46"/>
    <p:sldId id="300" r:id="rId47"/>
    <p:sldId id="278" r:id="rId48"/>
    <p:sldId id="307" r:id="rId49"/>
    <p:sldId id="305" r:id="rId50"/>
    <p:sldId id="306" r:id="rId51"/>
    <p:sldId id="304" r:id="rId52"/>
    <p:sldId id="302" r:id="rId53"/>
    <p:sldId id="303" r:id="rId54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788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879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766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665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4737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596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783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3382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417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728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955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466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584B85C-91B9-4B14-9DB7-BE6D3C1A8D4E}" type="datetimeFigureOut">
              <a:rPr lang="id-ID" smtClean="0"/>
              <a:t>22/01/2022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8B22C5E-65B1-47DB-8FBB-B146B13C08BE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8388424" cy="1728192"/>
          </a:xfrm>
        </p:spPr>
        <p:txBody>
          <a:bodyPr/>
          <a:lstStyle/>
          <a:p>
            <a:r>
              <a:rPr lang="id-ID" sz="5400" dirty="0" smtClean="0">
                <a:solidFill>
                  <a:schemeClr val="bg1"/>
                </a:solidFill>
              </a:rPr>
              <a:t>KELAINAN/GANGGUAN PADA SISTEM PENCERNAAN MANUSIA</a:t>
            </a:r>
            <a:endParaRPr lang="id-ID" sz="5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996952"/>
            <a:ext cx="8280920" cy="3861048"/>
          </a:xfrm>
        </p:spPr>
        <p:txBody>
          <a:bodyPr>
            <a:noAutofit/>
          </a:bodyPr>
          <a:lstStyle/>
          <a:p>
            <a:pPr algn="l"/>
            <a:r>
              <a:rPr lang="id-ID" sz="3400" u="sng" dirty="0" smtClean="0">
                <a:solidFill>
                  <a:schemeClr val="tx1"/>
                </a:solidFill>
              </a:rPr>
              <a:t>TUJUAN PEMBELAJARAN</a:t>
            </a:r>
            <a:r>
              <a:rPr lang="id-ID" sz="3400" dirty="0" smtClean="0">
                <a:solidFill>
                  <a:schemeClr val="tx1"/>
                </a:solidFill>
              </a:rPr>
              <a:t>:</a:t>
            </a:r>
          </a:p>
          <a:p>
            <a:pPr marL="514350" indent="-514350" algn="l">
              <a:buAutoNum type="arabicPeriod"/>
            </a:pPr>
            <a:r>
              <a:rPr lang="id-ID" sz="3200" dirty="0" smtClean="0">
                <a:solidFill>
                  <a:schemeClr val="tx1"/>
                </a:solidFill>
              </a:rPr>
              <a:t>Memahami penyebab gangguan sistem pencernaan</a:t>
            </a:r>
          </a:p>
          <a:p>
            <a:pPr marL="514350" indent="-514350" algn="l">
              <a:buAutoNum type="arabicPeriod"/>
            </a:pPr>
            <a:r>
              <a:rPr lang="id-ID" sz="3200" dirty="0" smtClean="0">
                <a:solidFill>
                  <a:schemeClr val="tx1"/>
                </a:solidFill>
              </a:rPr>
              <a:t>Memahami kelainan/gangguan pada sistem pencernaan </a:t>
            </a:r>
          </a:p>
          <a:p>
            <a:pPr marL="514350" indent="-514350" algn="l">
              <a:buAutoNum type="arabicPeriod"/>
            </a:pPr>
            <a:r>
              <a:rPr lang="id-ID" sz="3200" dirty="0" smtClean="0">
                <a:solidFill>
                  <a:schemeClr val="tx1"/>
                </a:solidFill>
              </a:rPr>
              <a:t>Memahami teknologi sistem pencernaan</a:t>
            </a:r>
          </a:p>
          <a:p>
            <a:pPr algn="l"/>
            <a:endParaRPr lang="id-ID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7200" dirty="0" smtClean="0"/>
              <a:t>5</a:t>
            </a:r>
            <a:r>
              <a:rPr lang="id-ID" sz="7200" b="1" dirty="0" smtClean="0"/>
              <a:t>. DIARE</a:t>
            </a:r>
            <a:endParaRPr lang="id-ID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4000" dirty="0" smtClean="0"/>
              <a:t>Gangguan berupa feses berubah menjadi lembek/ cair yang biasanya terjadi lebih 3x  dalam 24 jam.</a:t>
            </a:r>
          </a:p>
          <a:p>
            <a:r>
              <a:rPr lang="id-ID" sz="4000" dirty="0" smtClean="0"/>
              <a:t>Disebabkan oleh infeksi bakteri atau virus, alergi (fruktosa dan laktosa), kelebihan vitamin C, atau mengkonsumsi alkohol dan buah-buahan tertentu.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32055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8680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9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000" b="1" dirty="0" smtClean="0"/>
              <a:t>6. FLATUS</a:t>
            </a:r>
            <a:endParaRPr lang="id-ID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4000" dirty="0" smtClean="0"/>
              <a:t>Yaitu keluarnya gas dalam saluran pencernaan melalui anus. </a:t>
            </a:r>
          </a:p>
          <a:p>
            <a:r>
              <a:rPr lang="id-ID" sz="4000" dirty="0" smtClean="0"/>
              <a:t>Gas berasal dari udara yang tertelan atau hasil produksi dari bakteri di saluran pencernaan kolon berupa gas hidrogen dan metana akibat banyak menkonsumsi gula dan polisakarida.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33222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0445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176464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600" b="1" dirty="0"/>
              <a:t>7</a:t>
            </a:r>
            <a:r>
              <a:rPr lang="id-ID" sz="6600" b="1" dirty="0" smtClean="0"/>
              <a:t>. PANKREASITIS</a:t>
            </a:r>
            <a:endParaRPr lang="id-ID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6000" dirty="0" smtClean="0"/>
              <a:t>Yaitu radang kelenjar pankreas.</a:t>
            </a:r>
          </a:p>
          <a:p>
            <a:r>
              <a:rPr lang="id-ID" sz="6000" dirty="0" smtClean="0"/>
              <a:t>Disebabkan oleh konsumsi alkohol yang berlebihan.</a:t>
            </a:r>
            <a:endParaRPr lang="id-ID" sz="6000" dirty="0"/>
          </a:p>
        </p:txBody>
      </p:sp>
    </p:spTree>
    <p:extLst>
      <p:ext uri="{BB962C8B-B14F-4D97-AF65-F5344CB8AC3E}">
        <p14:creationId xmlns:p14="http://schemas.microsoft.com/office/powerpoint/2010/main" val="13967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8301"/>
            <a:ext cx="8424935" cy="633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6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000" b="1" dirty="0" smtClean="0"/>
              <a:t>8. APENDISITIS</a:t>
            </a:r>
            <a:endParaRPr lang="id-ID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3600" dirty="0" smtClean="0"/>
              <a:t>Yaitu peradangan apendiks (umbai cacing/usus buntu).</a:t>
            </a:r>
          </a:p>
          <a:p>
            <a:r>
              <a:rPr lang="id-ID" sz="3600" dirty="0" smtClean="0"/>
              <a:t>Akibat penyumbatan oleh bahan tinja yang mengeras dan tersangkut di dalam apendiks yang berakibat pembengkakan dan terisi pus (nanah) atau jaringan mati. </a:t>
            </a:r>
          </a:p>
          <a:p>
            <a:r>
              <a:rPr lang="id-ID" sz="3600" dirty="0" smtClean="0"/>
              <a:t>Jika tidak diangkat dengan pembedahan, apendiks akan pecah dan menumpahkan isinya yang mengandung kuman.</a:t>
            </a:r>
            <a:endParaRPr lang="id-ID" sz="3600" dirty="0"/>
          </a:p>
        </p:txBody>
      </p:sp>
    </p:spTree>
    <p:extLst>
      <p:ext uri="{BB962C8B-B14F-4D97-AF65-F5344CB8AC3E}">
        <p14:creationId xmlns:p14="http://schemas.microsoft.com/office/powerpoint/2010/main" val="24039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4" y="260648"/>
            <a:ext cx="903862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0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600" b="1" dirty="0" smtClean="0"/>
              <a:t>9. MALNUTRISI</a:t>
            </a:r>
            <a:endParaRPr lang="id-ID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4400" dirty="0" smtClean="0"/>
              <a:t>Yaitu keadaan yang disebabkan oleh ketidakseimbangan antara pengambilan makanan dengan kebutuhan gizi.</a:t>
            </a:r>
          </a:p>
          <a:p>
            <a:r>
              <a:rPr lang="id-ID" sz="4400" dirty="0" smtClean="0"/>
              <a:t>Malnutrisi yang berlangsung lama dapat mengakibatkan penyakit kwashiorkor dan marasmus.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34986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6102"/>
            <a:ext cx="8712968" cy="661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2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d-ID" dirty="0" smtClean="0"/>
              <a:t>PENYEBAB GANGGUAN SISTEM PENCERNAAN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069160"/>
          </a:xfrm>
        </p:spPr>
        <p:txBody>
          <a:bodyPr>
            <a:normAutofit/>
          </a:bodyPr>
          <a:lstStyle/>
          <a:p>
            <a:r>
              <a:rPr lang="id-ID" sz="2800" dirty="0" smtClean="0"/>
              <a:t>Pola makan yang salah</a:t>
            </a:r>
          </a:p>
          <a:p>
            <a:r>
              <a:rPr lang="id-ID" sz="2800" dirty="0" smtClean="0"/>
              <a:t>Program diet yang ekstrim</a:t>
            </a:r>
          </a:p>
          <a:p>
            <a:r>
              <a:rPr lang="id-ID" sz="2800" dirty="0" smtClean="0"/>
              <a:t>Bulimia (memuntahkan makanan dengan sengaja)</a:t>
            </a:r>
          </a:p>
          <a:p>
            <a:r>
              <a:rPr lang="id-ID" sz="2800" dirty="0" smtClean="0"/>
              <a:t>Gaya hidup</a:t>
            </a:r>
          </a:p>
          <a:p>
            <a:r>
              <a:rPr lang="id-ID" sz="2800" dirty="0" smtClean="0"/>
              <a:t>Mengkonsumsi makanan yang mengandung zat aditif berbahaya</a:t>
            </a:r>
          </a:p>
          <a:p>
            <a:r>
              <a:rPr lang="id-ID" sz="2800" dirty="0" smtClean="0"/>
              <a:t>Makanan yang tidak bernutrisi</a:t>
            </a:r>
          </a:p>
          <a:p>
            <a:r>
              <a:rPr lang="id-ID" sz="2800" dirty="0" smtClean="0"/>
              <a:t>Makanan tidak higienis</a:t>
            </a:r>
          </a:p>
          <a:p>
            <a:r>
              <a:rPr lang="id-ID" sz="2800" dirty="0" smtClean="0"/>
              <a:t>Makanan dengan proses pemasakan dan penyimpanan yang salah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30043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7200" b="1" dirty="0" smtClean="0"/>
              <a:t>10. MALABSORPSI</a:t>
            </a:r>
            <a:endParaRPr lang="id-ID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5400" dirty="0" smtClean="0"/>
              <a:t>Yaitu penyerapan nutrisi yang buruk dari saluran pencernaan ke dalam aliran darah sehingga menyebabkan kekurangan gizi.</a:t>
            </a:r>
            <a:endParaRPr lang="id-ID" sz="5400" dirty="0"/>
          </a:p>
        </p:txBody>
      </p:sp>
    </p:spTree>
    <p:extLst>
      <p:ext uri="{BB962C8B-B14F-4D97-AF65-F5344CB8AC3E}">
        <p14:creationId xmlns:p14="http://schemas.microsoft.com/office/powerpoint/2010/main" val="19246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8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363272" cy="1143000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11. PAROSITIS/GONDONGAN/MUMPS</a:t>
            </a:r>
            <a:endParaRPr lang="id-ID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4800" dirty="0" smtClean="0"/>
              <a:t>Yaitu penyakit yang disebabkan pembengkakan kelenjar parotid pada leher bagian atas atau pipi bagian bagian bawah yang disebabkan oleh </a:t>
            </a:r>
            <a:r>
              <a:rPr lang="id-ID" sz="4800" i="1" dirty="0" smtClean="0"/>
              <a:t>Paramyxovirus</a:t>
            </a:r>
            <a:r>
              <a:rPr lang="id-ID" i="1" dirty="0" smtClean="0"/>
              <a:t>.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40798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" y="0"/>
            <a:ext cx="5430458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5"/>
            <a:ext cx="33123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0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600" b="1" dirty="0" smtClean="0"/>
              <a:t>12. PERITONITIS</a:t>
            </a:r>
            <a:endParaRPr lang="id-ID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4000" dirty="0" smtClean="0"/>
              <a:t>Yaitu peradangan pada peritoneum (jaringan tipis yang melapisi organ-organ yang terletak didalam rongga perut).</a:t>
            </a:r>
          </a:p>
          <a:p>
            <a:r>
              <a:rPr lang="id-ID" sz="4000" dirty="0" smtClean="0"/>
              <a:t>Peradangan dapat disebabkan oleh infeksi bakteri, jamur, virus, bahan kimia iritan, dan benda asing.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33036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8407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5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600" b="1" dirty="0" smtClean="0"/>
              <a:t>13. KOLIK</a:t>
            </a:r>
            <a:endParaRPr lang="id-ID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97152"/>
          </a:xfrm>
        </p:spPr>
        <p:txBody>
          <a:bodyPr>
            <a:normAutofit/>
          </a:bodyPr>
          <a:lstStyle/>
          <a:p>
            <a:r>
              <a:rPr lang="id-ID" sz="5400" dirty="0" smtClean="0"/>
              <a:t>Yaitu rasa nyeri pada perut karena mengkonsumsi makanan yang mengandung zat yang merangsang, mis: cabai, lada dan jahe.</a:t>
            </a:r>
          </a:p>
        </p:txBody>
      </p:sp>
    </p:spTree>
    <p:extLst>
      <p:ext uri="{BB962C8B-B14F-4D97-AF65-F5344CB8AC3E}">
        <p14:creationId xmlns:p14="http://schemas.microsoft.com/office/powerpoint/2010/main" val="1568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658"/>
            <a:ext cx="8153300" cy="646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600" b="1" dirty="0" smtClean="0"/>
              <a:t>14. ULKUS PEPTIKUM </a:t>
            </a:r>
            <a:endParaRPr lang="id-ID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4800" dirty="0" smtClean="0"/>
              <a:t>Yaitu luka (peradangan kronis) pada lapisan lambung dekat duodenum (bagian teratas dari usus halus) yang disebabkan oleh infeksi bakteri </a:t>
            </a:r>
            <a:r>
              <a:rPr lang="id-ID" sz="4800" i="1" dirty="0" smtClean="0"/>
              <a:t>Helicobacter pylori.</a:t>
            </a:r>
            <a:endParaRPr lang="id-ID" sz="4800" i="1" dirty="0"/>
          </a:p>
        </p:txBody>
      </p:sp>
    </p:spTree>
    <p:extLst>
      <p:ext uri="{BB962C8B-B14F-4D97-AF65-F5344CB8AC3E}">
        <p14:creationId xmlns:p14="http://schemas.microsoft.com/office/powerpoint/2010/main" val="28229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6" y="188640"/>
            <a:ext cx="866883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7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d-ID" dirty="0" smtClean="0"/>
              <a:t>Kelainan/Gangguan Sistem Pencernaan Manusia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d-ID" sz="2800" b="1" dirty="0" smtClean="0"/>
              <a:t>SARIAWAN (STOMATITIS AFTOSA)</a:t>
            </a:r>
          </a:p>
          <a:p>
            <a:pPr marL="0" indent="0">
              <a:buNone/>
            </a:pPr>
            <a:r>
              <a:rPr lang="id-ID" sz="2800" dirty="0" smtClean="0"/>
              <a:t>Yaitu luka pada mulut yang berbentuk bercak berwarna putih kekuningan dengan permukaan agak cekung.</a:t>
            </a:r>
          </a:p>
          <a:p>
            <a:pPr marL="0" indent="0">
              <a:buNone/>
            </a:pPr>
            <a:r>
              <a:rPr lang="id-ID" sz="2800" dirty="0" smtClean="0"/>
              <a:t>Penyebab:</a:t>
            </a:r>
          </a:p>
          <a:p>
            <a:pPr marL="0" indent="0">
              <a:buNone/>
            </a:pPr>
            <a:r>
              <a:rPr lang="id-ID" sz="2800" dirty="0" smtClean="0"/>
              <a:t>Luka tergigit, mengkonsumsi makanan/minuman panas, alergi, kekurangan vitamin C dan zat besi, kebersihan mulut tidak terjaga, kelainan pencernaan, faktor psikologis, atau kondisi tubuh kurang baik.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8237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000" b="1" dirty="0" smtClean="0"/>
              <a:t>15. XEROSTOMIA</a:t>
            </a:r>
            <a:endParaRPr lang="id-ID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dirty="0" smtClean="0"/>
              <a:t>Yaitu gejala mulut kering akibat berkurangnya produksi saliva. </a:t>
            </a:r>
            <a:endParaRPr lang="id-ID" dirty="0"/>
          </a:p>
          <a:p>
            <a:r>
              <a:rPr lang="id-ID" dirty="0" smtClean="0"/>
              <a:t>Berkurangnya produksi ludah dapat terjadi akibat adanya gangguan saraf pusat, saraf kelenjar ludah, dan perubahan elektrolit ludah. </a:t>
            </a:r>
          </a:p>
          <a:p>
            <a:r>
              <a:rPr lang="id-ID" dirty="0" smtClean="0"/>
              <a:t>Xerostomia dapat disebabkan oleh tumor otak, radang selaput otak, obat-obatan tertentu, penyakit ginjal, kencing manis, rasa takut/cemas, depresi.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3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2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5400" b="1" dirty="0" smtClean="0"/>
              <a:t>16. KARIES GIGI</a:t>
            </a:r>
            <a:endParaRPr lang="id-ID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6600" dirty="0" smtClean="0"/>
              <a:t>Yaitu penyakit infeksi yang merusak struktur gigi sehingga gigi menjadi berlubang.</a:t>
            </a:r>
          </a:p>
        </p:txBody>
      </p:sp>
    </p:spTree>
    <p:extLst>
      <p:ext uri="{BB962C8B-B14F-4D97-AF65-F5344CB8AC3E}">
        <p14:creationId xmlns:p14="http://schemas.microsoft.com/office/powerpoint/2010/main" val="2099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5400" b="1" dirty="0" smtClean="0"/>
              <a:t>17. SIROSIS HATI</a:t>
            </a:r>
            <a:endParaRPr lang="id-ID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6000" dirty="0" smtClean="0"/>
              <a:t>Penyakit peradangan hati yang dapat disebabkan oleh infeksi virus, keracunan alkohol, dll.</a:t>
            </a:r>
            <a:endParaRPr lang="id-ID" sz="6000" dirty="0"/>
          </a:p>
        </p:txBody>
      </p:sp>
    </p:spTree>
    <p:extLst>
      <p:ext uri="{BB962C8B-B14F-4D97-AF65-F5344CB8AC3E}">
        <p14:creationId xmlns:p14="http://schemas.microsoft.com/office/powerpoint/2010/main" val="25945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4016"/>
            <a:ext cx="918051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53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 smtClean="0"/>
              <a:t>18. HEARTBURN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4000" dirty="0" smtClean="0"/>
              <a:t>Heartburn atau nyeri ulu hati terjadi karena mengalirnya kembali cairan gastrik (cairan lambung) yang sangat asam ke bagian esofagus sehingga menimbulkan rasa panas seperti terbakar di dada atau tenggorokkan.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12834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8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Teknologi sistem pencernaan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id-ID" dirty="0" smtClean="0"/>
              <a:t>Feeding tube: alat berupa selang untuk memberi makan pasien melalui hidung.</a:t>
            </a:r>
          </a:p>
          <a:p>
            <a:pPr marL="514350" indent="-514350">
              <a:buAutoNum type="arabicPeriod"/>
            </a:pPr>
            <a:r>
              <a:rPr lang="id-ID" dirty="0" smtClean="0"/>
              <a:t>Stomach tube: alat berbentuk selang yang digunakan untuk mencuci perut, memberi obat-obatan atau untuk mengambil getah lambung</a:t>
            </a:r>
          </a:p>
          <a:p>
            <a:pPr marL="514350" indent="-514350">
              <a:buAutoNum type="arabicPeriod"/>
            </a:pPr>
            <a:r>
              <a:rPr lang="id-ID" dirty="0" smtClean="0"/>
              <a:t>Rectal tube: alat untuk membersihkan atau mengeluarkan gas-gas dalam rektum.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76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" y="188640"/>
            <a:ext cx="489823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995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6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04664"/>
            <a:ext cx="856895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8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250"/>
            <a:ext cx="8136904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4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4" y="260648"/>
            <a:ext cx="8883036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554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4. ENDOSKOP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d-ID" sz="3600" dirty="0" smtClean="0"/>
              <a:t>Adalah perangkat alat berupa selang panjang fle, serta fleksibel yang dilengkapi dengan kamera dan alat-alat medis lainnya yang terhubung dengan layar komputer.</a:t>
            </a:r>
          </a:p>
          <a:p>
            <a:r>
              <a:rPr lang="id-ID" sz="3600" dirty="0" smtClean="0"/>
              <a:t>Kegunaan: untuk keperluan diagnosis, mengambil jaringan, pemberian obat serta untuk memasukkan atau mengisap cairan.</a:t>
            </a:r>
            <a:endParaRPr lang="id-ID" sz="3600" dirty="0"/>
          </a:p>
        </p:txBody>
      </p:sp>
    </p:spTree>
    <p:extLst>
      <p:ext uri="{BB962C8B-B14F-4D97-AF65-F5344CB8AC3E}">
        <p14:creationId xmlns:p14="http://schemas.microsoft.com/office/powerpoint/2010/main" val="3777905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45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648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785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dirty="0" smtClean="0"/>
              <a:t>Endoskop dibedakan menjadi:</a:t>
            </a:r>
          </a:p>
          <a:p>
            <a:r>
              <a:rPr lang="id-ID" dirty="0" smtClean="0"/>
              <a:t>Gastroscope: endoskop khusus untuk memeriksa bagian organ dalam perut.</a:t>
            </a:r>
          </a:p>
          <a:p>
            <a:r>
              <a:rPr lang="id-ID" dirty="0" smtClean="0"/>
              <a:t>Sigmoidscope: memeriksa rongga belokan berbentuk S antara rektum dengan kolon yang menurun.</a:t>
            </a:r>
          </a:p>
          <a:p>
            <a:r>
              <a:rPr lang="id-ID" dirty="0" smtClean="0"/>
              <a:t>Duodenoscope: memeriksa bagian duodenum</a:t>
            </a:r>
          </a:p>
          <a:p>
            <a:r>
              <a:rPr lang="id-ID" dirty="0" smtClean="0"/>
              <a:t>Colonoscope: memeriksa bagian kolon</a:t>
            </a:r>
          </a:p>
          <a:p>
            <a:r>
              <a:rPr lang="id-ID" dirty="0" smtClean="0"/>
              <a:t>Anoscope: memeriksa rongga saluran antara anus dan rektum (anorektal)</a:t>
            </a:r>
          </a:p>
          <a:p>
            <a:r>
              <a:rPr lang="id-ID" dirty="0" smtClean="0"/>
              <a:t>Protoscope: memeriksa bagian anus/dubur.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43140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48883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722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003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079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32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2</a:t>
            </a:r>
            <a:r>
              <a:rPr lang="id-ID" b="1" dirty="0" smtClean="0"/>
              <a:t>. MUNTAH PSIKOGENIK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d-ID" dirty="0" smtClean="0"/>
              <a:t>Yaitu muntah akibat faktor emosi, termasuk yang menyertai pemandangan atau bau yang memualkan atau pada situasi stres lainnya.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59412"/>
            <a:ext cx="5976664" cy="332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3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648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2885306" cy="288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672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60648"/>
            <a:ext cx="9163050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14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 smtClean="0"/>
              <a:t>3. KONSTIPASI (SEMBELIT)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d-ID" sz="4400" dirty="0" smtClean="0"/>
              <a:t>Yaitu pengerasan tinja/feses yang berlebihan sehingga sulit buang air besar.</a:t>
            </a:r>
          </a:p>
          <a:p>
            <a:pPr marL="0" indent="0">
              <a:buNone/>
            </a:pPr>
            <a:r>
              <a:rPr lang="id-ID" sz="4400" dirty="0" smtClean="0"/>
              <a:t>Hal tersebut disebabkan makanan yang kurang serat (buah atau sayuran) atau defekasi yang ditunda terlalu lama.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35946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4664"/>
            <a:ext cx="7620000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6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b="1" dirty="0" smtClean="0"/>
              <a:t>4. GASTRITIS (RADANG LAMBUNG)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d-ID" sz="4000" dirty="0" smtClean="0"/>
              <a:t>Yaitu peradangan pada mukosa lambung yang menyebabkan sakit, mulas, dan perih.</a:t>
            </a:r>
          </a:p>
          <a:p>
            <a:pPr marL="0" indent="0">
              <a:buNone/>
            </a:pPr>
            <a:r>
              <a:rPr lang="id-ID" sz="4000" dirty="0" smtClean="0"/>
              <a:t>Disebabkan oleh asam lambung yang berlebihan, makan tidak teratur, mikroorganisme, mengkonsumsi obat- obatan tertentu, alkohol, pola tidur tidak teratur, dan stres.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6805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5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823</Words>
  <Application>Microsoft Office PowerPoint</Application>
  <PresentationFormat>On-screen Show (4:3)</PresentationFormat>
  <Paragraphs>78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NewsPrint</vt:lpstr>
      <vt:lpstr>Clarity</vt:lpstr>
      <vt:lpstr>KELAINAN/GANGGUAN PADA SISTEM PENCERNAAN MANUSIA</vt:lpstr>
      <vt:lpstr>PENYEBAB GANGGUAN SISTEM PENCERNAAN</vt:lpstr>
      <vt:lpstr>Kelainan/Gangguan Sistem Pencernaan Manusia</vt:lpstr>
      <vt:lpstr>PowerPoint Presentation</vt:lpstr>
      <vt:lpstr>2. MUNTAH PSIKOGENIK</vt:lpstr>
      <vt:lpstr>3. KONSTIPASI (SEMBELIT)</vt:lpstr>
      <vt:lpstr>PowerPoint Presentation</vt:lpstr>
      <vt:lpstr>4. GASTRITIS (RADANG LAMBUNG)</vt:lpstr>
      <vt:lpstr>PowerPoint Presentation</vt:lpstr>
      <vt:lpstr>5. DIARE</vt:lpstr>
      <vt:lpstr>PowerPoint Presentation</vt:lpstr>
      <vt:lpstr>6. FLATUS</vt:lpstr>
      <vt:lpstr>PowerPoint Presentation</vt:lpstr>
      <vt:lpstr>7. PANKREASITIS</vt:lpstr>
      <vt:lpstr>PowerPoint Presentation</vt:lpstr>
      <vt:lpstr>8. APENDISITIS</vt:lpstr>
      <vt:lpstr>PowerPoint Presentation</vt:lpstr>
      <vt:lpstr>9. MALNUTRISI</vt:lpstr>
      <vt:lpstr>PowerPoint Presentation</vt:lpstr>
      <vt:lpstr>10. MALABSORPSI</vt:lpstr>
      <vt:lpstr>PowerPoint Presentation</vt:lpstr>
      <vt:lpstr>11. PAROSITIS/GONDONGAN/MUMPS</vt:lpstr>
      <vt:lpstr>PowerPoint Presentation</vt:lpstr>
      <vt:lpstr>12. PERITONITIS</vt:lpstr>
      <vt:lpstr>PowerPoint Presentation</vt:lpstr>
      <vt:lpstr>13. KOLIK</vt:lpstr>
      <vt:lpstr>PowerPoint Presentation</vt:lpstr>
      <vt:lpstr>14. ULKUS PEPTIKUM </vt:lpstr>
      <vt:lpstr>PowerPoint Presentation</vt:lpstr>
      <vt:lpstr>15. XEROSTOMIA</vt:lpstr>
      <vt:lpstr>PowerPoint Presentation</vt:lpstr>
      <vt:lpstr>16. KARIES GIGI</vt:lpstr>
      <vt:lpstr>PowerPoint Presentation</vt:lpstr>
      <vt:lpstr>17. SIROSIS HATI</vt:lpstr>
      <vt:lpstr>PowerPoint Presentation</vt:lpstr>
      <vt:lpstr>18. HEARTBURN</vt:lpstr>
      <vt:lpstr>PowerPoint Presentation</vt:lpstr>
      <vt:lpstr>Teknologi sistem pencernaan</vt:lpstr>
      <vt:lpstr>PowerPoint Presentation</vt:lpstr>
      <vt:lpstr>PowerPoint Presentation</vt:lpstr>
      <vt:lpstr>PowerPoint Presentation</vt:lpstr>
      <vt:lpstr>4. ENDOSKOP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KELAINAN/GANGGUAN PADA SISTEM PENCERNAAN MANUSIA</dc:title>
  <dc:creator>win7</dc:creator>
  <cp:lastModifiedBy>win7</cp:lastModifiedBy>
  <cp:revision>28</cp:revision>
  <dcterms:created xsi:type="dcterms:W3CDTF">2020-11-30T02:07:40Z</dcterms:created>
  <dcterms:modified xsi:type="dcterms:W3CDTF">2022-01-22T01:26:21Z</dcterms:modified>
</cp:coreProperties>
</file>