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82" r:id="rId11"/>
    <p:sldId id="264" r:id="rId12"/>
    <p:sldId id="265" r:id="rId13"/>
    <p:sldId id="266" r:id="rId14"/>
    <p:sldId id="267" r:id="rId15"/>
    <p:sldId id="268" r:id="rId16"/>
    <p:sldId id="283" r:id="rId17"/>
    <p:sldId id="284" r:id="rId18"/>
    <p:sldId id="270" r:id="rId19"/>
    <p:sldId id="269" r:id="rId20"/>
    <p:sldId id="271" r:id="rId21"/>
    <p:sldId id="281" r:id="rId22"/>
    <p:sldId id="272" r:id="rId23"/>
    <p:sldId id="273" r:id="rId24"/>
    <p:sldId id="275" r:id="rId25"/>
    <p:sldId id="274" r:id="rId26"/>
    <p:sldId id="276" r:id="rId27"/>
    <p:sldId id="277" r:id="rId28"/>
    <p:sldId id="278" r:id="rId29"/>
    <p:sldId id="279" r:id="rId30"/>
    <p:sldId id="280" r:id="rId31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CF5BC-FD17-4EB5-B1EF-44EB685A9B8F}" type="datetimeFigureOut">
              <a:rPr lang="id-ID" smtClean="0"/>
              <a:t>13/10/2020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03A6F-EEC5-4DC8-B3DA-4BCCA0D7606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70252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CF5BC-FD17-4EB5-B1EF-44EB685A9B8F}" type="datetimeFigureOut">
              <a:rPr lang="id-ID" smtClean="0"/>
              <a:t>13/10/2020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03A6F-EEC5-4DC8-B3DA-4BCCA0D7606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6190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CF5BC-FD17-4EB5-B1EF-44EB685A9B8F}" type="datetimeFigureOut">
              <a:rPr lang="id-ID" smtClean="0"/>
              <a:t>13/10/2020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03A6F-EEC5-4DC8-B3DA-4BCCA0D7606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56908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CF5BC-FD17-4EB5-B1EF-44EB685A9B8F}" type="datetimeFigureOut">
              <a:rPr lang="id-ID" smtClean="0"/>
              <a:t>13/10/2020</a:t>
            </a:fld>
            <a:endParaRPr lang="id-ID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903A6F-EEC5-4DC8-B3DA-4BCCA0D76061}" type="slidenum">
              <a:rPr lang="id-ID" smtClean="0"/>
              <a:t>‹#›</a:t>
            </a:fld>
            <a:endParaRPr lang="id-ID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CF5BC-FD17-4EB5-B1EF-44EB685A9B8F}" type="datetimeFigureOut">
              <a:rPr lang="id-ID" smtClean="0"/>
              <a:t>13/10/2020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03A6F-EEC5-4DC8-B3DA-4BCCA0D76061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CF5BC-FD17-4EB5-B1EF-44EB685A9B8F}" type="datetimeFigureOut">
              <a:rPr lang="id-ID" smtClean="0"/>
              <a:t>13/10/2020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03A6F-EEC5-4DC8-B3DA-4BCCA0D76061}" type="slidenum">
              <a:rPr lang="id-ID" smtClean="0"/>
              <a:t>‹#›</a:t>
            </a:fld>
            <a:endParaRPr lang="id-ID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CF5BC-FD17-4EB5-B1EF-44EB685A9B8F}" type="datetimeFigureOut">
              <a:rPr lang="id-ID" smtClean="0"/>
              <a:t>13/10/2020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03A6F-EEC5-4DC8-B3DA-4BCCA0D76061}" type="slidenum">
              <a:rPr lang="id-ID" smtClean="0"/>
              <a:t>‹#›</a:t>
            </a:fld>
            <a:endParaRPr lang="id-ID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CF5BC-FD17-4EB5-B1EF-44EB685A9B8F}" type="datetimeFigureOut">
              <a:rPr lang="id-ID" smtClean="0"/>
              <a:t>13/10/2020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03A6F-EEC5-4DC8-B3DA-4BCCA0D76061}" type="slidenum">
              <a:rPr lang="id-ID" smtClean="0"/>
              <a:t>‹#›</a:t>
            </a:fld>
            <a:endParaRPr lang="id-ID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CF5BC-FD17-4EB5-B1EF-44EB685A9B8F}" type="datetimeFigureOut">
              <a:rPr lang="id-ID" smtClean="0"/>
              <a:t>13/10/2020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03A6F-EEC5-4DC8-B3DA-4BCCA0D76061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CF5BC-FD17-4EB5-B1EF-44EB685A9B8F}" type="datetimeFigureOut">
              <a:rPr lang="id-ID" smtClean="0"/>
              <a:t>13/10/2020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03A6F-EEC5-4DC8-B3DA-4BCCA0D76061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CF5BC-FD17-4EB5-B1EF-44EB685A9B8F}" type="datetimeFigureOut">
              <a:rPr lang="id-ID" smtClean="0"/>
              <a:t>13/10/2020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03A6F-EEC5-4DC8-B3DA-4BCCA0D76061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CF5BC-FD17-4EB5-B1EF-44EB685A9B8F}" type="datetimeFigureOut">
              <a:rPr lang="id-ID" smtClean="0"/>
              <a:t>13/10/2020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03A6F-EEC5-4DC8-B3DA-4BCCA0D7606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477866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CF5BC-FD17-4EB5-B1EF-44EB685A9B8F}" type="datetimeFigureOut">
              <a:rPr lang="id-ID" smtClean="0"/>
              <a:t>13/10/2020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03A6F-EEC5-4DC8-B3DA-4BCCA0D76061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CF5BC-FD17-4EB5-B1EF-44EB685A9B8F}" type="datetimeFigureOut">
              <a:rPr lang="id-ID" smtClean="0"/>
              <a:t>13/10/2020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03A6F-EEC5-4DC8-B3DA-4BCCA0D76061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CF5BC-FD17-4EB5-B1EF-44EB685A9B8F}" type="datetimeFigureOut">
              <a:rPr lang="id-ID" smtClean="0"/>
              <a:t>13/10/2020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03A6F-EEC5-4DC8-B3DA-4BCCA0D76061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CF5BC-FD17-4EB5-B1EF-44EB685A9B8F}" type="datetimeFigureOut">
              <a:rPr lang="id-ID" smtClean="0"/>
              <a:t>13/10/2020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03A6F-EEC5-4DC8-B3DA-4BCCA0D7606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56248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CF5BC-FD17-4EB5-B1EF-44EB685A9B8F}" type="datetimeFigureOut">
              <a:rPr lang="id-ID" smtClean="0"/>
              <a:t>13/10/2020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03A6F-EEC5-4DC8-B3DA-4BCCA0D7606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68516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CF5BC-FD17-4EB5-B1EF-44EB685A9B8F}" type="datetimeFigureOut">
              <a:rPr lang="id-ID" smtClean="0"/>
              <a:t>13/10/2020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03A6F-EEC5-4DC8-B3DA-4BCCA0D7606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20644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CF5BC-FD17-4EB5-B1EF-44EB685A9B8F}" type="datetimeFigureOut">
              <a:rPr lang="id-ID" smtClean="0"/>
              <a:t>13/10/2020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03A6F-EEC5-4DC8-B3DA-4BCCA0D7606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89948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CF5BC-FD17-4EB5-B1EF-44EB685A9B8F}" type="datetimeFigureOut">
              <a:rPr lang="id-ID" smtClean="0"/>
              <a:t>13/10/2020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03A6F-EEC5-4DC8-B3DA-4BCCA0D7606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18146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CF5BC-FD17-4EB5-B1EF-44EB685A9B8F}" type="datetimeFigureOut">
              <a:rPr lang="id-ID" smtClean="0"/>
              <a:t>13/10/2020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03A6F-EEC5-4DC8-B3DA-4BCCA0D7606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8875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CF5BC-FD17-4EB5-B1EF-44EB685A9B8F}" type="datetimeFigureOut">
              <a:rPr lang="id-ID" smtClean="0"/>
              <a:t>13/10/2020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03A6F-EEC5-4DC8-B3DA-4BCCA0D7606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2788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CF5BC-FD17-4EB5-B1EF-44EB685A9B8F}" type="datetimeFigureOut">
              <a:rPr lang="id-ID" smtClean="0"/>
              <a:t>13/10/2020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03A6F-EEC5-4DC8-B3DA-4BCCA0D7606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73371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FBCF5BC-FD17-4EB5-B1EF-44EB685A9B8F}" type="datetimeFigureOut">
              <a:rPr lang="id-ID" smtClean="0"/>
              <a:t>13/10/2020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3903A6F-EEC5-4DC8-B3DA-4BCCA0D76061}" type="slidenum">
              <a:rPr lang="id-ID" smtClean="0"/>
              <a:t>‹#›</a:t>
            </a:fld>
            <a:endParaRPr lang="id-ID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lodokter.com/ragam-kelainan-genetik-yang-tidak-dapat-dicegah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43808" y="836712"/>
            <a:ext cx="6516216" cy="2016224"/>
          </a:xfrm>
        </p:spPr>
        <p:txBody>
          <a:bodyPr>
            <a:noAutofit/>
          </a:bodyPr>
          <a:lstStyle/>
          <a:p>
            <a:r>
              <a:rPr lang="id-ID" sz="4000" dirty="0" smtClean="0"/>
              <a:t>KELAINAN/GANGGUAN </a:t>
            </a:r>
            <a:br>
              <a:rPr lang="id-ID" sz="4000" dirty="0" smtClean="0"/>
            </a:br>
            <a:r>
              <a:rPr lang="id-ID" sz="4000" dirty="0" smtClean="0"/>
              <a:t>SISTEM GERAK</a:t>
            </a:r>
            <a:br>
              <a:rPr lang="id-ID" sz="4000" dirty="0" smtClean="0"/>
            </a:br>
            <a:r>
              <a:rPr lang="id-ID" sz="4000" dirty="0" smtClean="0"/>
              <a:t/>
            </a:r>
            <a:br>
              <a:rPr lang="id-ID" sz="4000" dirty="0" smtClean="0"/>
            </a:br>
            <a:endParaRPr lang="id-ID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3501008"/>
            <a:ext cx="7920880" cy="2880320"/>
          </a:xfrm>
        </p:spPr>
        <p:txBody>
          <a:bodyPr>
            <a:normAutofit/>
          </a:bodyPr>
          <a:lstStyle/>
          <a:p>
            <a:pPr algn="l"/>
            <a:r>
              <a:rPr lang="id-ID" sz="4400" dirty="0" smtClean="0">
                <a:solidFill>
                  <a:schemeClr val="tx1"/>
                </a:solidFill>
              </a:rPr>
              <a:t>TUJUAN PEMBELAJARAN:</a:t>
            </a:r>
          </a:p>
          <a:p>
            <a:pPr algn="l"/>
            <a:r>
              <a:rPr lang="id-ID" sz="4400" dirty="0" smtClean="0">
                <a:solidFill>
                  <a:schemeClr val="tx1"/>
                </a:solidFill>
              </a:rPr>
              <a:t>1.Gangguan pada rangka</a:t>
            </a:r>
          </a:p>
          <a:p>
            <a:pPr algn="l"/>
            <a:r>
              <a:rPr lang="id-ID" sz="4400" dirty="0" smtClean="0">
                <a:solidFill>
                  <a:schemeClr val="tx1"/>
                </a:solidFill>
              </a:rPr>
              <a:t>2.Gangguan pada otot</a:t>
            </a:r>
            <a:endParaRPr lang="id-ID" sz="44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67"/>
            <a:ext cx="3059832" cy="23762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2492896"/>
            <a:ext cx="3203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 smtClean="0"/>
              <a:t>Oleh: Juliana Saragih</a:t>
            </a: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149439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f</a:t>
            </a:r>
            <a:r>
              <a:rPr lang="id-ID" dirty="0" smtClean="0"/>
              <a:t>. Dislokasi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pergeseran</a:t>
            </a:r>
            <a:r>
              <a:rPr lang="en-US" dirty="0"/>
              <a:t> </a:t>
            </a:r>
            <a:r>
              <a:rPr lang="en-US" dirty="0" err="1"/>
              <a:t>kedudukan</a:t>
            </a:r>
            <a:r>
              <a:rPr lang="en-US" dirty="0"/>
              <a:t> </a:t>
            </a:r>
            <a:r>
              <a:rPr lang="en-US" dirty="0" err="1"/>
              <a:t>sendi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sobek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tertariknya</a:t>
            </a:r>
            <a:r>
              <a:rPr lang="en-US" dirty="0"/>
              <a:t> </a:t>
            </a:r>
            <a:r>
              <a:rPr lang="en-US" dirty="0" err="1"/>
              <a:t>ligamen</a:t>
            </a:r>
            <a:r>
              <a:rPr lang="en-US" dirty="0"/>
              <a:t>.</a:t>
            </a:r>
            <a:endParaRPr lang="id-ID" dirty="0"/>
          </a:p>
          <a:p>
            <a:endParaRPr lang="id-ID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80928"/>
            <a:ext cx="7632848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5922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g</a:t>
            </a:r>
            <a:r>
              <a:rPr lang="id-ID" dirty="0" smtClean="0"/>
              <a:t>. Terkilir (keseleo)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dirty="0" smtClean="0"/>
              <a:t>Merupakan tertariknya ligamen </a:t>
            </a:r>
            <a:r>
              <a:rPr lang="id-ID" dirty="0" smtClean="0"/>
              <a:t>sendi ke posisi yang tidak sesuai, tetapi sendi tidak bergeser </a:t>
            </a:r>
            <a:r>
              <a:rPr lang="id-ID" dirty="0" smtClean="0"/>
              <a:t>karena gerakan tiba-tiba atau gerakan yang tidak biasa dilakukan. </a:t>
            </a:r>
            <a:endParaRPr lang="id-ID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140968"/>
            <a:ext cx="5534025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9199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/>
              <a:t>h</a:t>
            </a:r>
            <a:r>
              <a:rPr lang="id-ID" dirty="0" smtClean="0"/>
              <a:t>. Ankilosis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indent="0">
              <a:buNone/>
            </a:pPr>
            <a:r>
              <a:rPr lang="id-ID" dirty="0" smtClean="0"/>
              <a:t>menyebabkan </a:t>
            </a:r>
            <a:r>
              <a:rPr lang="id-ID" dirty="0"/>
              <a:t>sendi menjadi </a:t>
            </a:r>
            <a:r>
              <a:rPr lang="id-ID" dirty="0" smtClean="0"/>
              <a:t>kaku atau </a:t>
            </a:r>
            <a:r>
              <a:rPr lang="id-ID" dirty="0"/>
              <a:t>bahkan</a:t>
            </a:r>
            <a:r>
              <a:rPr lang="id-ID" u="sng" dirty="0"/>
              <a:t> </a:t>
            </a:r>
            <a:r>
              <a:rPr lang="id-ID" dirty="0"/>
              <a:t>tulang-tulang saling melekat satu sama </a:t>
            </a:r>
            <a:r>
              <a:rPr lang="id-ID" dirty="0" smtClean="0"/>
              <a:t>lainnya sehingga tidak berfungsinya persendian.</a:t>
            </a:r>
          </a:p>
          <a:p>
            <a:pPr marL="0" indent="0">
              <a:buNone/>
            </a:pPr>
            <a:endParaRPr lang="id-ID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84984"/>
            <a:ext cx="8280920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3051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552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b="1" dirty="0"/>
              <a:t>i</a:t>
            </a:r>
            <a:r>
              <a:rPr lang="id-ID" b="1" dirty="0" smtClean="0"/>
              <a:t>. </a:t>
            </a:r>
            <a:r>
              <a:rPr lang="en-US" b="1" dirty="0" err="1" smtClean="0"/>
              <a:t>Artritis</a:t>
            </a:r>
            <a:r>
              <a:rPr lang="en-US" b="1" dirty="0" smtClean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infeksi</a:t>
            </a:r>
            <a:r>
              <a:rPr lang="en-US" dirty="0"/>
              <a:t> </a:t>
            </a:r>
            <a:r>
              <a:rPr lang="en-US" dirty="0" err="1"/>
              <a:t>sendi</a:t>
            </a:r>
            <a:r>
              <a:rPr lang="en-US" dirty="0"/>
              <a:t>, </a:t>
            </a:r>
            <a:endParaRPr lang="id-ID" dirty="0" smtClean="0"/>
          </a:p>
          <a:p>
            <a:pPr marL="0" indent="0">
              <a:buNone/>
            </a:pP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peradangan</a:t>
            </a:r>
            <a:r>
              <a:rPr lang="en-US" dirty="0" smtClean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sendi</a:t>
            </a:r>
            <a:r>
              <a:rPr lang="en-US" dirty="0"/>
              <a:t>. </a:t>
            </a:r>
            <a:endParaRPr lang="id-ID" dirty="0" smtClean="0"/>
          </a:p>
          <a:p>
            <a:pPr marL="0" indent="0">
              <a:buNone/>
            </a:pPr>
            <a:r>
              <a:rPr lang="en-US" dirty="0" err="1" smtClean="0"/>
              <a:t>Artritis</a:t>
            </a:r>
            <a:r>
              <a:rPr lang="en-US" dirty="0" smtClean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dibedakan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macam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 smtClean="0"/>
              <a:t>1</a:t>
            </a:r>
            <a:r>
              <a:rPr lang="en-US" dirty="0"/>
              <a:t>) </a:t>
            </a:r>
            <a:r>
              <a:rPr lang="en-US" b="1" dirty="0" smtClean="0"/>
              <a:t>R</a:t>
            </a:r>
            <a:r>
              <a:rPr lang="id-ID" b="1" dirty="0" smtClean="0"/>
              <a:t>h</a:t>
            </a:r>
            <a:r>
              <a:rPr lang="en-US" b="1" dirty="0" smtClean="0"/>
              <a:t>e</a:t>
            </a:r>
            <a:r>
              <a:rPr lang="id-ID" b="1" dirty="0" smtClean="0"/>
              <a:t>u</a:t>
            </a:r>
            <a:r>
              <a:rPr lang="en-US" b="1" dirty="0" err="1" smtClean="0"/>
              <a:t>matoid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kronis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penghubung</a:t>
            </a:r>
            <a:r>
              <a:rPr lang="en-US" dirty="0"/>
              <a:t> </a:t>
            </a:r>
            <a:r>
              <a:rPr lang="en-US" dirty="0" err="1"/>
              <a:t>sendi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2) </a:t>
            </a:r>
            <a:r>
              <a:rPr lang="en-US" b="1" dirty="0" err="1" smtClean="0"/>
              <a:t>Oste</a:t>
            </a:r>
            <a:r>
              <a:rPr lang="id-ID" b="1" dirty="0" smtClean="0"/>
              <a:t>o</a:t>
            </a:r>
            <a:r>
              <a:rPr lang="en-US" b="1" dirty="0" err="1" smtClean="0"/>
              <a:t>artritis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sendi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menipisnya</a:t>
            </a:r>
            <a:r>
              <a:rPr lang="en-US" dirty="0"/>
              <a:t> </a:t>
            </a:r>
            <a:r>
              <a:rPr lang="en-US" dirty="0" err="1" smtClean="0"/>
              <a:t>tulang</a:t>
            </a:r>
            <a:r>
              <a:rPr lang="en-US" dirty="0" smtClean="0"/>
              <a:t>.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3) </a:t>
            </a:r>
            <a:r>
              <a:rPr lang="en-US" b="1" dirty="0" smtClean="0"/>
              <a:t>G</a:t>
            </a:r>
            <a:r>
              <a:rPr lang="id-ID" b="1" dirty="0" smtClean="0"/>
              <a:t>out </a:t>
            </a:r>
            <a:r>
              <a:rPr lang="en-US" b="1" dirty="0" err="1" smtClean="0"/>
              <a:t>artritis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gangguan</a:t>
            </a:r>
            <a:r>
              <a:rPr lang="en-US" dirty="0"/>
              <a:t> </a:t>
            </a:r>
            <a:r>
              <a:rPr lang="en-US" dirty="0" err="1"/>
              <a:t>gerak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kegagalan</a:t>
            </a:r>
            <a:r>
              <a:rPr lang="en-US" dirty="0"/>
              <a:t> </a:t>
            </a:r>
            <a:r>
              <a:rPr lang="en-US" dirty="0" err="1"/>
              <a:t>metabolisme</a:t>
            </a:r>
            <a:r>
              <a:rPr lang="en-US" dirty="0"/>
              <a:t> </a:t>
            </a:r>
            <a:r>
              <a:rPr lang="en-US" dirty="0" err="1"/>
              <a:t>asam</a:t>
            </a:r>
            <a:r>
              <a:rPr lang="en-US" dirty="0"/>
              <a:t> </a:t>
            </a:r>
            <a:r>
              <a:rPr lang="en-US" dirty="0" err="1"/>
              <a:t>urat</a:t>
            </a:r>
            <a:r>
              <a:rPr lang="en-US" dirty="0"/>
              <a:t>.</a:t>
            </a:r>
            <a:endParaRPr lang="id-ID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937208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4032447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68960"/>
            <a:ext cx="8434908" cy="3682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60648"/>
            <a:ext cx="4680520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91646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7584" y="332656"/>
            <a:ext cx="4536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400" dirty="0" smtClean="0"/>
              <a:t>4. Artritis Sika</a:t>
            </a:r>
            <a:endParaRPr lang="id-ID" sz="4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04558"/>
            <a:ext cx="8136904" cy="5520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17103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5. Artritis eksudatif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marL="0" indent="0">
              <a:buNone/>
            </a:pPr>
            <a:r>
              <a:rPr lang="id-ID" dirty="0" smtClean="0"/>
              <a:t>Terisinya rongga sendi oleh cairan yang disebut getah radang. Penyakit ini terjadi karena serangan kuman. </a:t>
            </a:r>
            <a:endParaRPr lang="id-ID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65" y="3068960"/>
            <a:ext cx="8640023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68287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i. Kelainan Pada Tulang Belakang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err="1"/>
              <a:t>Kifosis</a:t>
            </a:r>
            <a:r>
              <a:rPr lang="en-US" dirty="0"/>
              <a:t>,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tulang</a:t>
            </a:r>
            <a:r>
              <a:rPr lang="en-US" dirty="0"/>
              <a:t> </a:t>
            </a:r>
            <a:r>
              <a:rPr lang="en-US" dirty="0" err="1"/>
              <a:t>punggung</a:t>
            </a:r>
            <a:r>
              <a:rPr lang="en-US" dirty="0"/>
              <a:t> </a:t>
            </a:r>
            <a:r>
              <a:rPr lang="en-US" dirty="0" err="1"/>
              <a:t>melengkung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belakang</a:t>
            </a:r>
            <a:r>
              <a:rPr lang="en-US" dirty="0"/>
              <a:t>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penderita</a:t>
            </a:r>
            <a:r>
              <a:rPr lang="en-US" dirty="0"/>
              <a:t> </a:t>
            </a:r>
            <a:r>
              <a:rPr lang="en-US" dirty="0" err="1"/>
              <a:t>kelihatan</a:t>
            </a:r>
            <a:r>
              <a:rPr lang="en-US" dirty="0"/>
              <a:t> </a:t>
            </a:r>
            <a:r>
              <a:rPr lang="en-US" dirty="0" err="1"/>
              <a:t>bungkuk</a:t>
            </a:r>
            <a:endParaRPr lang="id-ID" dirty="0"/>
          </a:p>
          <a:p>
            <a:r>
              <a:rPr lang="en-US" b="1" dirty="0" err="1" smtClean="0"/>
              <a:t>Skoliosis</a:t>
            </a:r>
            <a:r>
              <a:rPr lang="en-US" dirty="0"/>
              <a:t>,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tulang</a:t>
            </a:r>
            <a:r>
              <a:rPr lang="en-US" dirty="0"/>
              <a:t> </a:t>
            </a:r>
            <a:r>
              <a:rPr lang="en-US" dirty="0" err="1"/>
              <a:t>belakang</a:t>
            </a:r>
            <a:r>
              <a:rPr lang="en-US" dirty="0"/>
              <a:t> </a:t>
            </a:r>
            <a:r>
              <a:rPr lang="en-US" dirty="0" err="1"/>
              <a:t>melengkung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arah</a:t>
            </a:r>
            <a:r>
              <a:rPr lang="en-US" dirty="0"/>
              <a:t> </a:t>
            </a:r>
            <a:r>
              <a:rPr lang="en-US" dirty="0" err="1"/>
              <a:t>samping</a:t>
            </a:r>
            <a:r>
              <a:rPr lang="en-US" dirty="0"/>
              <a:t>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badan</a:t>
            </a:r>
            <a:r>
              <a:rPr lang="en-US" dirty="0"/>
              <a:t> </a:t>
            </a:r>
            <a:r>
              <a:rPr lang="en-US" dirty="0" err="1"/>
              <a:t>tampak</a:t>
            </a:r>
            <a:r>
              <a:rPr lang="en-US" dirty="0"/>
              <a:t> </a:t>
            </a:r>
            <a:r>
              <a:rPr lang="en-US" dirty="0" err="1"/>
              <a:t>melengkung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kiri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 smtClean="0"/>
              <a:t>kanan</a:t>
            </a:r>
            <a:r>
              <a:rPr lang="en-US" dirty="0" smtClean="0"/>
              <a:t>.</a:t>
            </a:r>
            <a:endParaRPr lang="id-ID" dirty="0" smtClean="0"/>
          </a:p>
          <a:p>
            <a:r>
              <a:rPr lang="en-US" b="1" dirty="0" err="1" smtClean="0"/>
              <a:t>Lordosis</a:t>
            </a:r>
            <a:r>
              <a:rPr lang="en-US" dirty="0"/>
              <a:t>,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tulang</a:t>
            </a:r>
            <a:r>
              <a:rPr lang="en-US" dirty="0"/>
              <a:t> </a:t>
            </a:r>
            <a:r>
              <a:rPr lang="en-US" dirty="0" err="1"/>
              <a:t>belakang</a:t>
            </a:r>
            <a:r>
              <a:rPr lang="en-US" dirty="0"/>
              <a:t> </a:t>
            </a:r>
            <a:r>
              <a:rPr lang="en-US" dirty="0" err="1"/>
              <a:t>melengkung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depan</a:t>
            </a:r>
            <a:r>
              <a:rPr lang="en-US" dirty="0"/>
              <a:t> yang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kepala</a:t>
            </a:r>
            <a:r>
              <a:rPr lang="en-US" dirty="0"/>
              <a:t> </a:t>
            </a:r>
            <a:r>
              <a:rPr lang="en-US" dirty="0" err="1"/>
              <a:t>tertarik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belakang</a:t>
            </a:r>
            <a:r>
              <a:rPr lang="en-US" dirty="0"/>
              <a:t>.</a:t>
            </a:r>
            <a:endParaRPr lang="id-ID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5875062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316788" cy="645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90431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2. Gangguan pada otot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id-ID" dirty="0" smtClean="0"/>
              <a:t>Atrofi </a:t>
            </a:r>
          </a:p>
          <a:p>
            <a:pPr marL="0" indent="0">
              <a:buNone/>
            </a:pP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gangguan</a:t>
            </a:r>
            <a:r>
              <a:rPr lang="en-US" dirty="0"/>
              <a:t> </a:t>
            </a:r>
            <a:r>
              <a:rPr lang="en-US" dirty="0" err="1"/>
              <a:t>otot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otot</a:t>
            </a:r>
            <a:r>
              <a:rPr lang="en-US" dirty="0"/>
              <a:t> </a:t>
            </a:r>
            <a:r>
              <a:rPr lang="en-US" dirty="0" err="1"/>
              <a:t>mengecil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berkontraksi</a:t>
            </a:r>
            <a:r>
              <a:rPr lang="en-US" dirty="0"/>
              <a:t> </a:t>
            </a:r>
            <a:r>
              <a:rPr lang="en-US" dirty="0" err="1"/>
              <a:t>hilang</a:t>
            </a:r>
            <a:r>
              <a:rPr lang="en-US" dirty="0"/>
              <a:t>.</a:t>
            </a:r>
            <a:endParaRPr lang="id-ID" dirty="0"/>
          </a:p>
          <a:p>
            <a:pPr marL="0" indent="0">
              <a:buNone/>
            </a:pPr>
            <a:r>
              <a:rPr lang="id-ID" dirty="0" smtClean="0"/>
              <a:t>Penyakit polio disebabkan oleh virus poliomelitis. Virus ini menyebabkan kerusakan saraf yang mengkoordinasi otot ke anggota gerak bawah.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551863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1. Gangguan pada rangka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eriod"/>
            </a:pPr>
            <a:r>
              <a:rPr lang="id-ID" dirty="0" smtClean="0"/>
              <a:t>Fraktura (patah tulang)</a:t>
            </a:r>
          </a:p>
          <a:p>
            <a:r>
              <a:rPr lang="id-ID" dirty="0" smtClean="0"/>
              <a:t>Fisura: tulang hanya retak</a:t>
            </a:r>
            <a:endParaRPr lang="id-ID" dirty="0" smtClean="0"/>
          </a:p>
          <a:p>
            <a:pPr marL="0" indent="0">
              <a:buNone/>
            </a:pPr>
            <a:endParaRPr lang="id-ID" dirty="0" smtClean="0"/>
          </a:p>
          <a:p>
            <a:pPr marL="0" indent="0">
              <a:buNone/>
            </a:pPr>
            <a:endParaRPr lang="id-ID" dirty="0"/>
          </a:p>
          <a:p>
            <a:pPr marL="0" indent="0">
              <a:buNone/>
            </a:pPr>
            <a:endParaRPr lang="id-ID" dirty="0" smtClean="0"/>
          </a:p>
          <a:p>
            <a:pPr marL="0" indent="0">
              <a:buNone/>
            </a:pPr>
            <a:endParaRPr lang="id-ID" dirty="0" smtClean="0"/>
          </a:p>
          <a:p>
            <a:endParaRPr lang="id-ID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429000"/>
            <a:ext cx="256222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773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3744416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0"/>
            <a:ext cx="4829175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29305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Hipertrofi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keadaan</a:t>
            </a:r>
            <a:r>
              <a:rPr lang="en-US" dirty="0"/>
              <a:t> </a:t>
            </a:r>
            <a:r>
              <a:rPr lang="en-US" dirty="0" err="1"/>
              <a:t>otot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kuat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sering</a:t>
            </a:r>
            <a:r>
              <a:rPr lang="en-US" dirty="0"/>
              <a:t> </a:t>
            </a:r>
            <a:r>
              <a:rPr lang="en-US" dirty="0" err="1"/>
              <a:t>dilatih</a:t>
            </a:r>
            <a:r>
              <a:rPr lang="en-US" dirty="0"/>
              <a:t>. Hal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tubuh</a:t>
            </a:r>
            <a:r>
              <a:rPr lang="en-US" dirty="0"/>
              <a:t> </a:t>
            </a:r>
            <a:r>
              <a:rPr lang="en-US" dirty="0" err="1"/>
              <a:t>atlet</a:t>
            </a:r>
            <a:r>
              <a:rPr lang="en-US" dirty="0"/>
              <a:t>, </a:t>
            </a:r>
            <a:r>
              <a:rPr lang="en-US" dirty="0" err="1"/>
              <a:t>misalnya</a:t>
            </a:r>
            <a:r>
              <a:rPr lang="en-US" dirty="0"/>
              <a:t> </a:t>
            </a:r>
            <a:r>
              <a:rPr lang="en-US" dirty="0" err="1"/>
              <a:t>binaragawan</a:t>
            </a:r>
            <a:r>
              <a:rPr lang="en-US" dirty="0"/>
              <a:t>, </a:t>
            </a:r>
            <a:r>
              <a:rPr lang="en-US" dirty="0" err="1"/>
              <a:t>atlet</a:t>
            </a:r>
            <a:r>
              <a:rPr lang="en-US" dirty="0"/>
              <a:t> </a:t>
            </a:r>
            <a:r>
              <a:rPr lang="en-US" dirty="0" err="1"/>
              <a:t>angkat</a:t>
            </a:r>
            <a:r>
              <a:rPr lang="en-US" dirty="0"/>
              <a:t> </a:t>
            </a:r>
            <a:r>
              <a:rPr lang="en-US" dirty="0" err="1"/>
              <a:t>besi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atlet</a:t>
            </a:r>
            <a:r>
              <a:rPr lang="en-US" dirty="0"/>
              <a:t> </a:t>
            </a:r>
            <a:r>
              <a:rPr lang="en-US" dirty="0" err="1"/>
              <a:t>sepakbola</a:t>
            </a:r>
            <a:r>
              <a:rPr lang="en-US" dirty="0" smtClean="0"/>
              <a:t>.</a:t>
            </a:r>
            <a:endParaRPr lang="id-ID" dirty="0" smtClean="0"/>
          </a:p>
          <a:p>
            <a:pPr marL="0" indent="0">
              <a:buNone/>
            </a:pPr>
            <a:endParaRPr lang="id-ID" dirty="0"/>
          </a:p>
          <a:p>
            <a:endParaRPr lang="id-ID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01008"/>
            <a:ext cx="8136904" cy="3356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22591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Hernia Abdominalis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sobeknya</a:t>
            </a:r>
            <a:r>
              <a:rPr lang="en-US" dirty="0"/>
              <a:t> </a:t>
            </a:r>
            <a:r>
              <a:rPr lang="en-US" dirty="0" err="1"/>
              <a:t>otot</a:t>
            </a:r>
            <a:r>
              <a:rPr lang="en-US" dirty="0"/>
              <a:t> </a:t>
            </a:r>
            <a:r>
              <a:rPr lang="en-US" dirty="0" err="1"/>
              <a:t>dinding</a:t>
            </a:r>
            <a:r>
              <a:rPr lang="en-US" dirty="0"/>
              <a:t> </a:t>
            </a:r>
            <a:r>
              <a:rPr lang="id-ID" dirty="0" smtClean="0"/>
              <a:t>abdominalis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/>
              <a:t>usus</a:t>
            </a:r>
            <a:r>
              <a:rPr lang="en-US" dirty="0"/>
              <a:t> </a:t>
            </a:r>
            <a:r>
              <a:rPr lang="en-US" dirty="0" smtClean="0"/>
              <a:t>m</a:t>
            </a:r>
            <a:r>
              <a:rPr lang="id-ID" dirty="0" smtClean="0"/>
              <a:t>emasuki</a:t>
            </a:r>
            <a:r>
              <a:rPr lang="en-US" dirty="0" smtClean="0"/>
              <a:t> </a:t>
            </a:r>
            <a:r>
              <a:rPr lang="id-ID" dirty="0" smtClean="0"/>
              <a:t>bagian sobekan tersebut</a:t>
            </a:r>
            <a:r>
              <a:rPr lang="en-US" dirty="0" smtClean="0"/>
              <a:t>.</a:t>
            </a:r>
            <a:endParaRPr lang="id-ID" dirty="0"/>
          </a:p>
          <a:p>
            <a:endParaRPr lang="id-ID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3068960"/>
            <a:ext cx="4176464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564904"/>
            <a:ext cx="4139952" cy="4293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0248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Tetanus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dirty="0" smtClean="0"/>
              <a:t>Merupakan otot mengalami kekejangan secara terus menerus berkontraksi sehingga tidak mampu lagi berkontraksi. Tetanus disebabkan luka yang terinfeksi oleh bakteri </a:t>
            </a:r>
            <a:r>
              <a:rPr lang="id-ID" i="1" dirty="0" smtClean="0"/>
              <a:t>Clostridium tetani</a:t>
            </a:r>
            <a:endParaRPr lang="id-ID" i="1" dirty="0"/>
          </a:p>
        </p:txBody>
      </p:sp>
    </p:spTree>
    <p:extLst>
      <p:ext uri="{BB962C8B-B14F-4D97-AF65-F5344CB8AC3E}">
        <p14:creationId xmlns:p14="http://schemas.microsoft.com/office/powerpoint/2010/main" val="23633293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74689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Distrofi otot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b="1" dirty="0" smtClean="0"/>
              <a:t>Adalah penyakit </a:t>
            </a:r>
            <a:r>
              <a:rPr lang="id-ID" b="1" dirty="0"/>
              <a:t>yang menyebabkan otot menjadi lemah, kehilangan massa, dan kehilangan fungsinya</a:t>
            </a:r>
            <a:r>
              <a:rPr lang="id-ID" b="1" dirty="0" smtClean="0"/>
              <a:t>.</a:t>
            </a:r>
          </a:p>
          <a:p>
            <a:pPr marL="0" indent="0">
              <a:buNone/>
            </a:pPr>
            <a:r>
              <a:rPr lang="id-ID" b="1" dirty="0"/>
              <a:t> </a:t>
            </a:r>
            <a:r>
              <a:rPr lang="id-ID" dirty="0"/>
              <a:t>Penyebab distrofi otot adalah adanya </a:t>
            </a:r>
            <a:r>
              <a:rPr lang="id-ID" dirty="0">
                <a:hlinkClick r:id="rId2"/>
              </a:rPr>
              <a:t>kelainan genetik</a:t>
            </a:r>
            <a:r>
              <a:rPr lang="id-ID" dirty="0"/>
              <a:t> atau mutasi pada gen yang bertugas untuk mengatur fungsi dan membentuk struktur otot seseorang.</a:t>
            </a:r>
          </a:p>
        </p:txBody>
      </p:sp>
    </p:spTree>
    <p:extLst>
      <p:ext uri="{BB962C8B-B14F-4D97-AF65-F5344CB8AC3E}">
        <p14:creationId xmlns:p14="http://schemas.microsoft.com/office/powerpoint/2010/main" val="94236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7344816" cy="5616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92177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Miastenia gravis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d-ID" dirty="0" smtClean="0"/>
              <a:t>adalah melemahnya otot akibat gangguan pada saraf dan otot. </a:t>
            </a:r>
            <a:r>
              <a:rPr lang="id-ID" smtClean="0"/>
              <a:t>Penyebab:autoimun dan gangguan kelenjar timus.</a:t>
            </a:r>
            <a:endParaRPr lang="id-ID" dirty="0" smtClean="0"/>
          </a:p>
          <a:p>
            <a:pPr marL="0" indent="0">
              <a:buNone/>
            </a:pPr>
            <a:r>
              <a:rPr lang="id-ID" dirty="0" smtClean="0"/>
              <a:t>Terjadi ketika sistem kekebalan tubuh mengalami gangguan dan menghasilkan antibodi yang menyerang jaringan yang menghubungkan sel saraf dan otot, sehingga otot melemah.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5797055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6" y="27436"/>
            <a:ext cx="9053264" cy="672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35457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640960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615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Arial" pitchFamily="34" charset="0"/>
              <a:buChar char="•"/>
            </a:pPr>
            <a:r>
              <a:rPr lang="id-ID" dirty="0" smtClean="0"/>
              <a:t>Fraktura kompleks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dirty="0" smtClean="0"/>
              <a:t>Merupakan fraktura yang melukai otot atau organ yang ada di sekitarnya, bahkan terkadang bagian fraktura dapat muncul ke permukaan kulit.</a:t>
            </a:r>
          </a:p>
          <a:p>
            <a:pPr marL="0" indent="0">
              <a:buNone/>
            </a:pPr>
            <a:endParaRPr lang="id-ID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068960"/>
            <a:ext cx="2785864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505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Arial" pitchFamily="34" charset="0"/>
              <a:buChar char="•"/>
            </a:pPr>
            <a:r>
              <a:rPr lang="id-ID" dirty="0" smtClean="0"/>
              <a:t>Greenstick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dirty="0" smtClean="0"/>
              <a:t>Merupakan fraktura sebagian yang tidak memisahkan tulang menjadi dua bagian.</a:t>
            </a:r>
          </a:p>
          <a:p>
            <a:pPr marL="0" indent="0">
              <a:buNone/>
            </a:pPr>
            <a:endParaRPr lang="id-ID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08920"/>
            <a:ext cx="5544615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519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Arial" pitchFamily="34" charset="0"/>
              <a:buChar char="•"/>
            </a:pPr>
            <a:r>
              <a:rPr lang="id-ID" dirty="0" smtClean="0"/>
              <a:t>Comminuted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dirty="0" smtClean="0"/>
              <a:t>Merupakan fraktura yang mengakibatkan tulang menjadi beberapa bagian tetapi masih berada didalam otot.</a:t>
            </a:r>
            <a:endParaRPr lang="id-ID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212976"/>
            <a:ext cx="5184576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444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b. Rakhitis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tulang</a:t>
            </a:r>
            <a:r>
              <a:rPr lang="en-US" dirty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/>
              <a:t>kekurangan</a:t>
            </a:r>
            <a:r>
              <a:rPr lang="en-US" dirty="0"/>
              <a:t> vitamin D. </a:t>
            </a:r>
            <a:r>
              <a:rPr lang="en-US" dirty="0" err="1"/>
              <a:t>Penderita</a:t>
            </a:r>
            <a:r>
              <a:rPr lang="en-US" dirty="0"/>
              <a:t> </a:t>
            </a:r>
            <a:r>
              <a:rPr lang="en-US" dirty="0" err="1"/>
              <a:t>gangguan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tulang</a:t>
            </a:r>
            <a:r>
              <a:rPr lang="en-US" dirty="0"/>
              <a:t> kaki </a:t>
            </a:r>
            <a:r>
              <a:rPr lang="en-US" dirty="0" err="1"/>
              <a:t>berbentuk</a:t>
            </a:r>
            <a:r>
              <a:rPr lang="en-US" dirty="0"/>
              <a:t> X </a:t>
            </a:r>
            <a:r>
              <a:rPr lang="en-US" dirty="0" err="1"/>
              <a:t>atau</a:t>
            </a:r>
            <a:r>
              <a:rPr lang="en-US" dirty="0"/>
              <a:t> O.</a:t>
            </a:r>
            <a:endParaRPr lang="id-ID" dirty="0"/>
          </a:p>
          <a:p>
            <a:pPr marL="0" indent="0">
              <a:buNone/>
            </a:pPr>
            <a:endParaRPr lang="id-ID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140968"/>
            <a:ext cx="7200800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578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/>
          <a:lstStyle/>
          <a:p>
            <a:r>
              <a:rPr lang="id-ID" dirty="0" smtClean="0"/>
              <a:t>c. Mikrosefalus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id-ID" dirty="0" smtClean="0"/>
              <a:t>gangguan pertumbuhan tulang tengkorak sehingga kepala berukuran kecil. Kepala berukuran kecil karena pertumbuhan tulang tengkorak pada masa bayi kekurangan kalsium</a:t>
            </a:r>
            <a:r>
              <a:rPr lang="en-US" dirty="0" smtClean="0"/>
              <a:t>.</a:t>
            </a:r>
            <a:endParaRPr lang="id-ID" dirty="0"/>
          </a:p>
          <a:p>
            <a:endParaRPr lang="id-ID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996952"/>
            <a:ext cx="5715000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731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d. Osteoporosis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indent="0">
              <a:buNone/>
            </a:pPr>
            <a:r>
              <a:rPr lang="id-ID" dirty="0" smtClean="0"/>
              <a:t>Merupakan gangguan tulang dengan gejala penurunan massa tulang sehingga tulang rapuh.</a:t>
            </a:r>
            <a:endParaRPr lang="id-ID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560" y="2780928"/>
            <a:ext cx="6667500" cy="353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0461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E. NEKROSA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dirty="0" smtClean="0"/>
              <a:t>Terjadi jika selaput tulang (periosteum) rusak sehingga bagian tulang tidak memperoleh makanan, lalu mati dan mengering.</a:t>
            </a:r>
            <a:endParaRPr lang="id-ID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0968"/>
            <a:ext cx="9144000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1108182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475</Words>
  <Application>Microsoft Office PowerPoint</Application>
  <PresentationFormat>On-screen Show (4:3)</PresentationFormat>
  <Paragraphs>57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Office Theme</vt:lpstr>
      <vt:lpstr>Executive</vt:lpstr>
      <vt:lpstr>KELAINAN/GANGGUAN  SISTEM GERAK  </vt:lpstr>
      <vt:lpstr>1. Gangguan pada rangka</vt:lpstr>
      <vt:lpstr>Fraktura kompleks</vt:lpstr>
      <vt:lpstr>Greenstick</vt:lpstr>
      <vt:lpstr>Comminuted </vt:lpstr>
      <vt:lpstr>b. Rakhitis </vt:lpstr>
      <vt:lpstr>c. Mikrosefalus </vt:lpstr>
      <vt:lpstr>d. Osteoporosis</vt:lpstr>
      <vt:lpstr>E. NEKROSA</vt:lpstr>
      <vt:lpstr>f. Dislokasi</vt:lpstr>
      <vt:lpstr>g. Terkilir (keseleo)</vt:lpstr>
      <vt:lpstr>h. Ankilosis</vt:lpstr>
      <vt:lpstr>PowerPoint Presentation</vt:lpstr>
      <vt:lpstr>PowerPoint Presentation</vt:lpstr>
      <vt:lpstr>PowerPoint Presentation</vt:lpstr>
      <vt:lpstr>5. Artritis eksudatif</vt:lpstr>
      <vt:lpstr>i. Kelainan Pada Tulang Belakang</vt:lpstr>
      <vt:lpstr>PowerPoint Presentation</vt:lpstr>
      <vt:lpstr>2. Gangguan pada otot</vt:lpstr>
      <vt:lpstr>PowerPoint Presentation</vt:lpstr>
      <vt:lpstr>Hipertrofi </vt:lpstr>
      <vt:lpstr>Hernia Abdominalis</vt:lpstr>
      <vt:lpstr>Tetanus</vt:lpstr>
      <vt:lpstr>PowerPoint Presentation</vt:lpstr>
      <vt:lpstr>Distrofi otot</vt:lpstr>
      <vt:lpstr>PowerPoint Presentation</vt:lpstr>
      <vt:lpstr>Miastenia gravis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KELAINAN SISTEM GERAK</dc:title>
  <dc:creator>win7</dc:creator>
  <cp:lastModifiedBy>win7</cp:lastModifiedBy>
  <cp:revision>27</cp:revision>
  <dcterms:created xsi:type="dcterms:W3CDTF">2020-10-12T01:23:20Z</dcterms:created>
  <dcterms:modified xsi:type="dcterms:W3CDTF">2020-10-13T17:45:16Z</dcterms:modified>
</cp:coreProperties>
</file>