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5FB00-B167-4088-940B-00F4A785457E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021F0-0BC2-4B12-A1CB-03654817BA6C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021F0-0BC2-4B12-A1CB-03654817BA6C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DDCB-8A57-4EF1-A230-25532F221678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A15DC5A-2408-4B18-AD68-CB8A86D9E0E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DDCB-8A57-4EF1-A230-25532F221678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DC5A-2408-4B18-AD68-CB8A86D9E0E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DDCB-8A57-4EF1-A230-25532F221678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DC5A-2408-4B18-AD68-CB8A86D9E0E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DDCB-8A57-4EF1-A230-25532F221678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DC5A-2408-4B18-AD68-CB8A86D9E0E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DDCB-8A57-4EF1-A230-25532F221678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15DC5A-2408-4B18-AD68-CB8A86D9E0E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DDCB-8A57-4EF1-A230-25532F221678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DC5A-2408-4B18-AD68-CB8A86D9E0E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DDCB-8A57-4EF1-A230-25532F221678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DC5A-2408-4B18-AD68-CB8A86D9E0E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DDCB-8A57-4EF1-A230-25532F221678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DC5A-2408-4B18-AD68-CB8A86D9E0E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DDCB-8A57-4EF1-A230-25532F221678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DC5A-2408-4B18-AD68-CB8A86D9E0E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DDCB-8A57-4EF1-A230-25532F221678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DC5A-2408-4B18-AD68-CB8A86D9E0E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DDCB-8A57-4EF1-A230-25532F221678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15DC5A-2408-4B18-AD68-CB8A86D9E0E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F8FDDCB-8A57-4EF1-A230-25532F221678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A15DC5A-2408-4B18-AD68-CB8A86D9E0EE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3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43312"/>
            <a:ext cx="6400800" cy="1600200"/>
          </a:xfrm>
        </p:spPr>
        <p:txBody>
          <a:bodyPr>
            <a:noAutofit/>
          </a:bodyPr>
          <a:lstStyle/>
          <a:p>
            <a:r>
              <a:rPr lang="zh-CN" alt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千 万 与 应 该</a:t>
            </a:r>
            <a:endParaRPr lang="en-US" altLang="zh-CN" sz="5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qiān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wàn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yǔ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latin typeface="Times New Roman" pitchFamily="18" charset="0"/>
                <a:cs typeface="Times New Roman" pitchFamily="18" charset="0"/>
              </a:rPr>
              <a:t>yīng</a:t>
            </a:r>
            <a:r>
              <a:rPr lang="en-US" altLang="zh-CN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latin typeface="Times New Roman" pitchFamily="18" charset="0"/>
                <a:cs typeface="Times New Roman" pitchFamily="18" charset="0"/>
              </a:rPr>
              <a:t>gāi</a:t>
            </a:r>
            <a:endParaRPr lang="id-ID" sz="5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43050"/>
            <a:ext cx="7772400" cy="1214446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BAHASA MANDARIN</a:t>
            </a:r>
            <a:br>
              <a:rPr lang="id-ID" b="1" dirty="0" smtClean="0"/>
            </a:br>
            <a:r>
              <a:rPr lang="zh-CN" altLang="en-US" b="1" dirty="0" smtClean="0"/>
              <a:t>中 文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en-US" altLang="zh-CN" b="1" dirty="0" err="1" smtClean="0"/>
              <a:t>zhōng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wén</a:t>
            </a:r>
            <a:endParaRPr lang="id-ID" b="1" dirty="0"/>
          </a:p>
        </p:txBody>
      </p:sp>
      <p:sp>
        <p:nvSpPr>
          <p:cNvPr id="4" name="Rectangle 3"/>
          <p:cNvSpPr/>
          <p:nvPr/>
        </p:nvSpPr>
        <p:spPr>
          <a:xfrm>
            <a:off x="5000628" y="5572140"/>
            <a:ext cx="3929090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4500" b="1" dirty="0" smtClean="0">
                <a:solidFill>
                  <a:srgbClr val="002060"/>
                </a:solidFill>
                <a:latin typeface="Monotype Corsiva" pitchFamily="66" charset="0"/>
              </a:rPr>
              <a:t>Kiki </a:t>
            </a:r>
            <a:r>
              <a:rPr lang="en-US" sz="4500" b="1" dirty="0" err="1" smtClean="0">
                <a:solidFill>
                  <a:srgbClr val="002060"/>
                </a:solidFill>
                <a:latin typeface="Monotype Corsiva" pitchFamily="66" charset="0"/>
              </a:rPr>
              <a:t>Rizky</a:t>
            </a:r>
            <a:r>
              <a:rPr lang="en-US" sz="4500" b="1" dirty="0" smtClean="0">
                <a:solidFill>
                  <a:srgbClr val="002060"/>
                </a:solidFill>
                <a:latin typeface="Monotype Corsiva" pitchFamily="66" charset="0"/>
              </a:rPr>
              <a:t> H, S.S</a:t>
            </a:r>
            <a:endParaRPr lang="id-ID" sz="45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zh-CN" b="1" dirty="0" err="1" smtClean="0"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生 词 </a:t>
            </a:r>
            <a:r>
              <a:rPr lang="en-US" altLang="zh-CN" b="1" dirty="0" err="1" smtClean="0">
                <a:latin typeface="Times New Roman" pitchFamily="18" charset="0"/>
                <a:cs typeface="Times New Roman" pitchFamily="18" charset="0"/>
              </a:rPr>
              <a:t>shēng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 smtClean="0">
                <a:latin typeface="Times New Roman" pitchFamily="18" charset="0"/>
                <a:cs typeface="Times New Roman" pitchFamily="18" charset="0"/>
              </a:rPr>
              <a:t>cí</a:t>
            </a:r>
            <a:r>
              <a:rPr lang="zh-CN" alt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altLang="zh-CN" sz="5000" dirty="0" err="1" smtClean="0">
                <a:latin typeface="Times New Roman" pitchFamily="18" charset="0"/>
                <a:cs typeface="Times New Roman" pitchFamily="18" charset="0"/>
              </a:rPr>
              <a:t>bù</a:t>
            </a:r>
            <a:r>
              <a:rPr lang="en-US" altLang="zh-CN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dirty="0" smtClean="0">
                <a:latin typeface="Times New Roman" pitchFamily="18" charset="0"/>
                <a:cs typeface="Times New Roman" pitchFamily="18" charset="0"/>
              </a:rPr>
              <a:t>不 </a:t>
            </a:r>
            <a:r>
              <a:rPr lang="en-US" altLang="zh-CN" sz="5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endParaRPr lang="en-US" altLang="zh-CN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5000" dirty="0" err="1" smtClean="0">
                <a:latin typeface="Times New Roman" pitchFamily="18" charset="0"/>
                <a:cs typeface="Times New Roman" pitchFamily="18" charset="0"/>
              </a:rPr>
              <a:t>bié</a:t>
            </a:r>
            <a:r>
              <a:rPr lang="en-US" altLang="zh-CN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dirty="0" smtClean="0">
                <a:latin typeface="Times New Roman" pitchFamily="18" charset="0"/>
                <a:cs typeface="Times New Roman" pitchFamily="18" charset="0"/>
              </a:rPr>
              <a:t>别 </a:t>
            </a:r>
            <a:r>
              <a:rPr lang="en-US" altLang="zh-CN" sz="5000" dirty="0" err="1" smtClean="0">
                <a:latin typeface="Times New Roman" pitchFamily="18" charset="0"/>
                <a:cs typeface="Times New Roman" pitchFamily="18" charset="0"/>
              </a:rPr>
              <a:t>jangan</a:t>
            </a:r>
            <a:endParaRPr lang="en-US" altLang="zh-CN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máo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yī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dirty="0" smtClean="0">
                <a:latin typeface="Times New Roman" pitchFamily="18" charset="0"/>
                <a:cs typeface="Times New Roman" pitchFamily="18" charset="0"/>
              </a:rPr>
              <a:t>毛 衣 </a:t>
            </a:r>
            <a:r>
              <a:rPr lang="en-US" altLang="zh-CN" sz="5000" dirty="0" smtClean="0">
                <a:latin typeface="Times New Roman" pitchFamily="18" charset="0"/>
                <a:cs typeface="Times New Roman" pitchFamily="18" charset="0"/>
              </a:rPr>
              <a:t>sweater </a:t>
            </a:r>
            <a:r>
              <a:rPr lang="en-US" altLang="zh-CN" sz="5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altLang="zh-CN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dirty="0" err="1" smtClean="0">
                <a:latin typeface="Times New Roman" pitchFamily="18" charset="0"/>
                <a:cs typeface="Times New Roman" pitchFamily="18" charset="0"/>
              </a:rPr>
              <a:t>benang</a:t>
            </a:r>
            <a:r>
              <a:rPr lang="en-US" altLang="zh-CN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dirty="0" err="1" smtClean="0">
                <a:latin typeface="Times New Roman" pitchFamily="18" charset="0"/>
                <a:cs typeface="Times New Roman" pitchFamily="18" charset="0"/>
              </a:rPr>
              <a:t>wol</a:t>
            </a:r>
            <a:endParaRPr lang="en-US" altLang="zh-CN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altLang="zh-CN" sz="5000" dirty="0" err="1" smtClean="0">
                <a:latin typeface="Times New Roman" pitchFamily="18" charset="0"/>
                <a:cs typeface="Times New Roman" pitchFamily="18" charset="0"/>
              </a:rPr>
              <a:t>yīng</a:t>
            </a:r>
            <a:r>
              <a:rPr lang="en-US" altLang="zh-CN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dirty="0" err="1" smtClean="0">
                <a:latin typeface="Times New Roman" pitchFamily="18" charset="0"/>
                <a:cs typeface="Times New Roman" pitchFamily="18" charset="0"/>
              </a:rPr>
              <a:t>gāi</a:t>
            </a:r>
            <a:r>
              <a:rPr lang="en-US" altLang="zh-CN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latin typeface="Times New Roman" pitchFamily="18" charset="0"/>
                <a:cs typeface="Times New Roman" pitchFamily="18" charset="0"/>
              </a:rPr>
              <a:t>应 该</a:t>
            </a:r>
            <a:r>
              <a:rPr lang="zh-CN" alt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endParaRPr lang="en-US" altLang="zh-CN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qiān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wàn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dirty="0" smtClean="0">
                <a:latin typeface="Times New Roman" pitchFamily="18" charset="0"/>
                <a:cs typeface="Times New Roman" pitchFamily="18" charset="0"/>
              </a:rPr>
              <a:t>千 万 </a:t>
            </a:r>
            <a:r>
              <a:rPr lang="en-US" altLang="zh-CN" sz="5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endParaRPr lang="id-ID" sz="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 anchor="t">
            <a:normAutofit/>
          </a:bodyPr>
          <a:lstStyle/>
          <a:p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Keharusan</a:t>
            </a:r>
            <a:endParaRPr lang="id-ID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539750">
              <a:buNone/>
            </a:pPr>
            <a:r>
              <a:rPr lang="id-ID" sz="4000" dirty="0" smtClean="0">
                <a:latin typeface="Times New Roman" pitchFamily="18" charset="0"/>
                <a:cs typeface="Times New Roman" pitchFamily="18" charset="0"/>
              </a:rPr>
              <a:t>Dalam bahasa Mandarin untuk menyatakan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dirty="0" smtClean="0">
                <a:latin typeface="Times New Roman" pitchFamily="18" charset="0"/>
                <a:cs typeface="Times New Roman" pitchFamily="18" charset="0"/>
              </a:rPr>
              <a:t>suatu keharusan dapat digunakan kata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qiān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wàn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千万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berar</a:t>
            </a:r>
            <a:r>
              <a:rPr lang="id-ID" altLang="zh-CN" sz="4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altLang="zh-CN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altLang="zh-CN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yīng</a:t>
            </a:r>
            <a:r>
              <a:rPr lang="en-US" altLang="zh-CN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gāi</a:t>
            </a:r>
            <a:r>
              <a:rPr lang="en-US" altLang="zh-CN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应该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’ yang </a:t>
            </a: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altLang="zh-CN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’.</a:t>
            </a:r>
            <a:endParaRPr lang="id-ID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Rumus</a:t>
            </a:r>
            <a:r>
              <a:rPr lang="en-US" dirty="0" smtClean="0"/>
              <a:t> 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00034" y="2214554"/>
          <a:ext cx="8258204" cy="208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372"/>
                <a:gridCol w="636544"/>
                <a:gridCol w="1198022"/>
                <a:gridCol w="729529"/>
                <a:gridCol w="3501737"/>
              </a:tblGrid>
              <a:tr h="776848"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qiān</a:t>
                      </a:r>
                      <a:r>
                        <a:rPr lang="en-US" sz="4000" dirty="0" smtClean="0"/>
                        <a:t> </a:t>
                      </a:r>
                      <a:r>
                        <a:rPr lang="en-US" sz="4000" dirty="0" err="1" smtClean="0"/>
                        <a:t>wàn</a:t>
                      </a:r>
                      <a:r>
                        <a:rPr lang="en-US" sz="4000" dirty="0" smtClean="0"/>
                        <a:t> 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 +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yào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 +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dòng</a:t>
                      </a:r>
                      <a:r>
                        <a:rPr lang="en-US" sz="4000" dirty="0" smtClean="0"/>
                        <a:t> </a:t>
                      </a:r>
                      <a:r>
                        <a:rPr lang="en-US" sz="4000" dirty="0" err="1" smtClean="0"/>
                        <a:t>cí</a:t>
                      </a:r>
                      <a:r>
                        <a:rPr lang="en-US" sz="4000" dirty="0" smtClean="0"/>
                        <a:t> </a:t>
                      </a:r>
                      <a:endParaRPr lang="id-ID" sz="4000" dirty="0"/>
                    </a:p>
                  </a:txBody>
                  <a:tcPr/>
                </a:tc>
              </a:tr>
              <a:tr h="980514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千万</a:t>
                      </a:r>
                      <a:endParaRPr lang="en-US" altLang="zh-CN" sz="4000" dirty="0" smtClean="0"/>
                    </a:p>
                    <a:p>
                      <a:r>
                        <a:rPr lang="en-US" sz="4000" dirty="0" err="1" smtClean="0"/>
                        <a:t>Harus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4000" dirty="0" smtClean="0"/>
                        <a:t> +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要</a:t>
                      </a:r>
                      <a:endParaRPr lang="en-US" altLang="zh-CN" sz="4000" dirty="0" smtClean="0"/>
                    </a:p>
                    <a:p>
                      <a:r>
                        <a:rPr lang="en-US" sz="4000" dirty="0" smtClean="0"/>
                        <a:t>Mau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4000" dirty="0" smtClean="0"/>
                        <a:t> +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动词</a:t>
                      </a:r>
                      <a:endParaRPr lang="en-US" altLang="zh-CN" sz="4000" dirty="0" smtClean="0"/>
                    </a:p>
                    <a:p>
                      <a:r>
                        <a:rPr lang="en-US" sz="4000" dirty="0" err="1" smtClean="0"/>
                        <a:t>Kata</a:t>
                      </a:r>
                      <a:r>
                        <a:rPr lang="en-US" sz="4000" baseline="0" dirty="0" smtClean="0"/>
                        <a:t> </a:t>
                      </a:r>
                      <a:r>
                        <a:rPr lang="en-US" sz="4000" baseline="0" dirty="0" err="1" smtClean="0"/>
                        <a:t>Kerja</a:t>
                      </a:r>
                      <a:endParaRPr lang="id-ID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lì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rú</a:t>
            </a:r>
            <a:r>
              <a:rPr lang="en-US" altLang="zh-CN" dirty="0" smtClean="0"/>
              <a:t> </a:t>
            </a:r>
            <a:r>
              <a:rPr lang="zh-CN" altLang="en-US" dirty="0" smtClean="0"/>
              <a:t>例 如 </a:t>
            </a:r>
            <a:r>
              <a:rPr lang="en-US" altLang="zh-CN" dirty="0" err="1" smtClean="0"/>
              <a:t>contoh</a:t>
            </a:r>
            <a:r>
              <a:rPr lang="en-US" altLang="zh-CN" dirty="0"/>
              <a:t> </a:t>
            </a:r>
            <a:r>
              <a:rPr lang="en-US" dirty="0" smtClean="0"/>
              <a:t>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3981472"/>
            <a:ext cx="8215370" cy="1162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Besok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3" y="1857364"/>
          <a:ext cx="8715435" cy="1769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2507"/>
                <a:gridCol w="756142"/>
                <a:gridCol w="2304986"/>
                <a:gridCol w="1013634"/>
                <a:gridCol w="2188166"/>
              </a:tblGrid>
              <a:tr h="1067998"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míng</a:t>
                      </a:r>
                      <a:r>
                        <a:rPr lang="en-US" sz="4000" dirty="0" smtClean="0"/>
                        <a:t> </a:t>
                      </a:r>
                      <a:r>
                        <a:rPr lang="en-US" sz="4000" dirty="0" err="1" smtClean="0"/>
                        <a:t>tiān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solidFill>
                            <a:schemeClr val="bg1"/>
                          </a:solidFill>
                        </a:rPr>
                        <a:t>nǐ</a:t>
                      </a:r>
                      <a:endParaRPr lang="id-ID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</a:rPr>
                        <a:t>qiān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</a:rPr>
                        <a:t>wàn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d-ID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</a:rPr>
                        <a:t>yào</a:t>
                      </a:r>
                      <a:endParaRPr lang="id-ID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</a:rPr>
                        <a:t>lái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id-ID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5076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明天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你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b="1" dirty="0" smtClean="0">
                          <a:solidFill>
                            <a:schemeClr val="tx1"/>
                          </a:solidFill>
                        </a:rPr>
                        <a:t>千万</a:t>
                      </a:r>
                      <a:endParaRPr lang="id-ID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b="1" dirty="0" smtClean="0">
                          <a:solidFill>
                            <a:schemeClr val="tx1"/>
                          </a:solidFill>
                        </a:rPr>
                        <a:t>要</a:t>
                      </a:r>
                      <a:endParaRPr lang="id-ID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b="1" dirty="0" smtClean="0">
                          <a:solidFill>
                            <a:schemeClr val="tx1"/>
                          </a:solidFill>
                        </a:rPr>
                        <a:t>来。</a:t>
                      </a:r>
                      <a:endParaRPr lang="id-ID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71942"/>
            <a:ext cx="8229600" cy="2054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sweater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benang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wol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id-ID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4282" y="868195"/>
          <a:ext cx="8715436" cy="2775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52"/>
                <a:gridCol w="1224652"/>
                <a:gridCol w="1033296"/>
                <a:gridCol w="1004603"/>
                <a:gridCol w="870657"/>
                <a:gridCol w="1071560"/>
                <a:gridCol w="2286016"/>
              </a:tblGrid>
              <a:tr h="1420328"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wǒ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</a:rPr>
                        <a:t>qiān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</a:rPr>
                        <a:t>wàn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d-ID" sz="4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</a:rPr>
                        <a:t>yào</a:t>
                      </a:r>
                      <a:endParaRPr lang="id-ID" sz="4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</a:rPr>
                        <a:t>mǎi</a:t>
                      </a:r>
                      <a:endParaRPr lang="id-ID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yī</a:t>
                      </a:r>
                      <a:r>
                        <a:rPr lang="en-US" sz="4000" dirty="0" smtClean="0"/>
                        <a:t> 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jiān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máo</a:t>
                      </a:r>
                      <a:r>
                        <a:rPr lang="en-US" sz="4000" dirty="0" smtClean="0"/>
                        <a:t> </a:t>
                      </a:r>
                      <a:r>
                        <a:rPr lang="en-US" sz="4000" dirty="0" err="1" smtClean="0"/>
                        <a:t>yī</a:t>
                      </a:r>
                      <a:endParaRPr lang="id-ID" sz="4000" dirty="0"/>
                    </a:p>
                  </a:txBody>
                  <a:tcPr/>
                </a:tc>
              </a:tr>
              <a:tr h="1354791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我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b="1" dirty="0" smtClean="0">
                          <a:solidFill>
                            <a:schemeClr val="tx1"/>
                          </a:solidFill>
                        </a:rPr>
                        <a:t>千万</a:t>
                      </a:r>
                      <a:endParaRPr lang="id-ID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b="1" dirty="0" smtClean="0">
                          <a:solidFill>
                            <a:schemeClr val="tx1"/>
                          </a:solidFill>
                        </a:rPr>
                        <a:t>要</a:t>
                      </a:r>
                      <a:endParaRPr lang="id-ID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b="1" dirty="0" smtClean="0">
                          <a:solidFill>
                            <a:schemeClr val="tx1"/>
                          </a:solidFill>
                        </a:rPr>
                        <a:t>买</a:t>
                      </a:r>
                      <a:endParaRPr lang="id-ID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一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件</a:t>
                      </a:r>
                      <a:endParaRPr lang="id-ID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毛衣</a:t>
                      </a:r>
                      <a:endParaRPr lang="id-ID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Autofit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keharusan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yīng</a:t>
            </a:r>
            <a:r>
              <a:rPr lang="en-US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gāi</a:t>
            </a:r>
            <a:r>
              <a:rPr lang="en-US" altLang="zh-C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应该</a:t>
            </a:r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。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8229600" cy="41434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3500" b="1" dirty="0" err="1" smtClean="0">
                <a:latin typeface="Times New Roman" pitchFamily="18" charset="0"/>
                <a:cs typeface="Times New Roman" pitchFamily="18" charset="0"/>
              </a:rPr>
              <a:t>lì</a:t>
            </a:r>
            <a:r>
              <a:rPr lang="en-US" altLang="zh-CN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latin typeface="Times New Roman" pitchFamily="18" charset="0"/>
                <a:cs typeface="Times New Roman" pitchFamily="18" charset="0"/>
              </a:rPr>
              <a:t>rú</a:t>
            </a:r>
            <a:r>
              <a:rPr lang="en-US" altLang="zh-CN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b="1" dirty="0" smtClean="0">
                <a:latin typeface="Times New Roman" pitchFamily="18" charset="0"/>
                <a:cs typeface="Times New Roman" pitchFamily="18" charset="0"/>
              </a:rPr>
              <a:t>例 如 </a:t>
            </a:r>
            <a:r>
              <a:rPr lang="en-US" altLang="zh-CN" sz="3500" b="1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altLang="zh-CN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belajar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3143248"/>
          <a:ext cx="7286676" cy="1771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977"/>
                <a:gridCol w="1903726"/>
                <a:gridCol w="1969371"/>
                <a:gridCol w="2297602"/>
              </a:tblGrid>
              <a:tr h="1070488"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nǐ</a:t>
                      </a:r>
                      <a:endParaRPr lang="id-ID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yīng</a:t>
                      </a:r>
                      <a:r>
                        <a:rPr lang="en-US" altLang="zh-CN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gāi</a:t>
                      </a:r>
                      <a:r>
                        <a:rPr lang="en-US" altLang="zh-CN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hǎo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hǎo</a:t>
                      </a:r>
                      <a:endParaRPr lang="id-ID" sz="4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xué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xí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id-ID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2586">
                <a:tc>
                  <a:txBody>
                    <a:bodyPr/>
                    <a:lstStyle/>
                    <a:p>
                      <a:r>
                        <a:rPr lang="zh-CN" altLang="en-US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你</a:t>
                      </a:r>
                      <a:endParaRPr lang="id-ID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应该</a:t>
                      </a:r>
                      <a:endParaRPr lang="id-ID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好好</a:t>
                      </a:r>
                      <a:endParaRPr lang="id-ID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学习。</a:t>
                      </a:r>
                      <a:endParaRPr lang="id-ID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 anchor="t"/>
          <a:lstStyle/>
          <a:p>
            <a:r>
              <a:rPr lang="en-US" altLang="zh-CN" b="1" dirty="0" err="1" smtClean="0"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id-ID" altLang="zh-CN" b="1" dirty="0" smtClean="0">
                <a:latin typeface="Times New Roman" pitchFamily="18" charset="0"/>
                <a:cs typeface="Times New Roman" pitchFamily="18" charset="0"/>
              </a:rPr>
              <a:t> Tambahan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572560" cy="5214974"/>
          </a:xfrm>
        </p:spPr>
        <p:txBody>
          <a:bodyPr anchor="ctr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5000" b="1" dirty="0" smtClean="0"/>
              <a:t>Strawberry </a:t>
            </a:r>
            <a:r>
              <a:rPr lang="zh-CN" altLang="en-US" sz="5000" b="1" dirty="0" smtClean="0"/>
              <a:t>草 莓 </a:t>
            </a:r>
            <a:r>
              <a:rPr lang="en-US" altLang="zh-CN" sz="5000" b="1" dirty="0" err="1" smtClean="0"/>
              <a:t>cǎo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méi</a:t>
            </a:r>
            <a:endParaRPr lang="en-US" altLang="zh-CN" sz="5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/>
              <a:t>Alpokat</a:t>
            </a:r>
            <a:r>
              <a:rPr lang="en-US" sz="5000" b="1" dirty="0" smtClean="0"/>
              <a:t> </a:t>
            </a:r>
            <a:r>
              <a:rPr lang="zh-CN" altLang="en-US" sz="5000" b="1" dirty="0" smtClean="0"/>
              <a:t>鳄 梨 </a:t>
            </a:r>
            <a:r>
              <a:rPr lang="id-ID" altLang="zh-CN" sz="5000" b="1" dirty="0" smtClean="0"/>
              <a:t>è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lí</a:t>
            </a:r>
            <a:endParaRPr lang="en-US" altLang="zh-CN" sz="5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/>
              <a:t>Buah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naga</a:t>
            </a:r>
            <a:r>
              <a:rPr lang="en-US" sz="5000" b="1" dirty="0" smtClean="0"/>
              <a:t> </a:t>
            </a:r>
            <a:r>
              <a:rPr lang="zh-CN" altLang="en-US" sz="5000" b="1" dirty="0" smtClean="0"/>
              <a:t>火 龙 果 </a:t>
            </a:r>
            <a:r>
              <a:rPr lang="en-US" altLang="zh-CN" sz="5000" b="1" dirty="0" err="1" smtClean="0"/>
              <a:t>huǒ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lóng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guǒ</a:t>
            </a:r>
            <a:endParaRPr lang="en-US" altLang="zh-CN" sz="5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5000" b="1" dirty="0" smtClean="0"/>
              <a:t>Durian </a:t>
            </a:r>
            <a:r>
              <a:rPr lang="zh-CN" altLang="en-US" sz="5000" b="1" dirty="0" smtClean="0"/>
              <a:t>榴 莲 </a:t>
            </a:r>
            <a:r>
              <a:rPr lang="en-US" altLang="zh-CN" sz="5000" b="1" dirty="0" err="1" smtClean="0"/>
              <a:t>liú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lián</a:t>
            </a:r>
            <a:endParaRPr lang="en-US" altLang="zh-CN" sz="5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/>
              <a:t>Duku</a:t>
            </a:r>
            <a:r>
              <a:rPr lang="en-US" sz="5000" b="1" dirty="0" smtClean="0"/>
              <a:t> </a:t>
            </a:r>
            <a:r>
              <a:rPr lang="zh-CN" altLang="en-US" sz="5000" b="1" dirty="0" smtClean="0"/>
              <a:t>杜 古 果 </a:t>
            </a:r>
            <a:r>
              <a:rPr lang="en-US" altLang="zh-CN" sz="5000" b="1" dirty="0" err="1" smtClean="0"/>
              <a:t>dù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gǔ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guǒ</a:t>
            </a:r>
            <a:endParaRPr lang="id-ID" sz="5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513</TotalTime>
  <Words>234</Words>
  <Application>Microsoft Office PowerPoint</Application>
  <PresentationFormat>On-screen Show (4:3)</PresentationFormat>
  <Paragraphs>76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BAHASA MANDARIN 中 文 zhōng wén</vt:lpstr>
      <vt:lpstr>Kosakata 生 词 shēng cí </vt:lpstr>
      <vt:lpstr>Keharusan</vt:lpstr>
      <vt:lpstr>Rumus </vt:lpstr>
      <vt:lpstr>lì rú 例 如 contoh :</vt:lpstr>
      <vt:lpstr>Slide 6</vt:lpstr>
      <vt:lpstr>Untuk menyatakan suatu keharusan juga dapat langsung menggunakan kata yīng gāi 应该。</vt:lpstr>
      <vt:lpstr>Kosakata Tambahan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DAN SASTRA MANDARIN</dc:title>
  <dc:creator>ASUS</dc:creator>
  <cp:lastModifiedBy>ASUS</cp:lastModifiedBy>
  <cp:revision>37</cp:revision>
  <dcterms:created xsi:type="dcterms:W3CDTF">2016-10-02T13:24:26Z</dcterms:created>
  <dcterms:modified xsi:type="dcterms:W3CDTF">2021-10-13T08:32:30Z</dcterms:modified>
</cp:coreProperties>
</file>