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notesMasterIdLst>
    <p:notesMasterId r:id="rId32"/>
  </p:notesMasterIdLst>
  <p:sldIdLst>
    <p:sldId id="310" r:id="rId2"/>
    <p:sldId id="312" r:id="rId3"/>
    <p:sldId id="313" r:id="rId4"/>
    <p:sldId id="327" r:id="rId5"/>
    <p:sldId id="348" r:id="rId6"/>
    <p:sldId id="328" r:id="rId7"/>
    <p:sldId id="349" r:id="rId8"/>
    <p:sldId id="329" r:id="rId9"/>
    <p:sldId id="350" r:id="rId10"/>
    <p:sldId id="330" r:id="rId11"/>
    <p:sldId id="351" r:id="rId12"/>
    <p:sldId id="331" r:id="rId13"/>
    <p:sldId id="332" r:id="rId14"/>
    <p:sldId id="352" r:id="rId15"/>
    <p:sldId id="333" r:id="rId16"/>
    <p:sldId id="334" r:id="rId17"/>
    <p:sldId id="335" r:id="rId18"/>
    <p:sldId id="336" r:id="rId19"/>
    <p:sldId id="337" r:id="rId20"/>
    <p:sldId id="338" r:id="rId21"/>
    <p:sldId id="339" r:id="rId22"/>
    <p:sldId id="340" r:id="rId23"/>
    <p:sldId id="341" r:id="rId24"/>
    <p:sldId id="353" r:id="rId25"/>
    <p:sldId id="342" r:id="rId26"/>
    <p:sldId id="343" r:id="rId27"/>
    <p:sldId id="344" r:id="rId28"/>
    <p:sldId id="347" r:id="rId29"/>
    <p:sldId id="345" r:id="rId30"/>
    <p:sldId id="346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FE4C6-84A0-4805-88EB-2920CB90BAAC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0CB94-37DF-4D7D-9445-55F315700F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979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90CB94-37DF-4D7D-9445-55F315700FD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133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066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875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66194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214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377271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1590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7968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116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254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985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433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33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793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90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156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458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9FEB3-F87B-4F1B-966A-62DA4D6456F9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8" name="Picture 2">
            <a:extLst>
              <a:ext uri="{FF2B5EF4-FFF2-40B4-BE49-F238E27FC236}">
                <a16:creationId xmlns:a16="http://schemas.microsoft.com/office/drawing/2014/main" id="{E46A2A46-BC47-4E77-82B0-95F4A1594A9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8733184" y="0"/>
            <a:ext cx="410816" cy="304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84885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4962671"/>
            <a:ext cx="4114800" cy="1895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01563"/>
            <a:ext cx="3886200" cy="46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91251" y="4044288"/>
            <a:ext cx="1852749" cy="2166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Freeform 15"/>
          <p:cNvSpPr/>
          <p:nvPr/>
        </p:nvSpPr>
        <p:spPr>
          <a:xfrm rot="16200000" flipH="1" flipV="1">
            <a:off x="5820936" y="2310225"/>
            <a:ext cx="5664820" cy="981307"/>
          </a:xfrm>
          <a:custGeom>
            <a:avLst/>
            <a:gdLst>
              <a:gd name="connsiteX0" fmla="*/ 0 w 5664820"/>
              <a:gd name="connsiteY0" fmla="*/ 0 h 981307"/>
              <a:gd name="connsiteX1" fmla="*/ 5664820 w 5664820"/>
              <a:gd name="connsiteY1" fmla="*/ 0 h 981307"/>
              <a:gd name="connsiteX2" fmla="*/ 22303 w 5664820"/>
              <a:gd name="connsiteY2" fmla="*/ 981307 h 981307"/>
              <a:gd name="connsiteX3" fmla="*/ 0 w 5664820"/>
              <a:gd name="connsiteY3" fmla="*/ 0 h 981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64820" h="981307">
                <a:moveTo>
                  <a:pt x="0" y="0"/>
                </a:moveTo>
                <a:lnTo>
                  <a:pt x="5664820" y="0"/>
                </a:lnTo>
                <a:lnTo>
                  <a:pt x="22303" y="98130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" name="Group 6"/>
          <p:cNvGrpSpPr/>
          <p:nvPr/>
        </p:nvGrpSpPr>
        <p:grpSpPr>
          <a:xfrm>
            <a:off x="-22303" y="-1"/>
            <a:ext cx="9182069" cy="6873767"/>
            <a:chOff x="-22303" y="-1"/>
            <a:chExt cx="9182069" cy="6873767"/>
          </a:xfrm>
        </p:grpSpPr>
        <p:sp>
          <p:nvSpPr>
            <p:cNvPr id="2" name="Freeform 1"/>
            <p:cNvSpPr/>
            <p:nvPr/>
          </p:nvSpPr>
          <p:spPr>
            <a:xfrm>
              <a:off x="-22303" y="-1"/>
              <a:ext cx="5664820" cy="981307"/>
            </a:xfrm>
            <a:custGeom>
              <a:avLst/>
              <a:gdLst>
                <a:gd name="connsiteX0" fmla="*/ 0 w 5664820"/>
                <a:gd name="connsiteY0" fmla="*/ 0 h 981307"/>
                <a:gd name="connsiteX1" fmla="*/ 5664820 w 5664820"/>
                <a:gd name="connsiteY1" fmla="*/ 0 h 981307"/>
                <a:gd name="connsiteX2" fmla="*/ 22303 w 5664820"/>
                <a:gd name="connsiteY2" fmla="*/ 981307 h 981307"/>
                <a:gd name="connsiteX3" fmla="*/ 0 w 5664820"/>
                <a:gd name="connsiteY3" fmla="*/ 0 h 981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64820" h="981307">
                  <a:moveTo>
                    <a:pt x="0" y="0"/>
                  </a:moveTo>
                  <a:lnTo>
                    <a:pt x="5664820" y="0"/>
                  </a:lnTo>
                  <a:lnTo>
                    <a:pt x="22303" y="9813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Freeform 3"/>
            <p:cNvSpPr/>
            <p:nvPr/>
          </p:nvSpPr>
          <p:spPr>
            <a:xfrm flipH="1" flipV="1">
              <a:off x="3494946" y="5872350"/>
              <a:ext cx="5664820" cy="981307"/>
            </a:xfrm>
            <a:custGeom>
              <a:avLst/>
              <a:gdLst>
                <a:gd name="connsiteX0" fmla="*/ 0 w 5664820"/>
                <a:gd name="connsiteY0" fmla="*/ 0 h 981307"/>
                <a:gd name="connsiteX1" fmla="*/ 5664820 w 5664820"/>
                <a:gd name="connsiteY1" fmla="*/ 0 h 981307"/>
                <a:gd name="connsiteX2" fmla="*/ 22303 w 5664820"/>
                <a:gd name="connsiteY2" fmla="*/ 981307 h 981307"/>
                <a:gd name="connsiteX3" fmla="*/ 0 w 5664820"/>
                <a:gd name="connsiteY3" fmla="*/ 0 h 981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64820" h="981307">
                  <a:moveTo>
                    <a:pt x="0" y="0"/>
                  </a:moveTo>
                  <a:lnTo>
                    <a:pt x="5664820" y="0"/>
                  </a:lnTo>
                  <a:lnTo>
                    <a:pt x="22303" y="9813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Freeform 5"/>
            <p:cNvSpPr/>
            <p:nvPr/>
          </p:nvSpPr>
          <p:spPr>
            <a:xfrm rot="16200000">
              <a:off x="-2344386" y="3550702"/>
              <a:ext cx="5664820" cy="981307"/>
            </a:xfrm>
            <a:custGeom>
              <a:avLst/>
              <a:gdLst>
                <a:gd name="connsiteX0" fmla="*/ 0 w 5664820"/>
                <a:gd name="connsiteY0" fmla="*/ 0 h 981307"/>
                <a:gd name="connsiteX1" fmla="*/ 5664820 w 5664820"/>
                <a:gd name="connsiteY1" fmla="*/ 0 h 981307"/>
                <a:gd name="connsiteX2" fmla="*/ 22303 w 5664820"/>
                <a:gd name="connsiteY2" fmla="*/ 981307 h 981307"/>
                <a:gd name="connsiteX3" fmla="*/ 0 w 5664820"/>
                <a:gd name="connsiteY3" fmla="*/ 0 h 981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64820" h="981307">
                  <a:moveTo>
                    <a:pt x="0" y="0"/>
                  </a:moveTo>
                  <a:lnTo>
                    <a:pt x="5664820" y="0"/>
                  </a:lnTo>
                  <a:lnTo>
                    <a:pt x="22303" y="9813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-304800" y="76200"/>
            <a:ext cx="2514600" cy="86836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BAB 4 </a:t>
            </a: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 rot="24735">
            <a:off x="351485" y="938259"/>
            <a:ext cx="8335922" cy="3106450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800" b="1" dirty="0">
                <a:solidFill>
                  <a:srgbClr val="003300"/>
                </a:solidFill>
                <a:cs typeface="Aharoni" pitchFamily="2" charset="-79"/>
              </a:rPr>
              <a:t>TEORI EVOLUSI (KECENDERUNGAN BARU TEORI EVOLUSI)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250EB1-2410-49DA-93A5-16DE1E0D1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381000"/>
            <a:ext cx="8305800" cy="62484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Sebagian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besar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ilmuwan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mempercayai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evolusi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menerima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teori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Neo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Darwinis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bahwa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evolusi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terjadi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secara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perlahan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bertahap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Pada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beberapa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dekade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terakhir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telah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dikemukakan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sebuah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model lain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dinamakan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24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punctuated equilibrium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”.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Model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menolak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gagasan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Darwin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tentang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evolusi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terjadi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secara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kumulatif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sedikit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demi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sedikit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Sebaliknya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model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menyatakan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evolusi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terjadi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loncatan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besar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diskontinu</a:t>
            </a:r>
            <a:r>
              <a:rPr lang="en-US" sz="2400" dirty="0">
                <a:solidFill>
                  <a:srgbClr val="75757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982180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EA0A52-CAD8-4E1D-B78C-90AE5D523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457200"/>
            <a:ext cx="8458200" cy="6019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Pembela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fanatik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pendapat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pertama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kali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muncul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awal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tahun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1970-an. </a:t>
            </a:r>
          </a:p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Awalnya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orang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ahli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paleontologi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Amerika, Niles Eldredge dan Stephen Jay Gould,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sangat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sadar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bahwa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pernyataan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Neo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Darwinis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diruntuhkan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oleh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catatan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fosil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Fosil-fosil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membuktikan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bahwa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makhluk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hidup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berasal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evolusi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bertahap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tetapi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muncul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tiba-tiba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sudah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terbentuk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sepenuhnya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6416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E7BED-473C-4CAE-927C-B70793418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81000"/>
            <a:ext cx="8382000" cy="6172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Hingga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sekarang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Neo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Darwinis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senantiasa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berharap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bahwa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bentuk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peralihan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hilang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ditemukan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Eldredge dan Gould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menyadari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bahwa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harapan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berdasar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namun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lain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mereka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tetap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mampu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meninggalkan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dogma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evolusi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Karena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itulah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akhirnya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mereka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mengemukakan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sebuah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model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disebut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punctuated equilibrium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Inilah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model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menyatakan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bahwa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evolusi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minor,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namun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perubahan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besar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tiba-tiba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0535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22AAD1-0CE7-45C8-9F98-ACBCAF3D90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96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hanya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sebuah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khayalan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contoh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O.H.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Shindewolf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seorang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ahli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paleontologi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Eropa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merintis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jalan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Eldredge dan Gould,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menyatakan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bahwa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burung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pertama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muncul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sebutir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telur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reptil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mutasi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besar-besaran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(</a:t>
            </a:r>
            <a:r>
              <a:rPr lang="en-US" sz="24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gross mutation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Menurut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seekor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binatang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darat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paus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raksasa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setelah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mengalami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perubahan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menyeluruh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tiba-tiba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Pernyataan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sekali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bertentangan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hukum-hukum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genetika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biofisika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biokimia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2487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EB127B-1C02-4CA8-B33D-C06DAC502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457200"/>
            <a:ext cx="8382000" cy="6019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ketidakberdayaan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pandangan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Neo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Darwinis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terpuruk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krisis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sejumlah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ahli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paleontologi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pro-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evolusi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mempercayai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bahkan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ganjil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daripada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Neo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Darwinisme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sendiri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Satu-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satunya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tujuan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model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penjelasan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mengisi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celah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catatan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fosil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  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dijelaskan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model Neo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Darwinis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Namun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usaha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menjelaskan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kekosongan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fosil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evolusi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burung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pernyataan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bahwa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seekor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burung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muncul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tiba-tiba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sebutir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telur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reptil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sekali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rasional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9054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18F5A9-B1E2-4BFC-A1DA-6E8CE796D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381000"/>
            <a:ext cx="8458200" cy="6096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Sebagaimana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diakui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oleh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evolusionis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sendiri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evolusi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spesies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spesies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lain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membutuhkan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perubahan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besar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genetis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menguntungkan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Akan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tetapi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mutasi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memperbaiki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genetis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menambahkan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padanya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Mutasi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hanya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merusak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genetis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demikian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“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mutasi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besar-besaran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digambarkan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oleh model </a:t>
            </a:r>
            <a:r>
              <a:rPr lang="en-US" sz="24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punctuated equilibrium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hanya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menyebabkan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pengurangan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perusakan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besar-besaran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pada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genetis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7272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B0879-DEB8-4066-90F9-5CC4E42BF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457200"/>
            <a:ext cx="8382000" cy="6019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Lebih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jauh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lagi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model </a:t>
            </a:r>
            <a:r>
              <a:rPr lang="en-US" sz="24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punctuated equilibrium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runtuh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sejak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pertama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kali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muncul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karena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ketidakmampuannya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menjawab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pertanyaan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tentang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asal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usul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kehidupan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pertanyaan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serupa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menggugurkan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model Neo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Darwinis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sejak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awal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Karena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tidak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satu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protein pun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muncul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secara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kebetulan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perdebatan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mengenai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apakah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organisme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terdiri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milyaran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protein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mengalami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proses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evolusi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secara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tiba-tiba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bertahap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tidak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masuk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akal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2415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633C7-6544-4B11-87CA-52DE14F09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9144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2. TEORI HEREDITAS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C51DD-1DD8-4BE1-8E0A-322DB4C10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88613"/>
            <a:ext cx="8229600" cy="498838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Seorang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ahli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biokimia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Australia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bernama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Prof. Michael Denton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menyanggah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Darwinisme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Menurutnya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terdapat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pertentangan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mencolok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ketika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evolusi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dihadapkan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penemuan-penemuan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ilmiah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berbagai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bidang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asal-usul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kehidupan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genetika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populasi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anatomi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perbandingan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ilmu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fosil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dan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biokimia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Menurutnya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evolusi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sebuah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sedang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dilanda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krisis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8620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07668-8FEC-4B67-962D-20A7AD0AA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381000"/>
            <a:ext cx="8382000" cy="594360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bukunya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Evolution: A Theory in Crisis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(1985)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artinya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evolusi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sebuah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krisis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Denton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menguji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ditinjau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berbagai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cabang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ilmu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menyimpulkan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bahwa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seleksi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alam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sangatlah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jauh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penjelasan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kehidupan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bumi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Tujuan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Denton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mengajukan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sanggahannya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bukanlah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menunjukkan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kebenaran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pandangan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lain,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tetapi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hanya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membandingkan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Darwinisme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fakta-fakta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ilmiah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Selama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dasawarsa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terakhir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banyak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evolusionis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lain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menerbitkan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karya-karya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penting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mempertanyakan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keabsahan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evolusi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Darwin.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5644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F25BD-41FC-463A-9776-434EDBCC2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2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3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Evolusi</a:t>
            </a:r>
            <a:r>
              <a:rPr lang="en-US" sz="3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Berbasis</a:t>
            </a:r>
            <a:r>
              <a:rPr lang="en-US" sz="3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Gen</a:t>
            </a:r>
            <a:br>
              <a:rPr lang="en-US" sz="3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96E22-7DC8-430D-857A-1FA5BCE6A9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320" y="1143000"/>
            <a:ext cx="8310880" cy="53340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Richard Dawkins,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seorang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evolusonis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atheis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pengagum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Darwin. </a:t>
            </a:r>
          </a:p>
          <a:p>
            <a:pPr>
              <a:lnSpc>
                <a:spcPct val="150000"/>
              </a:lnSpc>
            </a:pP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Namun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demikian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ia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berpendapat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bahwa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banyak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penjelasan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ditulis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Darwin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kurang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tepat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mengenai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bagaimana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pada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tingkat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apa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evolusi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terjadi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Dawkins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terkenal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mempopulerkan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pandangan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evolusi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berbasis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gen,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pandangan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paling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tergambar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bukunya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28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 Selfish Gene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” (1976, 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Dawkins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membela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gagasan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bahwa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gen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merupakan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unit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utama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seleksi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evolusi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02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18080"/>
            <a:ext cx="8229600" cy="7725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Tujuan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Pembelajaran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64568"/>
            <a:ext cx="8229600" cy="4448628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Setelah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mempelajari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bab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siswa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diharapakan</a:t>
            </a:r>
            <a:r>
              <a:rPr lang="en-US" sz="2800" dirty="0"/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dapat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</a:t>
            </a:r>
          </a:p>
          <a:p>
            <a:pPr marL="339725" indent="-339725">
              <a:spcBef>
                <a:spcPts val="600"/>
              </a:spcBef>
              <a:buFont typeface="Arial" pitchFamily="34" charset="0"/>
              <a:buChar char="•"/>
            </a:pPr>
            <a:r>
              <a:rPr lang="en-US" sz="2800" dirty="0" err="1"/>
              <a:t>Mendiskripsikan</a:t>
            </a:r>
            <a:r>
              <a:rPr lang="en-US" sz="2800" dirty="0"/>
              <a:t> </a:t>
            </a:r>
            <a:r>
              <a:rPr lang="en-US" sz="2800" dirty="0" err="1"/>
              <a:t>kecenderungan</a:t>
            </a:r>
            <a:r>
              <a:rPr lang="en-US" sz="2800" dirty="0"/>
              <a:t> </a:t>
            </a:r>
            <a:r>
              <a:rPr lang="en-US" sz="2800" dirty="0" err="1"/>
              <a:t>baru</a:t>
            </a:r>
            <a:r>
              <a:rPr lang="en-US" sz="2800" dirty="0"/>
              <a:t> </a:t>
            </a:r>
            <a:r>
              <a:rPr lang="en-US" sz="2800" dirty="0" err="1"/>
              <a:t>tentang</a:t>
            </a:r>
            <a:r>
              <a:rPr lang="en-US" sz="2800" dirty="0"/>
              <a:t> </a:t>
            </a:r>
            <a:r>
              <a:rPr lang="en-US" sz="2800" dirty="0" err="1"/>
              <a:t>teori</a:t>
            </a:r>
            <a:r>
              <a:rPr lang="en-US" sz="2800" dirty="0"/>
              <a:t> </a:t>
            </a:r>
            <a:r>
              <a:rPr lang="en-US" sz="2800" dirty="0" err="1"/>
              <a:t>evolusi</a:t>
            </a:r>
            <a:endParaRPr lang="en-US" sz="2800" dirty="0"/>
          </a:p>
          <a:p>
            <a:pPr marL="339725" indent="-339725">
              <a:spcBef>
                <a:spcPts val="600"/>
              </a:spcBef>
              <a:buFont typeface="Arial" pitchFamily="34" charset="0"/>
              <a:buChar char="•"/>
            </a:pPr>
            <a:r>
              <a:rPr lang="en-US" sz="2800" dirty="0" err="1"/>
              <a:t>Menjelaskan</a:t>
            </a:r>
            <a:r>
              <a:rPr lang="en-US" sz="2800" dirty="0"/>
              <a:t> </a:t>
            </a:r>
            <a:r>
              <a:rPr lang="en-US" sz="2800" dirty="0" err="1"/>
              <a:t>Mikroevolusi</a:t>
            </a:r>
            <a:r>
              <a:rPr lang="en-US" sz="2800" dirty="0"/>
              <a:t> dan </a:t>
            </a:r>
            <a:r>
              <a:rPr lang="en-US" sz="2800" dirty="0" err="1"/>
              <a:t>makroevolusi</a:t>
            </a:r>
            <a:endParaRPr lang="en-US" sz="2800" dirty="0"/>
          </a:p>
          <a:p>
            <a:pPr marL="339725" indent="-339725">
              <a:spcBef>
                <a:spcPts val="600"/>
              </a:spcBef>
              <a:buFont typeface="Arial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959727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EF15D-AAC9-4962-A507-4B9E80B31F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457200"/>
            <a:ext cx="8001000" cy="59436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Evolusi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tingkat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organisme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tetapi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tingkat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molekuler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gen. 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pembawa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sifat-sifat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keturunan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yang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kerjanya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menggandakan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Penggandaan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bisa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kondisi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lingkungannya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memenuhi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syarat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9298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CE1557-9595-4F89-BC73-77399610A1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0198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Penggandaan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gen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peristiwa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kimia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prosesnya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rumit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namun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berlangsung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kondisinya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terpenuhi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dan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berlangsung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konsisten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kompleks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sehingga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proses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penggandaannya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kesalahan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duplikatnya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persis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sehingga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membawa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kode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berbeda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pula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sebelumnya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menyebabkan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keuntungan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juga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merugikan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Inilah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mutasi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penyebab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terjadinya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evolusi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komponen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menentukan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evolusi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9810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4D78E-057E-4F18-88EC-8D5C8CF37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1" y="381000"/>
            <a:ext cx="7924800" cy="990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Kreasionisme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224A4-54B8-4DCB-A485-E0142067E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219200"/>
            <a:ext cx="8229599" cy="5257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Teori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kreasionisme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adalah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paham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bersifat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religious dan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biasa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dipercayai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oleh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agamawan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Paham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mempercayai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bahwa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manusia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kehidupan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bumi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seluruh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jagad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raya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mempunyai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asal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usul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dihasilkan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oleh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campur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tangan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suatu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keberadaan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Maha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Tinggi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umumnya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disebut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Tuhan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Konsekuensi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penciptaan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oleh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pencipta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adalah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dihasilkannya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sesuatu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semula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tidak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mendadak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menjadi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6860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8902A-387C-462C-B6D9-024116FDB2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381000"/>
            <a:ext cx="8305800" cy="6172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kalangan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ilmuwan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kreasionisme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dianggap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sesuai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ilmu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pengetahuan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pendukung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paham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mengusulkan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penciptaan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bisa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dijelaskan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instrumen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ilmu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pengetahuan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Perubahan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evolusioner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besar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kecil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Beberapa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perubahan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evolusioner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menciptakan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spesies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tetapi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mengakibatkan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perubahan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tingkat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populasi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ilmuwan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mempelajari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evolusi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tingkatan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populasi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evolusi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mikro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makro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5336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B5848-E306-4ABF-B772-CD4129D5E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09600"/>
            <a:ext cx="8077200" cy="5715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Evolusi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mikro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terdiri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perubahan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genetik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kecil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beberapa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generasi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Sedangkan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evolusi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makro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perubahan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luar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ribuan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generasi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sehingga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terbentuk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spesies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Kedua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tingkatan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evolusi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menyebabkan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populasi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spesies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berubah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seiring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2349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82B1B-0BD6-4E72-9A4E-5627EAE18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381000"/>
            <a:ext cx="8229601" cy="9144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Mikroevolusi</a:t>
            </a:r>
            <a:r>
              <a:rPr lang="en-US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Makroevolusi</a:t>
            </a:r>
            <a:br>
              <a:rPr lang="en-US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DFD9E6-FAB4-4311-A596-53D427362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8" y="1295400"/>
            <a:ext cx="8382001" cy="502920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Perubahan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evolusioner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besar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kecil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Beberapa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perubahan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evolusioner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menciptakan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spesies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tetapi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mengakibatkan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perubahan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tingkat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populasi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populasi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sekelompok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organisme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spesies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hidup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daerah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Spesies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sekelompok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organisme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karakteristik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mereka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genetic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serupa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dan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kawin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lain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menghasilkan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keturunan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subur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4725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293404-C72D-4747-A79C-62663AC4B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495300"/>
            <a:ext cx="8153400" cy="5867400"/>
          </a:xfrm>
        </p:spPr>
        <p:txBody>
          <a:bodyPr/>
          <a:lstStyle/>
          <a:p>
            <a:pPr algn="just">
              <a:lnSpc>
                <a:spcPts val="1690"/>
              </a:lnSpc>
              <a:spcAft>
                <a:spcPts val="1000"/>
              </a:spcAft>
            </a:pPr>
            <a:endParaRPr lang="en-US" sz="36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690"/>
              </a:lnSpc>
              <a:spcAft>
                <a:spcPts val="1000"/>
              </a:spcAft>
            </a:pPr>
            <a:r>
              <a:rPr lang="en-US" sz="36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Mikroevolusi</a:t>
            </a:r>
            <a:endParaRPr lang="en-US" sz="36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200000"/>
              </a:lnSpc>
              <a:spcAft>
                <a:spcPts val="1000"/>
              </a:spcAft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Evolusi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perubahan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spesies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Sebagian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besar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perubahan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evolusioner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kecil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mengarah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penciptaan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spesies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457200" algn="just">
              <a:lnSpc>
                <a:spcPct val="200000"/>
              </a:lnSpc>
              <a:spcAft>
                <a:spcPts val="1000"/>
              </a:spcAft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Ketika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populasi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berubah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cara-cara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kecil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proses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disebut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mikroevolusi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1638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1BBFE-B662-4EE0-AA65-BF1A1D2EAC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019800"/>
          </a:xfrm>
        </p:spPr>
        <p:txBody>
          <a:bodyPr>
            <a:normAutofit fontScale="92500"/>
          </a:bodyPr>
          <a:lstStyle/>
          <a:p>
            <a:pPr indent="457200" algn="just">
              <a:lnSpc>
                <a:spcPct val="150000"/>
              </a:lnSpc>
              <a:spcAft>
                <a:spcPts val="1000"/>
              </a:spcAft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Sebuah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contoh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mikroevolusi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evolusi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nyamuk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dibunuh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oleh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pestisida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disebut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nyamuk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resisten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pestisida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457200" algn="just">
              <a:lnSpc>
                <a:spcPct val="150000"/>
              </a:lnSpc>
              <a:spcAft>
                <a:spcPts val="1000"/>
              </a:spcAft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Bayangkan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bahwa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Anda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pestisida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membunuh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sebagian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besar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nyamuk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negara Anda. </a:t>
            </a:r>
          </a:p>
          <a:p>
            <a:pPr indent="457200" algn="just">
              <a:lnSpc>
                <a:spcPct val="150000"/>
              </a:lnSpc>
              <a:spcAft>
                <a:spcPts val="1000"/>
              </a:spcAft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Melalui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mutasi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acak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beberapa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nyamuk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resistensi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pestisida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457200" algn="just">
              <a:lnSpc>
                <a:spcPct val="150000"/>
              </a:lnSpc>
              <a:spcAft>
                <a:spcPts val="1000"/>
              </a:spcAft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akibat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meluasnya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penggunaan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pestisida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sebagian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besar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nyamuk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tersisa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nyamuk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resisten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pestisida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4936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27E5E-4449-4FA4-BA15-9A23E90AAF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33400"/>
            <a:ext cx="8153400" cy="5867400"/>
          </a:xfrm>
        </p:spPr>
        <p:txBody>
          <a:bodyPr>
            <a:normAutofit fontScale="92500"/>
          </a:bodyPr>
          <a:lstStyle/>
          <a:p>
            <a:pPr indent="457200" algn="just">
              <a:lnSpc>
                <a:spcPct val="150000"/>
              </a:lnSpc>
              <a:spcAft>
                <a:spcPts val="1000"/>
              </a:spcAft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Ketika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nyamuk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mereproduksi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tahun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mereka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menghasilkan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banyak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nyamuk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sifat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resisten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pestisida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457200" algn="just">
              <a:lnSpc>
                <a:spcPct val="150000"/>
              </a:lnSpc>
              <a:spcAft>
                <a:spcPts val="1000"/>
              </a:spcAft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Segera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sebagian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besar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nyamuk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negara Anda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resisten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pestisida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1000"/>
              </a:spcAft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contoh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mikroevolusi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jumlah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nyamuk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sifat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berubah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457200" algn="just">
              <a:lnSpc>
                <a:spcPct val="150000"/>
              </a:lnSpc>
              <a:spcAft>
                <a:spcPts val="1000"/>
              </a:spcAft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Namun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perubahan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evolusioner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menciptakan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spesies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nyamuk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nyamuk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resisten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pestisida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masih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mereproduksi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nyamuk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-non-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resisten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pestisida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lainnya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5986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A7BEF-4C1D-4ECA-A262-667F6D799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533400"/>
            <a:ext cx="8153401" cy="586740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ts val="1690"/>
              </a:lnSpc>
              <a:spcAft>
                <a:spcPts val="1000"/>
              </a:spcAft>
            </a:pPr>
            <a:endParaRPr lang="en-US" sz="36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690"/>
              </a:lnSpc>
              <a:spcAft>
                <a:spcPts val="1000"/>
              </a:spcAft>
            </a:pPr>
            <a:r>
              <a:rPr lang="en-US" sz="36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Makroevolusi</a:t>
            </a:r>
            <a:endParaRPr lang="en-US" sz="3600" b="1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Makroevolusi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mengacu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perubahan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evolusioner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jauh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besar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menghasilkan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spesies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Makroevolusi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Ketika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mikroevolusi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berulang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kali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selama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jangka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panjang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mengarah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pembentukan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spesies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akibat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perubahan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lingkungan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utama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letusan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gunung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berapi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gempa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bumi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asteroid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menghantam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Bumi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mengubah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lingkungan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sehingga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seleksi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alam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menyebabkan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perubahan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besar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ciri-ciri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spesies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857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8372" y="381000"/>
            <a:ext cx="7620000" cy="625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3200" b="1" cap="all">
                <a:ln w="4496" cap="flat" cmpd="sng" algn="ctr">
                  <a:solidFill>
                    <a:srgbClr val="5C437A"/>
                  </a:solidFill>
                  <a:prstDash val="solid"/>
                  <a:round/>
                </a:ln>
                <a:gradFill>
                  <a:gsLst>
                    <a:gs pos="0">
                      <a:srgbClr val="381563"/>
                    </a:gs>
                    <a:gs pos="43000">
                      <a:srgbClr val="7B34D2"/>
                    </a:gs>
                    <a:gs pos="48000">
                      <a:srgbClr val="7230C3"/>
                    </a:gs>
                    <a:gs pos="100000">
                      <a:srgbClr val="381563"/>
                    </a:gs>
                  </a:gsLst>
                  <a:lin ang="5400000" scaled="0"/>
                </a:gradFill>
                <a:effectLst>
                  <a:reflection blurRad="12700" stA="28000" endPos="45000" dist="1003" dir="5400000" sy="-100000" algn="bl"/>
                </a:effectLst>
                <a:latin typeface="DriftType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lang="id-ID" sz="3200" b="1" cap="all">
                <a:ln w="4496" cap="flat" cmpd="sng" algn="ctr">
                  <a:solidFill>
                    <a:srgbClr val="5C437A"/>
                  </a:solidFill>
                  <a:prstDash val="solid"/>
                  <a:round/>
                </a:ln>
                <a:gradFill>
                  <a:gsLst>
                    <a:gs pos="0">
                      <a:srgbClr val="381563"/>
                    </a:gs>
                    <a:gs pos="43000">
                      <a:srgbClr val="7B34D2"/>
                    </a:gs>
                    <a:gs pos="48000">
                      <a:srgbClr val="7230C3"/>
                    </a:gs>
                    <a:gs pos="100000">
                      <a:srgbClr val="381563"/>
                    </a:gs>
                  </a:gsLst>
                  <a:lin ang="5400000" scaled="0"/>
                </a:gradFill>
                <a:effectLst>
                  <a:reflection blurRad="12700" stA="28000" endPos="45000" dist="1003" dir="5400000" sy="-100000" algn="bl"/>
                </a:effectLst>
                <a:latin typeface="DriftType"/>
                <a:ea typeface="Calibri" panose="020F0502020204030204" pitchFamily="34" charset="0"/>
                <a:cs typeface="Times New Roman" panose="02020603050405020304" pitchFamily="18" charset="0"/>
              </a:rPr>
              <a:t>kecenderungan </a:t>
            </a:r>
            <a:r>
              <a:rPr lang="id-ID" sz="3200" b="1" cap="all" dirty="0">
                <a:ln w="4496" cap="flat" cmpd="sng" algn="ctr">
                  <a:solidFill>
                    <a:srgbClr val="5C437A"/>
                  </a:solidFill>
                  <a:prstDash val="solid"/>
                  <a:round/>
                </a:ln>
                <a:gradFill>
                  <a:gsLst>
                    <a:gs pos="0">
                      <a:srgbClr val="381563"/>
                    </a:gs>
                    <a:gs pos="43000">
                      <a:srgbClr val="7B34D2"/>
                    </a:gs>
                    <a:gs pos="48000">
                      <a:srgbClr val="7230C3"/>
                    </a:gs>
                    <a:gs pos="100000">
                      <a:srgbClr val="381563"/>
                    </a:gs>
                  </a:gsLst>
                  <a:lin ang="5400000" scaled="0"/>
                </a:gradFill>
                <a:effectLst>
                  <a:reflection blurRad="12700" stA="28000" endPos="45000" dist="1003" dir="5400000" sy="-100000" algn="bl"/>
                </a:effectLst>
                <a:latin typeface="DriftType"/>
                <a:ea typeface="Calibri" panose="020F0502020204030204" pitchFamily="34" charset="0"/>
                <a:cs typeface="Times New Roman" panose="02020603050405020304" pitchFamily="18" charset="0"/>
              </a:rPr>
              <a:t>baru teori evolusi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1006428"/>
            <a:ext cx="8305800" cy="5337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US" sz="2800" dirty="0"/>
              <a:t>Proses </a:t>
            </a:r>
            <a:r>
              <a:rPr lang="en-US" sz="2800" dirty="0" err="1"/>
              <a:t>Evolusi</a:t>
            </a:r>
            <a:r>
              <a:rPr lang="en-US" sz="2800" dirty="0"/>
              <a:t> yang </a:t>
            </a:r>
            <a:r>
              <a:rPr lang="en-US" sz="2800" dirty="0" err="1"/>
              <a:t>berlangsung</a:t>
            </a:r>
            <a:r>
              <a:rPr lang="en-US" sz="2800" dirty="0"/>
              <a:t> </a:t>
            </a:r>
            <a:r>
              <a:rPr lang="en-US" sz="2800" dirty="0" err="1"/>
              <a:t>lambat</a:t>
            </a:r>
            <a:r>
              <a:rPr lang="en-US" sz="2800" dirty="0"/>
              <a:t> dan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waktu</a:t>
            </a:r>
            <a:r>
              <a:rPr lang="en-US" sz="2800" dirty="0"/>
              <a:t> yang </a:t>
            </a:r>
            <a:r>
              <a:rPr lang="en-US" sz="2800" dirty="0" err="1"/>
              <a:t>sangat</a:t>
            </a:r>
            <a:r>
              <a:rPr lang="en-US" sz="2800" dirty="0"/>
              <a:t> Panjang </a:t>
            </a:r>
            <a:r>
              <a:rPr lang="en-US" sz="2800" dirty="0" err="1"/>
              <a:t>mengakibatkan</a:t>
            </a:r>
            <a:r>
              <a:rPr lang="en-US" sz="2800" dirty="0"/>
              <a:t> para </a:t>
            </a:r>
            <a:r>
              <a:rPr lang="en-US" sz="2800" dirty="0" err="1"/>
              <a:t>ilmuwan</a:t>
            </a:r>
            <a:r>
              <a:rPr lang="en-US" sz="2800" dirty="0"/>
              <a:t> </a:t>
            </a:r>
            <a:r>
              <a:rPr lang="en-US" sz="2800" dirty="0" err="1"/>
              <a:t>hanya</a:t>
            </a:r>
            <a:r>
              <a:rPr lang="en-US" sz="2800" dirty="0"/>
              <a:t> </a:t>
            </a:r>
            <a:r>
              <a:rPr lang="en-US" sz="2800" dirty="0" err="1"/>
              <a:t>mampu</a:t>
            </a:r>
            <a:r>
              <a:rPr lang="en-US" sz="2800" dirty="0"/>
              <a:t> </a:t>
            </a:r>
            <a:r>
              <a:rPr lang="en-US" sz="2800" dirty="0" err="1"/>
              <a:t>berteori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menunjukkan</a:t>
            </a:r>
            <a:r>
              <a:rPr lang="en-US" sz="2800" dirty="0"/>
              <a:t> </a:t>
            </a:r>
            <a:r>
              <a:rPr lang="en-US" sz="2800" dirty="0" err="1"/>
              <a:t>bukti</a:t>
            </a:r>
            <a:r>
              <a:rPr lang="en-US" sz="2800" dirty="0"/>
              <a:t> </a:t>
            </a:r>
            <a:r>
              <a:rPr lang="en-US" sz="2800" dirty="0" err="1"/>
              <a:t>bukti</a:t>
            </a:r>
            <a:r>
              <a:rPr lang="en-US" sz="2800" dirty="0"/>
              <a:t> </a:t>
            </a:r>
            <a:r>
              <a:rPr lang="en-US" sz="2800" dirty="0" err="1"/>
              <a:t>ilmiah</a:t>
            </a:r>
            <a:r>
              <a:rPr lang="en-US" sz="2800" dirty="0"/>
              <a:t> </a:t>
            </a:r>
            <a:r>
              <a:rPr lang="en-US" sz="2800" dirty="0" err="1"/>
              <a:t>bagaimana</a:t>
            </a:r>
            <a:r>
              <a:rPr lang="en-US" sz="2800" dirty="0"/>
              <a:t> proses </a:t>
            </a:r>
            <a:r>
              <a:rPr lang="en-US" sz="2800" dirty="0" err="1"/>
              <a:t>terjadinya</a:t>
            </a:r>
            <a:r>
              <a:rPr lang="en-US" sz="2800" dirty="0"/>
              <a:t> </a:t>
            </a:r>
            <a:r>
              <a:rPr lang="en-US" sz="2800" dirty="0" err="1"/>
              <a:t>Evolusi</a:t>
            </a:r>
            <a:r>
              <a:rPr lang="en-US" sz="2800" dirty="0"/>
              <a:t>.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US" sz="2800" dirty="0"/>
              <a:t>Bukti - </a:t>
            </a:r>
            <a:r>
              <a:rPr lang="en-US" sz="2800" dirty="0" err="1"/>
              <a:t>bukti</a:t>
            </a:r>
            <a:r>
              <a:rPr lang="en-US" sz="2800" dirty="0"/>
              <a:t> </a:t>
            </a:r>
            <a:r>
              <a:rPr lang="en-US" sz="2800" dirty="0" err="1"/>
              <a:t>tersebut</a:t>
            </a:r>
            <a:r>
              <a:rPr lang="en-US" sz="2800" dirty="0"/>
              <a:t> </a:t>
            </a:r>
            <a:r>
              <a:rPr lang="en-US" sz="2800" dirty="0" err="1"/>
              <a:t>tentunya</a:t>
            </a:r>
            <a:r>
              <a:rPr lang="en-US" sz="2800" dirty="0"/>
              <a:t> </a:t>
            </a:r>
            <a:r>
              <a:rPr lang="en-US" sz="2800" dirty="0" err="1"/>
              <a:t>membantu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proses </a:t>
            </a:r>
            <a:r>
              <a:rPr lang="en-US" sz="2800" dirty="0" err="1"/>
              <a:t>menemukan</a:t>
            </a:r>
            <a:r>
              <a:rPr lang="en-US" sz="2800" dirty="0"/>
              <a:t> </a:t>
            </a:r>
            <a:r>
              <a:rPr lang="en-US" sz="2800" dirty="0" err="1"/>
              <a:t>teori</a:t>
            </a:r>
            <a:r>
              <a:rPr lang="en-US" sz="2800" dirty="0"/>
              <a:t>, </a:t>
            </a:r>
            <a:r>
              <a:rPr lang="en-US" sz="2800" dirty="0" err="1"/>
              <a:t>namun</a:t>
            </a:r>
            <a:r>
              <a:rPr lang="en-US" sz="2800" dirty="0"/>
              <a:t> </a:t>
            </a:r>
            <a:r>
              <a:rPr lang="en-US" sz="2800" dirty="0" err="1"/>
              <a:t>tetap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memastikan</a:t>
            </a:r>
            <a:r>
              <a:rPr lang="en-US" sz="2800" dirty="0"/>
              <a:t> </a:t>
            </a:r>
            <a:r>
              <a:rPr lang="en-US" sz="2800" dirty="0" err="1"/>
              <a:t>apakan</a:t>
            </a:r>
            <a:r>
              <a:rPr lang="en-US" sz="2800" dirty="0"/>
              <a:t> </a:t>
            </a:r>
            <a:r>
              <a:rPr lang="en-US" sz="2800" dirty="0" err="1"/>
              <a:t>teori</a:t>
            </a:r>
            <a:r>
              <a:rPr lang="en-US" sz="2800" dirty="0"/>
              <a:t> </a:t>
            </a:r>
            <a:r>
              <a:rPr lang="en-US" sz="2800" dirty="0" err="1"/>
              <a:t>tersebut</a:t>
            </a:r>
            <a:r>
              <a:rPr lang="en-US" sz="2800" dirty="0"/>
              <a:t> </a:t>
            </a:r>
            <a:r>
              <a:rPr lang="en-US" sz="2800" dirty="0" err="1"/>
              <a:t>benar</a:t>
            </a:r>
            <a:r>
              <a:rPr lang="en-US" sz="2800" dirty="0"/>
              <a:t> </a:t>
            </a:r>
            <a:r>
              <a:rPr lang="en-US" sz="2800" dirty="0" err="1"/>
              <a:t>terjadi</a:t>
            </a:r>
            <a:r>
              <a:rPr lang="en-US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032221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72D8C-D6F1-4D20-94A3-F9B4E856F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57200"/>
            <a:ext cx="8153400" cy="6019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Setelah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ribuan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tahun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terisolasi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lain,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populasi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finch Darwin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mengalami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baik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mikroevolusi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makroevolusi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Populasi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finch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berkembang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biak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populasi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finch lain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ketika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mereka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dibawa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bersama-sama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Karena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mereka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berkembang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biak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bersama-sama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mereka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diklasifikasikan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spesies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terpisah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486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7D328-6832-421C-984A-DA9AF7C54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160" y="391159"/>
            <a:ext cx="8077201" cy="762000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7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27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Evolusi</a:t>
            </a:r>
            <a:r>
              <a:rPr lang="en-US" sz="27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Berbasis</a:t>
            </a:r>
            <a:r>
              <a:rPr lang="en-US" sz="27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Mutasi</a:t>
            </a:r>
            <a:r>
              <a:rPr lang="en-US" sz="27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7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27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Neo </a:t>
            </a:r>
            <a:r>
              <a:rPr lang="en-US" sz="27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Darwinisme</a:t>
            </a:r>
            <a:r>
              <a:rPr lang="en-US" sz="27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27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7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144086-9636-4A2C-A71B-8D25850F5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680" y="1153159"/>
            <a:ext cx="8392160" cy="51054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60000"/>
              </a:lnSpc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buku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ditulis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oleh Darwin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berjudul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Origin of </a:t>
            </a:r>
            <a:r>
              <a:rPr lang="en-US" sz="24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Spesies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meluap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penjuru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dunia,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seorang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ahli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botani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Austria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bernama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Gregor Mendel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menemukan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hukum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penurunan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sifat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tahun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1865. </a:t>
            </a:r>
          </a:p>
          <a:p>
            <a:pPr>
              <a:lnSpc>
                <a:spcPct val="160000"/>
              </a:lnSpc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Meskipun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banyak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dikenal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orang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hingga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akhir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abad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ke-19,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penemuan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Mendel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mendapat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perhatian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besar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awal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tahun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1900-an.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Inilah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awal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kelahiran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ilmu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genetika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60000"/>
              </a:lnSpc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Beberapa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kemudian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struktur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gen dan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kromosom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ditemukan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Pada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tahun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1950-an,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penemuan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struktur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molekul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DNA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genetis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menghempaskan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evolusi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krisis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772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FDE2A-E178-49E0-92F7-E4D1D4081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533400"/>
            <a:ext cx="8382000" cy="58674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Alasannya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kerumitan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luar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biasa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kehidupan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ketidakabsahan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mekanisme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evolusi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diajukan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Darwin.</a:t>
            </a:r>
            <a:endParaRPr lang="en-US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Perkembangan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seharusnya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membuat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teori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Darwin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terbuang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keranjang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sampah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sejarah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Namun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tidak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terjadi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karena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kelompok-kelompok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tertentu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bersikeras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merevisi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memperbarui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mengangkat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kembali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teori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pada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kedudukan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ilmiah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Teori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Darwin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terpuruk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krisis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karena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hukum-hukum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genetika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ditemukan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pada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perempat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pertama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abad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ke-20.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884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DC5701-BC0B-49B0-892B-60B6E82BF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533400"/>
            <a:ext cx="8153400" cy="5943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Kelompok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setuju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teori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Darwin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mengadakan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sebuah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pertemuan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diadakan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oleh </a:t>
            </a:r>
            <a:r>
              <a:rPr lang="en-US" sz="24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Geological Society of America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pada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tahun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1941. Ahli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genetika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G. Ledyard Stebbins dan Theodosius Dobzhansky,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ahli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zoologi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Ernst Mayr dan Julian Huxley,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ahli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paleontologi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George Gaylord Simpson dan Glenn L. Jepsen, dan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ahli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genetika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matematis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Ronald Fisher dan Sewall Right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hadir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pertemuan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Setelah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pembicaraan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panjang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akhirnya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mereka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menyetujui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menambahkan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Darwin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Neo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Darwinisme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186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6804A-BB70-431C-829E-A763E16FA4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81000"/>
            <a:ext cx="8153400" cy="6019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menghadapi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fakta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stabilitas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genetic”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kelompok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ilmuwan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konsep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mutasi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diperkenalkan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oleh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ahli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botani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asal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Belanda, Hugo de Vries pada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awal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abad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ke-20. </a:t>
            </a:r>
          </a:p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Mutasi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kerusakan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alasan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diketahui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mekanisme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penurunan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sifat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makhluk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hidup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Beberapa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dekade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berikutnya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era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perjuangan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berat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membuktikan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kebenaran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Neo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Darwinisme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37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94062A-5740-4D43-B08C-AF79E00C5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381000"/>
            <a:ext cx="8305800" cy="6019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Telah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diketahui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bahwa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mutasi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gen-gen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makhluk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hidup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selalu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membahayakan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Neo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Darwinisme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berupaya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contoh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mutasi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menguntungkan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ribuan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eksperimen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mutasi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Selama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beberapa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dasawarsa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mereka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percobaan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mutasi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lalat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berbagai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jenis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lainnya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 </a:t>
            </a:r>
          </a:p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Namun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satupun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percobaan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memperlihatkan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mutasi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memperbaiki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genetik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makhluk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hidup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 </a:t>
            </a:r>
          </a:p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Semua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upaya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mereka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berakhir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kegagalan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total.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44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BF33F7-2FF4-42CF-B292-407E0E546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33400"/>
            <a:ext cx="8305800" cy="59436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Teori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Neo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Darwinis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telah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ditumbangkan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pula oleh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catatan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fosil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Tidak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pernah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ditemukan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belahan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dunia mana pun “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bentuk-bentuk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transisi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diasumsikan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teori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Neo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Darwinis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sebagai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bukti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evolusi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bertahap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pada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makhluk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hidup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spesies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primitif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spesies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lebih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maju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Begitu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pula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perbandingan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anatomi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menunjukkan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bahwa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spesies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diduga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telah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berevolusi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spesies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lain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ternyata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memiliki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ciri-ciri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anatomi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sangat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berbeda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sehingga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mereka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tidak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mungkin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menjadi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nenek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moyang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keturunannya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84897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1172</TotalTime>
  <Words>1886</Words>
  <Application>Microsoft Office PowerPoint</Application>
  <PresentationFormat>On-screen Show (4:3)</PresentationFormat>
  <Paragraphs>108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Calibri</vt:lpstr>
      <vt:lpstr>DriftType</vt:lpstr>
      <vt:lpstr>Times New Roman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1. Teori Evolusi Berbasis Mutasi (Teori Neo Darwinisme)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TEORI HEREDITAS</vt:lpstr>
      <vt:lpstr>PowerPoint Presentation</vt:lpstr>
      <vt:lpstr>3. Teori Evolusi Berbasis Gen </vt:lpstr>
      <vt:lpstr>PowerPoint Presentation</vt:lpstr>
      <vt:lpstr>PowerPoint Presentation</vt:lpstr>
      <vt:lpstr>4. Teori Kreasionisme </vt:lpstr>
      <vt:lpstr>PowerPoint Presentation</vt:lpstr>
      <vt:lpstr>PowerPoint Presentation</vt:lpstr>
      <vt:lpstr>B. Mikroevolusi dan Makroevolusi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Bambang</dc:creator>
  <cp:lastModifiedBy>SMA CERDAS BANGSA</cp:lastModifiedBy>
  <cp:revision>70</cp:revision>
  <dcterms:created xsi:type="dcterms:W3CDTF">2012-02-20T08:11:19Z</dcterms:created>
  <dcterms:modified xsi:type="dcterms:W3CDTF">2021-02-01T04:44:15Z</dcterms:modified>
</cp:coreProperties>
</file>