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60" r:id="rId4"/>
    <p:sldId id="289" r:id="rId5"/>
    <p:sldId id="284" r:id="rId6"/>
    <p:sldId id="334" r:id="rId7"/>
    <p:sldId id="3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F42C-816B-4E72-A157-D8897EDBB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6DA10-ACF7-4593-ABFC-7BBDDD44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CB1AF-3C85-45B8-806B-C8033573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1028-AE44-4A35-B7F1-8C1D7BB6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82D1-6742-470B-BC53-EC5B3899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B05A-10A5-4F1F-A9FE-45EE7050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01AA9-2AD5-4309-B977-F5D99E391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3EBD-6CC9-4993-9D6D-A327EADA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8138-7B76-403E-96E4-D98F7B9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CA2E-E763-422C-B022-E6356864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D4CDE-87A4-4520-A594-7C52FF675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30091-D55B-40A5-A2CF-268B3EEAA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C8F6-20AD-4252-AE57-8214A1C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7F6D-9D00-40F8-A8CF-1037C972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1FAD-D71F-43C1-9C15-455C9239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3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B7D6-950E-414B-BC37-E3541076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380D-D2A3-4828-9006-0286669DB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9C0F-B66F-444C-8027-4D503E87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675D-306C-498C-940C-CD494FC1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A6FD3-F9D3-4CB2-8FBC-CD39787E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040E-ED05-48AA-B947-B0A908C3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FC718-4F5D-4893-A7F2-62E1597C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1130-E45D-4646-8D90-B152AC4D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21177-A8B5-4D80-A9BA-3F0A2D98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F6AC-E591-4F66-AEE6-595BA8AC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E4F3-30E1-4E4A-BDDA-7B1D648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0F0B-7DBF-483F-9CAC-D12180005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B9D79-86F1-4D97-89B4-3165456ED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A4020-DB8B-4722-8826-889BEBA8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B376F-0234-4FB0-A225-5E93D8C9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FFF6-6D60-463D-A078-E4F53A59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924D-630D-44F4-BA25-AB9FFAC3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DADC2-F2EE-4CD6-B73A-A55FC7EA6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3F34C-8CAD-44A1-BB4D-C5FA65FD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958D3-963C-445C-AFAE-0A6703A41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4AC2E-4ABA-4AAB-876A-C16688634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EFB41-5EEB-4284-9B37-829782F0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6C47D-4C49-44D1-ABA3-16AA1D1E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224B9-CDBF-433A-868A-455A4D4D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E986-9113-4EA3-B590-5FF42235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6AC05-038C-4B4E-9AF9-96A5D212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FB9BA-3B2F-4512-9D9A-0E29704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F06B0-DE05-4A87-8D60-111F43AA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4880-8BBE-4DB6-8C38-BD0DFEB2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7638-1D13-4A60-9E52-93BAD0D0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E5457-7D25-4A8B-AAC1-BB1A21C4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198B-D9FD-4404-B603-DDF301C5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60FB-0BA5-4065-AFAB-2AA3E9A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96CA9-4411-467D-A639-1930E8E8D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A82F2-48B4-4FA1-86D5-504AA83C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29F4-507C-485F-82CF-F702FD8A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79D31-CD6C-4880-9DCC-DCFC2BF3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21EC-5D5D-427F-B24C-DC1F615C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1E09E-615E-4181-B3D1-556CED593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6F0D4-EB8E-434E-AEF1-ECF9DF21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132D6-790D-4322-9136-E44E9784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59C73-2277-4CD5-A02D-D8E7CC3B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57E53-AB13-4803-A45A-1A917E5D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ACBAF-BF03-4B39-90CC-8E799F56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91E6-EB03-4D5A-95FB-7DF709FF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9508-5AC2-47F2-AFE8-D37F4046C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4CEB-F207-46D3-86F0-16017C23BD6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2879A-E218-4208-8F3C-BA1C3635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EE38-767A-47DC-80B2-DC9ABB63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87E5-7885-4C4B-8D4A-DF26CA210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205110"/>
            <a:ext cx="10774017" cy="4578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570382" y="4996070"/>
            <a:ext cx="9144000" cy="11455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940904" y="4572000"/>
            <a:ext cx="10681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Kebijakan Moneter dan</a:t>
            </a:r>
          </a:p>
          <a:p>
            <a:pPr algn="ctr"/>
            <a:r>
              <a:rPr lang="nb-N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Kebijakan Fiskal</a:t>
            </a:r>
          </a:p>
        </p:txBody>
      </p:sp>
    </p:spTree>
    <p:extLst>
      <p:ext uri="{BB962C8B-B14F-4D97-AF65-F5344CB8AC3E}">
        <p14:creationId xmlns:p14="http://schemas.microsoft.com/office/powerpoint/2010/main" val="319220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Pengertian kebijakan moneter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Peran dan fungsi kebijakan moneter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Instrumen Kebijakan Moneter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63685" y="3770880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jujur, disiplin, kreatif, mandiri, dan tanggung jawab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984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8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Kebijakan diskonto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Kebijakan kredit ketat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Kredit aktif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Kredit pasif</a:t>
              </a:r>
              <a:endParaRPr lang="en-US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92189" y="5178117"/>
            <a:ext cx="2631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Stabilitas ekonomi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Kebijakan cadangan kas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Kebijakan operasi pasar terbuka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056214" y="5204178"/>
            <a:ext cx="2229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Kebijakan uang ketat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Kebijakan uang longgar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Moral </a:t>
            </a:r>
            <a:r>
              <a:rPr lang="id-ID" sz="1600" dirty="0" err="1"/>
              <a:t>suasion</a:t>
            </a:r>
            <a:endParaRPr lang="id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Kebijakan fiskal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11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52650" y="1531259"/>
            <a:ext cx="7694468" cy="464570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d-ID" sz="2400" b="1" dirty="0"/>
              <a:t>Pengertian Kebijakan Moneter</a:t>
            </a:r>
          </a:p>
          <a:p>
            <a:pPr marL="0" indent="0">
              <a:buNone/>
            </a:pPr>
            <a:r>
              <a:rPr lang="id-ID" sz="2000" dirty="0"/>
              <a:t>Kebijakan moneter adalah </a:t>
            </a:r>
            <a:r>
              <a:rPr lang="id-ID" sz="2000" dirty="0" err="1"/>
              <a:t>langkah-lagkah</a:t>
            </a:r>
            <a:r>
              <a:rPr lang="id-ID" sz="2000" dirty="0"/>
              <a:t> yang diambil penguasa moneter (Bank Indonesia) untuk memengaruhi jumlah uang beredar dan daya beli uang</a:t>
            </a:r>
          </a:p>
          <a:p>
            <a:pPr marL="0" indent="0">
              <a:buNone/>
            </a:pPr>
            <a:endParaRPr lang="id-ID" sz="2000" dirty="0"/>
          </a:p>
          <a:p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296666" y="767958"/>
            <a:ext cx="34471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Kebijakan Moneter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72" y="3044951"/>
            <a:ext cx="7003473" cy="3932320"/>
          </a:xfrm>
        </p:spPr>
      </p:pic>
      <p:sp>
        <p:nvSpPr>
          <p:cNvPr id="12" name="TextBox 11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05" y="2587337"/>
            <a:ext cx="6403996" cy="427066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05" y="1108654"/>
            <a:ext cx="5366904" cy="375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2. Tujuan dan Peran Kebijakan Moneter</a:t>
            </a:r>
          </a:p>
          <a:p>
            <a:pPr marL="0" indent="0">
              <a:buNone/>
            </a:pPr>
            <a:endParaRPr lang="id-ID" sz="2400" b="1" dirty="0"/>
          </a:p>
          <a:p>
            <a:r>
              <a:rPr lang="id-ID" sz="2200" dirty="0"/>
              <a:t>Menjaga stabilitas ekonomi</a:t>
            </a:r>
          </a:p>
          <a:p>
            <a:r>
              <a:rPr lang="id-ID" sz="2200" dirty="0"/>
              <a:t>Menjaga stabilitas harga</a:t>
            </a:r>
          </a:p>
          <a:p>
            <a:r>
              <a:rPr lang="id-ID" sz="2200" dirty="0"/>
              <a:t>Meningkatkan kesempatan kerja</a:t>
            </a:r>
          </a:p>
          <a:p>
            <a:r>
              <a:rPr lang="id-ID" sz="2200" dirty="0"/>
              <a:t>Memperbaiki posisi neraca perdagangan dan neraca pembayaran</a:t>
            </a:r>
          </a:p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90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0696" y="883227"/>
            <a:ext cx="7787986" cy="134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3. Instrumen Kebijakan Moneter</a:t>
            </a:r>
          </a:p>
          <a:p>
            <a:pPr marL="0" indent="0">
              <a:buNone/>
            </a:pPr>
            <a:r>
              <a:rPr lang="id-ID" sz="2000" dirty="0"/>
              <a:t>Dua jenis kebijakan moneter yaitu </a:t>
            </a:r>
            <a:r>
              <a:rPr lang="id-ID" sz="2000" i="1" dirty="0" err="1"/>
              <a:t>tight</a:t>
            </a:r>
            <a:r>
              <a:rPr lang="id-ID" sz="2000" i="1" dirty="0"/>
              <a:t> </a:t>
            </a:r>
            <a:r>
              <a:rPr lang="id-ID" sz="2000" i="1" dirty="0" err="1"/>
              <a:t>money</a:t>
            </a:r>
            <a:r>
              <a:rPr lang="id-ID" sz="2000" i="1" dirty="0"/>
              <a:t> </a:t>
            </a:r>
            <a:r>
              <a:rPr lang="id-ID" sz="2000" i="1" dirty="0" err="1"/>
              <a:t>policy</a:t>
            </a:r>
            <a:r>
              <a:rPr lang="id-ID" sz="2000" dirty="0"/>
              <a:t> (mengurangi jumlah uang beredar) dan </a:t>
            </a:r>
            <a:r>
              <a:rPr lang="id-ID" sz="2000" i="1" dirty="0" err="1"/>
              <a:t>easy</a:t>
            </a:r>
            <a:r>
              <a:rPr lang="id-ID" sz="2000" i="1" dirty="0"/>
              <a:t> </a:t>
            </a:r>
            <a:r>
              <a:rPr lang="id-ID" sz="2000" i="1" dirty="0" err="1"/>
              <a:t>money</a:t>
            </a:r>
            <a:r>
              <a:rPr lang="id-ID" sz="2000" i="1" dirty="0"/>
              <a:t> </a:t>
            </a:r>
            <a:r>
              <a:rPr lang="id-ID" sz="2000" i="1" dirty="0" err="1"/>
              <a:t>policy</a:t>
            </a:r>
            <a:r>
              <a:rPr lang="id-ID" sz="2000" i="1" dirty="0"/>
              <a:t> </a:t>
            </a:r>
            <a:r>
              <a:rPr lang="id-ID" sz="2000" dirty="0"/>
              <a:t>(menambah jumlah uang beredar)</a:t>
            </a:r>
          </a:p>
          <a:p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15" y="3702590"/>
            <a:ext cx="4434699" cy="2239231"/>
          </a:xfrm>
        </p:spPr>
      </p:pic>
      <p:sp>
        <p:nvSpPr>
          <p:cNvPr id="2" name="TextBox 1"/>
          <p:cNvSpPr txBox="1"/>
          <p:nvPr/>
        </p:nvSpPr>
        <p:spPr>
          <a:xfrm>
            <a:off x="2131750" y="2091998"/>
            <a:ext cx="44968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Instrumen kebijakan moneter antara lain: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Kebijakan operasi pasar terbuka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Kebijakan diskonto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Kebijakan cadangan 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Kebijakan kredit ketat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Kebijakan dorongan moral</a:t>
            </a:r>
          </a:p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493329" y="6110446"/>
            <a:ext cx="208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Jual beli surat berharga negara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978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99872" y="457200"/>
            <a:ext cx="8077200" cy="609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err="1">
                <a:solidFill>
                  <a:srgbClr val="FF0000"/>
                </a:solidFill>
              </a:rPr>
              <a:t>Jenis-Jenis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Kebijakan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Moneter</a:t>
            </a:r>
            <a:endParaRPr lang="en-US" sz="3600" dirty="0">
              <a:solidFill>
                <a:srgbClr val="FF0000"/>
              </a:solidFill>
            </a:endParaRPr>
          </a:p>
          <a:p>
            <a:pPr marL="50292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Moneter</a:t>
            </a:r>
            <a:r>
              <a:rPr lang="en-US" sz="2000" dirty="0"/>
              <a:t> </a:t>
            </a:r>
            <a:r>
              <a:rPr lang="en-US" sz="2000" dirty="0" err="1"/>
              <a:t>Ekspansif</a:t>
            </a:r>
            <a:r>
              <a:rPr lang="en-US" sz="2000" dirty="0"/>
              <a:t> (</a:t>
            </a:r>
            <a:r>
              <a:rPr lang="en-US" sz="2000" i="1" dirty="0"/>
              <a:t>Monetary Expansive Policy</a:t>
            </a:r>
            <a:r>
              <a:rPr lang="en-US" sz="2000" dirty="0"/>
              <a:t>)</a:t>
            </a:r>
          </a:p>
          <a:p>
            <a:pPr marL="457200" indent="0">
              <a:buNone/>
            </a:pP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marL="1097280" lvl="2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diskonto</a:t>
            </a:r>
            <a:r>
              <a:rPr lang="en-US" sz="2000" dirty="0"/>
              <a:t> (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).</a:t>
            </a:r>
          </a:p>
          <a:p>
            <a:pPr marL="1097280" lvl="2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(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surat-surat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,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saham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obligasi</a:t>
            </a:r>
            <a:r>
              <a:rPr lang="en-US" sz="2000" dirty="0"/>
              <a:t>). </a:t>
            </a:r>
          </a:p>
          <a:p>
            <a:pPr marL="1097280" lvl="2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i="1" dirty="0"/>
              <a:t>cash ratio</a:t>
            </a:r>
            <a:r>
              <a:rPr lang="en-US" sz="2000" dirty="0"/>
              <a:t> (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cadangan</a:t>
            </a:r>
            <a:r>
              <a:rPr lang="en-US" sz="2000" dirty="0"/>
              <a:t> </a:t>
            </a:r>
            <a:r>
              <a:rPr lang="en-US" sz="2000" dirty="0" err="1"/>
              <a:t>kas</a:t>
            </a:r>
            <a:r>
              <a:rPr lang="en-US" sz="2000" dirty="0"/>
              <a:t>).</a:t>
            </a:r>
          </a:p>
          <a:p>
            <a:pPr marL="1097280" lvl="2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selektif</a:t>
            </a:r>
            <a:r>
              <a:rPr lang="en-US" sz="2000" dirty="0"/>
              <a:t> (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longgar</a:t>
            </a:r>
            <a:r>
              <a:rPr lang="en-US" sz="2000" dirty="0"/>
              <a:t>). </a:t>
            </a:r>
          </a:p>
          <a:p>
            <a:pPr marL="50292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Moneter</a:t>
            </a:r>
            <a:r>
              <a:rPr lang="en-US" sz="2000" dirty="0"/>
              <a:t> </a:t>
            </a:r>
            <a:r>
              <a:rPr lang="en-US" sz="2000" dirty="0" err="1"/>
              <a:t>Kontraktif</a:t>
            </a:r>
            <a:r>
              <a:rPr lang="en-US" sz="2000" dirty="0"/>
              <a:t> (</a:t>
            </a:r>
            <a:r>
              <a:rPr lang="en-US" sz="2000" i="1" dirty="0"/>
              <a:t>Monetary Contractive Policy</a:t>
            </a:r>
            <a:r>
              <a:rPr lang="en-US" sz="2000" dirty="0"/>
              <a:t>)</a:t>
            </a:r>
          </a:p>
          <a:p>
            <a:pPr marL="457200" indent="0">
              <a:buNone/>
            </a:pP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.</a:t>
            </a:r>
          </a:p>
          <a:p>
            <a:pPr marL="9144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diskonto</a:t>
            </a:r>
            <a:r>
              <a:rPr lang="en-US" sz="2000" dirty="0"/>
              <a:t> (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suku</a:t>
            </a:r>
            <a:r>
              <a:rPr lang="en-US" sz="2000" dirty="0"/>
              <a:t> </a:t>
            </a:r>
            <a:r>
              <a:rPr lang="en-US" sz="2000" dirty="0" err="1"/>
              <a:t>bunga</a:t>
            </a:r>
            <a:r>
              <a:rPr lang="en-US" sz="2000" dirty="0"/>
              <a:t>).</a:t>
            </a:r>
          </a:p>
          <a:p>
            <a:pPr marL="9144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(</a:t>
            </a:r>
            <a:r>
              <a:rPr lang="en-US" sz="2000" dirty="0" err="1"/>
              <a:t>penjualan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).</a:t>
            </a:r>
          </a:p>
          <a:p>
            <a:pPr marL="9144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i="1" dirty="0"/>
              <a:t>cash ratio</a:t>
            </a:r>
            <a:r>
              <a:rPr lang="en-US" sz="2000" dirty="0"/>
              <a:t> (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cadangan</a:t>
            </a:r>
            <a:r>
              <a:rPr lang="en-US" sz="2000" dirty="0"/>
              <a:t> </a:t>
            </a:r>
            <a:r>
              <a:rPr lang="en-US" sz="2000" dirty="0" err="1"/>
              <a:t>kas</a:t>
            </a:r>
            <a:r>
              <a:rPr lang="en-US" sz="2000" dirty="0"/>
              <a:t>).</a:t>
            </a:r>
          </a:p>
          <a:p>
            <a:pPr marL="9144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err="1"/>
              <a:t>Politik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selektif</a:t>
            </a:r>
            <a:r>
              <a:rPr lang="en-US" sz="2000" dirty="0"/>
              <a:t> (</a:t>
            </a:r>
            <a:r>
              <a:rPr lang="en-US" sz="2000" dirty="0" err="1"/>
              <a:t>pengetatan</a:t>
            </a:r>
            <a:r>
              <a:rPr lang="en-US" sz="2000" dirty="0"/>
              <a:t> </a:t>
            </a:r>
            <a:r>
              <a:rPr lang="en-US" sz="2000" dirty="0" err="1"/>
              <a:t>pemberian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).</a:t>
            </a:r>
          </a:p>
          <a:p>
            <a:pPr marL="4572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0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99872" y="762000"/>
            <a:ext cx="8077200" cy="609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err="1">
                <a:solidFill>
                  <a:srgbClr val="FF0000"/>
                </a:solidFill>
              </a:rPr>
              <a:t>Instrumen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Kebijakan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Moneter</a:t>
            </a:r>
            <a:endParaRPr lang="en-US" sz="3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pasal</a:t>
            </a:r>
            <a:r>
              <a:rPr lang="en-US" sz="3200" dirty="0"/>
              <a:t> 10 </a:t>
            </a:r>
            <a:r>
              <a:rPr lang="en-US" sz="3200" dirty="0" err="1"/>
              <a:t>ayat</a:t>
            </a:r>
            <a:r>
              <a:rPr lang="en-US" sz="3200" dirty="0"/>
              <a:t> 1 (b) </a:t>
            </a:r>
            <a:r>
              <a:rPr lang="en-US" sz="3200" dirty="0" err="1"/>
              <a:t>Undang-undang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23 </a:t>
            </a:r>
            <a:r>
              <a:rPr lang="en-US" sz="3200" dirty="0" err="1"/>
              <a:t>Tahun</a:t>
            </a:r>
            <a:r>
              <a:rPr lang="en-US" sz="3200" dirty="0"/>
              <a:t> 1999,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menetapkan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melaksanakan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moneter</a:t>
            </a:r>
            <a:r>
              <a:rPr lang="en-US" sz="3200" dirty="0"/>
              <a:t>, Bank Indonesia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instrumen</a:t>
            </a:r>
            <a:r>
              <a:rPr lang="en-US" sz="3200" dirty="0"/>
              <a:t>/</a:t>
            </a:r>
            <a:r>
              <a:rPr lang="en-US" sz="3200" dirty="0" err="1"/>
              <a:t>cara</a:t>
            </a:r>
            <a:r>
              <a:rPr lang="en-US" sz="3200" dirty="0"/>
              <a:t> di </a:t>
            </a:r>
            <a:r>
              <a:rPr lang="en-US" sz="3200" dirty="0" err="1"/>
              <a:t>antaranya</a:t>
            </a:r>
            <a:r>
              <a:rPr lang="en-US" sz="3200" dirty="0"/>
              <a:t> (1) </a:t>
            </a:r>
            <a:r>
              <a:rPr lang="en-US" sz="3200" dirty="0" err="1"/>
              <a:t>operasi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terbuka</a:t>
            </a:r>
            <a:r>
              <a:rPr lang="en-US" sz="3200" dirty="0"/>
              <a:t> di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uang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rupiah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valuta</a:t>
            </a:r>
            <a:r>
              <a:rPr lang="en-US" sz="3200" dirty="0"/>
              <a:t> </a:t>
            </a:r>
            <a:r>
              <a:rPr lang="en-US" sz="3200" dirty="0" err="1"/>
              <a:t>asing</a:t>
            </a:r>
            <a:r>
              <a:rPr lang="en-US" sz="3200" dirty="0"/>
              <a:t>, (2) </a:t>
            </a:r>
            <a:r>
              <a:rPr lang="en-US" sz="3200" dirty="0" err="1"/>
              <a:t>penetapan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diskonto</a:t>
            </a:r>
            <a:r>
              <a:rPr lang="en-US" sz="3200" dirty="0"/>
              <a:t>, (3) </a:t>
            </a:r>
            <a:r>
              <a:rPr lang="en-US" sz="3200" dirty="0" err="1"/>
              <a:t>penetapan</a:t>
            </a:r>
            <a:r>
              <a:rPr lang="en-US" sz="3200" dirty="0"/>
              <a:t> </a:t>
            </a:r>
            <a:r>
              <a:rPr lang="en-US" sz="3200" dirty="0" err="1"/>
              <a:t>cadangan</a:t>
            </a:r>
            <a:r>
              <a:rPr lang="en-US" sz="3200" dirty="0"/>
              <a:t> </a:t>
            </a:r>
            <a:r>
              <a:rPr lang="en-US" sz="3200" dirty="0" err="1"/>
              <a:t>wajib</a:t>
            </a:r>
            <a:r>
              <a:rPr lang="en-US" sz="3200" dirty="0"/>
              <a:t> minimum, (4) </a:t>
            </a:r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pembiayaan</a:t>
            </a:r>
            <a:r>
              <a:rPr lang="en-US" sz="3200" dirty="0"/>
              <a:t>.</a:t>
            </a:r>
          </a:p>
          <a:p>
            <a:pPr marL="4572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6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368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2021-10-27T01:54:12Z</dcterms:created>
  <dcterms:modified xsi:type="dcterms:W3CDTF">2021-10-27T02:07:06Z</dcterms:modified>
</cp:coreProperties>
</file>