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1" r:id="rId3"/>
    <p:sldId id="339" r:id="rId4"/>
    <p:sldId id="340" r:id="rId5"/>
    <p:sldId id="341" r:id="rId6"/>
    <p:sldId id="342" r:id="rId7"/>
    <p:sldId id="343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17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31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268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244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30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772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63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56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042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69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293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  <a:lumOff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1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15" r:id="rId5"/>
    <p:sldLayoutId id="2147483720" r:id="rId6"/>
    <p:sldLayoutId id="2147483716" r:id="rId7"/>
    <p:sldLayoutId id="2147483717" r:id="rId8"/>
    <p:sldLayoutId id="2147483718" r:id="rId9"/>
    <p:sldLayoutId id="2147483719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3624F8-3B94-46C0-BDFC-00D2F90EFA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12709" b="302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392D4F-49DB-4960-9885-8DB6D2F54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US" sz="5400" b="1" dirty="0"/>
              <a:t>KEBIJAKAN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3CE29B-022E-4DC5-B32B-2452821A5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en-US" sz="5400" b="1" dirty="0"/>
              <a:t>FISKAL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2075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2353541"/>
            <a:ext cx="6005945" cy="45044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1" y="781918"/>
            <a:ext cx="7535463" cy="504326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152650" y="1531258"/>
            <a:ext cx="7886700" cy="464570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id-ID" b="1" dirty="0"/>
              <a:t>Pengertian Kebijakan Fiskal</a:t>
            </a:r>
          </a:p>
          <a:p>
            <a:pPr marL="0" indent="0">
              <a:buNone/>
            </a:pPr>
            <a:r>
              <a:rPr lang="id-ID" sz="2800" b="1" dirty="0"/>
              <a:t>Kebijakan fiskal adalah kebijakan penyesuaian di bidang pengeluaran dan penerimaan pemerintah untuk memperbaiki keadaan ekonomi</a:t>
            </a:r>
            <a:r>
              <a:rPr lang="id-ID" sz="2800" dirty="0"/>
              <a:t>.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2307057" y="781917"/>
            <a:ext cx="297555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B. Kebijakan Fiskal</a:t>
            </a:r>
            <a:endParaRPr lang="en-US" sz="2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33320" y="7973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7539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055077" y="478302"/>
            <a:ext cx="9988061" cy="546529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n-US" sz="3600" b="1" dirty="0" err="1">
                <a:solidFill>
                  <a:schemeClr val="tx1"/>
                </a:solidFill>
              </a:rPr>
              <a:t>Pengertian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Kebijakan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Fiskal</a:t>
            </a:r>
            <a:endParaRPr lang="en-US" sz="3600" b="1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endParaRPr lang="en-US" sz="3600" dirty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en-US" sz="2400" b="1" dirty="0" err="1">
                <a:solidFill>
                  <a:schemeClr val="tx1"/>
                </a:solidFill>
              </a:rPr>
              <a:t>Kebijakan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fiskal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merupakan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kebijakan</a:t>
            </a:r>
            <a:r>
              <a:rPr lang="en-US" sz="2400" b="1" dirty="0">
                <a:solidFill>
                  <a:schemeClr val="tx1"/>
                </a:solidFill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</a:rPr>
              <a:t>mengatur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tentang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penerimaan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pengeluaran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negara</a:t>
            </a:r>
            <a:r>
              <a:rPr lang="en-US" sz="2400" b="1" dirty="0">
                <a:solidFill>
                  <a:schemeClr val="tx1"/>
                </a:solidFill>
              </a:rPr>
              <a:t>. </a:t>
            </a:r>
            <a:r>
              <a:rPr lang="en-US" sz="2400" b="1" dirty="0" err="1">
                <a:solidFill>
                  <a:schemeClr val="tx1"/>
                </a:solidFill>
              </a:rPr>
              <a:t>Sumber-sumber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penerimaan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negara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antara</a:t>
            </a:r>
            <a:r>
              <a:rPr lang="en-US" sz="2400" b="1" dirty="0">
                <a:solidFill>
                  <a:schemeClr val="tx1"/>
                </a:solidFill>
              </a:rPr>
              <a:t> lain </a:t>
            </a:r>
            <a:r>
              <a:rPr lang="en-US" sz="2400" b="1" dirty="0" err="1">
                <a:solidFill>
                  <a:schemeClr val="tx1"/>
                </a:solidFill>
              </a:rPr>
              <a:t>dari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pajak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penerimaan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bukan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pajak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serta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bantuan</a:t>
            </a:r>
            <a:r>
              <a:rPr lang="en-US" sz="2400" b="1" dirty="0">
                <a:solidFill>
                  <a:schemeClr val="tx1"/>
                </a:solidFill>
              </a:rPr>
              <a:t>/</a:t>
            </a:r>
            <a:r>
              <a:rPr lang="en-US" sz="2400" b="1" dirty="0" err="1">
                <a:solidFill>
                  <a:schemeClr val="tx1"/>
                </a:solidFill>
              </a:rPr>
              <a:t>pinjaman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dari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luar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negeri</a:t>
            </a:r>
            <a:r>
              <a:rPr lang="en-US" sz="2400" b="1" dirty="0">
                <a:solidFill>
                  <a:schemeClr val="tx1"/>
                </a:solidFill>
              </a:rPr>
              <a:t>. </a:t>
            </a:r>
            <a:r>
              <a:rPr lang="en-US" sz="2400" b="1" dirty="0" err="1">
                <a:solidFill>
                  <a:schemeClr val="tx1"/>
                </a:solidFill>
              </a:rPr>
              <a:t>Sementara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pengeluaran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negara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digolongkan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menjadi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dua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yaitu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pengeluaran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rutin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seperti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gaji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pegawai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belanja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barang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pengeluaran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pembangunan</a:t>
            </a:r>
            <a:r>
              <a:rPr lang="en-US" sz="2400" dirty="0"/>
              <a:t>.</a:t>
            </a:r>
          </a:p>
          <a:p>
            <a:pPr marL="45720" indent="0" algn="ctr">
              <a:buNone/>
            </a:pPr>
            <a:endParaRPr lang="en-US" sz="3600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851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3426" y="457201"/>
            <a:ext cx="1034994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/>
              <a:t>Ketika</a:t>
            </a:r>
            <a:r>
              <a:rPr lang="en-US" sz="3200" dirty="0"/>
              <a:t> Indonesia </a:t>
            </a:r>
            <a:r>
              <a:rPr lang="en-US" sz="3200" dirty="0" err="1"/>
              <a:t>mengalami</a:t>
            </a:r>
            <a:r>
              <a:rPr lang="en-US" sz="3200" dirty="0"/>
              <a:t> </a:t>
            </a:r>
            <a:r>
              <a:rPr lang="en-US" sz="3200" dirty="0" err="1"/>
              <a:t>krisis</a:t>
            </a:r>
            <a:r>
              <a:rPr lang="en-US" sz="3200" dirty="0"/>
              <a:t> </a:t>
            </a:r>
            <a:r>
              <a:rPr lang="en-US" sz="3200" dirty="0" err="1"/>
              <a:t>moneter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1997 yang </a:t>
            </a:r>
            <a:r>
              <a:rPr lang="en-US" sz="3200" dirty="0" err="1"/>
              <a:t>kemudian</a:t>
            </a:r>
            <a:r>
              <a:rPr lang="en-US" sz="3200" dirty="0"/>
              <a:t> </a:t>
            </a:r>
            <a:r>
              <a:rPr lang="en-US" sz="3200" dirty="0" err="1"/>
              <a:t>mengakibatkan</a:t>
            </a:r>
            <a:r>
              <a:rPr lang="en-US" sz="3200" dirty="0"/>
              <a:t> </a:t>
            </a:r>
            <a:r>
              <a:rPr lang="en-US" sz="3200" dirty="0" err="1"/>
              <a:t>terjadinya</a:t>
            </a:r>
            <a:r>
              <a:rPr lang="en-US" sz="3200" dirty="0"/>
              <a:t> </a:t>
            </a:r>
            <a:r>
              <a:rPr lang="en-US" sz="3200" dirty="0" err="1"/>
              <a:t>krisis</a:t>
            </a:r>
            <a:r>
              <a:rPr lang="en-US" sz="3200" dirty="0"/>
              <a:t> </a:t>
            </a:r>
            <a:r>
              <a:rPr lang="en-US" sz="3200" dirty="0" err="1"/>
              <a:t>ekonomi</a:t>
            </a:r>
            <a:r>
              <a:rPr lang="en-US" sz="3200" dirty="0"/>
              <a:t>,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mengantisipasi</a:t>
            </a:r>
            <a:r>
              <a:rPr lang="en-US" sz="3200" dirty="0"/>
              <a:t> </a:t>
            </a:r>
            <a:r>
              <a:rPr lang="en-US" sz="3200" dirty="0" err="1"/>
              <a:t>anjloknya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rupiah, </a:t>
            </a:r>
            <a:r>
              <a:rPr lang="en-US" sz="3200" dirty="0" err="1"/>
              <a:t>pemerintah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kebijakan</a:t>
            </a:r>
            <a:r>
              <a:rPr lang="en-US" sz="3200" dirty="0"/>
              <a:t> </a:t>
            </a:r>
            <a:r>
              <a:rPr lang="en-US" sz="3200" dirty="0" err="1"/>
              <a:t>fiskal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moneter</a:t>
            </a:r>
            <a:r>
              <a:rPr lang="en-US" sz="3200" dirty="0"/>
              <a:t> di </a:t>
            </a:r>
            <a:r>
              <a:rPr lang="en-US" sz="3200" dirty="0" err="1"/>
              <a:t>antaranya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berikut</a:t>
            </a:r>
            <a:r>
              <a:rPr lang="en-US" sz="32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mengurangi</a:t>
            </a:r>
            <a:r>
              <a:rPr lang="en-US" sz="3200" dirty="0"/>
              <a:t> </a:t>
            </a:r>
            <a:r>
              <a:rPr lang="en-US" sz="3200" dirty="0" err="1"/>
              <a:t>jumlah</a:t>
            </a:r>
            <a:r>
              <a:rPr lang="en-US" sz="3200" dirty="0"/>
              <a:t> </a:t>
            </a:r>
            <a:r>
              <a:rPr lang="en-US" sz="3200" dirty="0" err="1"/>
              <a:t>uang</a:t>
            </a:r>
            <a:r>
              <a:rPr lang="en-US" sz="3200" dirty="0"/>
              <a:t> </a:t>
            </a:r>
            <a:r>
              <a:rPr lang="en-US" sz="3200" dirty="0" err="1"/>
              <a:t>beredar</a:t>
            </a:r>
            <a:r>
              <a:rPr lang="en-US" sz="3200" dirty="0"/>
              <a:t>, </a:t>
            </a:r>
            <a:r>
              <a:rPr lang="en-US" sz="3200" dirty="0" err="1"/>
              <a:t>pemerintah</a:t>
            </a:r>
            <a:r>
              <a:rPr lang="en-US" sz="3200" dirty="0"/>
              <a:t> </a:t>
            </a:r>
            <a:r>
              <a:rPr lang="en-US" sz="3200" dirty="0" err="1"/>
              <a:t>menjalankan</a:t>
            </a:r>
            <a:r>
              <a:rPr lang="en-US" sz="3200" dirty="0"/>
              <a:t> </a:t>
            </a:r>
            <a:r>
              <a:rPr lang="en-US" sz="3200" dirty="0" err="1"/>
              <a:t>kebijakan</a:t>
            </a:r>
            <a:r>
              <a:rPr lang="en-US" sz="3200" dirty="0"/>
              <a:t> </a:t>
            </a:r>
            <a:r>
              <a:rPr lang="en-US" sz="3200" dirty="0" err="1"/>
              <a:t>fiskal</a:t>
            </a:r>
            <a:r>
              <a:rPr lang="en-US" sz="3200" dirty="0"/>
              <a:t>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menekan</a:t>
            </a:r>
            <a:r>
              <a:rPr lang="en-US" sz="3200" dirty="0"/>
              <a:t> </a:t>
            </a:r>
            <a:r>
              <a:rPr lang="en-US" sz="3200" dirty="0" err="1"/>
              <a:t>pengeluaran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menunda</a:t>
            </a:r>
            <a:r>
              <a:rPr lang="en-US" sz="3200" dirty="0"/>
              <a:t> </a:t>
            </a:r>
            <a:r>
              <a:rPr lang="en-US" sz="3200" dirty="0" err="1"/>
              <a:t>pembayaran-pembayaran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mendesak</a:t>
            </a:r>
            <a:r>
              <a:rPr lang="en-US" sz="3200" dirty="0"/>
              <a:t>.</a:t>
            </a:r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305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8F5472-A5F8-4887-BE73-07365F2668FF}"/>
              </a:ext>
            </a:extLst>
          </p:cNvPr>
          <p:cNvSpPr/>
          <p:nvPr/>
        </p:nvSpPr>
        <p:spPr>
          <a:xfrm>
            <a:off x="940903" y="1245704"/>
            <a:ext cx="10906539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2. </a:t>
            </a:r>
            <a:r>
              <a:rPr lang="en-US" sz="2800" dirty="0"/>
              <a:t>Bank Indonesia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suku</a:t>
            </a:r>
            <a:r>
              <a:rPr lang="en-US" sz="2800" dirty="0"/>
              <a:t> </a:t>
            </a:r>
            <a:r>
              <a:rPr lang="en-US" sz="2800" dirty="0" err="1"/>
              <a:t>bunga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suku</a:t>
            </a:r>
            <a:r>
              <a:rPr lang="en-US" sz="2800" dirty="0"/>
              <a:t> </a:t>
            </a:r>
            <a:r>
              <a:rPr lang="en-US" sz="2800" dirty="0" err="1"/>
              <a:t>bunga</a:t>
            </a:r>
            <a:r>
              <a:rPr lang="en-US" sz="2800" dirty="0"/>
              <a:t> SBI (</a:t>
            </a:r>
            <a:r>
              <a:rPr lang="en-US" sz="2800" dirty="0" err="1"/>
              <a:t>Sertifikat</a:t>
            </a:r>
            <a:r>
              <a:rPr lang="en-US" sz="2800" dirty="0"/>
              <a:t> Bank Indonesia) </a:t>
            </a:r>
            <a:r>
              <a:rPr lang="en-US" sz="2800" dirty="0" err="1"/>
              <a:t>mencapai</a:t>
            </a:r>
            <a:r>
              <a:rPr lang="en-US" sz="2800" dirty="0"/>
              <a:t> 70%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maksud</a:t>
            </a:r>
            <a:r>
              <a:rPr lang="en-US" sz="2800" dirty="0"/>
              <a:t> </a:t>
            </a:r>
            <a:r>
              <a:rPr lang="en-US" sz="2800" dirty="0" err="1"/>
              <a:t>membatasi</a:t>
            </a:r>
            <a:r>
              <a:rPr lang="en-US" sz="2800" dirty="0"/>
              <a:t> </a:t>
            </a:r>
            <a:r>
              <a:rPr lang="en-US" sz="2800" dirty="0" err="1"/>
              <a:t>ekspansi</a:t>
            </a:r>
            <a:r>
              <a:rPr lang="en-US" sz="2800" dirty="0"/>
              <a:t> </a:t>
            </a:r>
            <a:r>
              <a:rPr lang="en-US" sz="2800" dirty="0" err="1"/>
              <a:t>kredit</a:t>
            </a:r>
            <a:r>
              <a:rPr lang="en-US" sz="2800" dirty="0"/>
              <a:t> </a:t>
            </a:r>
            <a:r>
              <a:rPr lang="en-US" sz="2800" dirty="0" err="1"/>
              <a:t>perbankan</a:t>
            </a:r>
            <a:r>
              <a:rPr lang="en-US" sz="2800" dirty="0"/>
              <a:t> dan </a:t>
            </a:r>
            <a:r>
              <a:rPr lang="en-US" sz="2800" dirty="0" err="1"/>
              <a:t>menarik</a:t>
            </a:r>
            <a:r>
              <a:rPr lang="en-US" sz="2800" dirty="0"/>
              <a:t> </a:t>
            </a:r>
            <a:r>
              <a:rPr lang="en-US" sz="2800" dirty="0" err="1"/>
              <a:t>uang</a:t>
            </a:r>
            <a:r>
              <a:rPr lang="en-US" sz="2800" dirty="0"/>
              <a:t> yang </a:t>
            </a:r>
            <a:r>
              <a:rPr lang="en-US" sz="2800" dirty="0" err="1"/>
              <a:t>beredar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perbankan</a:t>
            </a:r>
            <a:r>
              <a:rPr lang="en-US" sz="2800" dirty="0"/>
              <a:t> yang </a:t>
            </a:r>
            <a:r>
              <a:rPr lang="en-US" sz="2800" dirty="0" err="1"/>
              <a:t>dikonversi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SBI pada Bank Indonesia.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3. Bank Indonesia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intervensi</a:t>
            </a:r>
            <a:r>
              <a:rPr lang="en-US" sz="2800" dirty="0"/>
              <a:t> pasar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menjual</a:t>
            </a:r>
            <a:r>
              <a:rPr lang="en-US" sz="2800" dirty="0"/>
              <a:t> dollar pada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diperlukan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rupiah </a:t>
            </a:r>
            <a:r>
              <a:rPr lang="en-US" sz="2800" dirty="0" err="1"/>
              <a:t>menunjukkan</a:t>
            </a:r>
            <a:r>
              <a:rPr lang="en-US" sz="2800" dirty="0"/>
              <a:t> </a:t>
            </a:r>
            <a:r>
              <a:rPr lang="en-US" sz="2800" dirty="0" err="1"/>
              <a:t>tanda-tanda</a:t>
            </a:r>
            <a:r>
              <a:rPr lang="en-US" sz="2800" dirty="0"/>
              <a:t> yang </a:t>
            </a:r>
            <a:r>
              <a:rPr lang="en-US" sz="2800" dirty="0" err="1"/>
              <a:t>benar-benar</a:t>
            </a:r>
            <a:r>
              <a:rPr lang="en-US" sz="2800" dirty="0"/>
              <a:t> </a:t>
            </a:r>
            <a:r>
              <a:rPr lang="en-US" sz="2800" dirty="0" err="1"/>
              <a:t>mengkhawatirkan</a:t>
            </a:r>
            <a:r>
              <a:rPr lang="en-US" sz="2800" dirty="0"/>
              <a:t> (</a:t>
            </a:r>
            <a:r>
              <a:rPr lang="en-US" sz="2800" dirty="0" err="1"/>
              <a:t>nilainya</a:t>
            </a:r>
            <a:r>
              <a:rPr lang="en-US" sz="2800" dirty="0"/>
              <a:t> </a:t>
            </a:r>
            <a:r>
              <a:rPr lang="en-US" sz="2800" dirty="0" err="1"/>
              <a:t>merosot</a:t>
            </a:r>
            <a:r>
              <a:rPr lang="en-US" sz="2800" dirty="0"/>
              <a:t> </a:t>
            </a:r>
            <a:r>
              <a:rPr lang="en-US" sz="2800" dirty="0" err="1"/>
              <a:t>tajam</a:t>
            </a:r>
            <a:r>
              <a:rPr lang="en-US" sz="2800" dirty="0"/>
              <a:t>).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38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844C5B-9D32-48CE-808D-61FED59DD08A}"/>
              </a:ext>
            </a:extLst>
          </p:cNvPr>
          <p:cNvSpPr/>
          <p:nvPr/>
        </p:nvSpPr>
        <p:spPr>
          <a:xfrm>
            <a:off x="821635" y="1272209"/>
            <a:ext cx="1069450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dirty="0"/>
          </a:p>
          <a:p>
            <a:pPr marL="457200" lvl="0" indent="-457200">
              <a:buFont typeface="+mj-lt"/>
              <a:buAutoNum type="arabicPeriod" startAt="4"/>
            </a:pPr>
            <a:r>
              <a:rPr lang="en-US" sz="2800" dirty="0" err="1"/>
              <a:t>Pembatalan</a:t>
            </a:r>
            <a:r>
              <a:rPr lang="en-US" sz="2800" dirty="0"/>
              <a:t> dan </a:t>
            </a:r>
            <a:r>
              <a:rPr lang="en-US" sz="2800" dirty="0" err="1"/>
              <a:t>penundaan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mega </a:t>
            </a:r>
            <a:r>
              <a:rPr lang="en-US" sz="2800" dirty="0" err="1"/>
              <a:t>proyek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 </a:t>
            </a:r>
            <a:r>
              <a:rPr lang="en-US" sz="2800" dirty="0" err="1"/>
              <a:t>guna</a:t>
            </a:r>
            <a:r>
              <a:rPr lang="en-US" sz="2800" dirty="0"/>
              <a:t> </a:t>
            </a:r>
            <a:r>
              <a:rPr lang="en-US" sz="2800" dirty="0" err="1"/>
              <a:t>memperketat</a:t>
            </a:r>
            <a:r>
              <a:rPr lang="en-US" sz="2800" dirty="0"/>
              <a:t> </a:t>
            </a:r>
            <a:r>
              <a:rPr lang="en-US" sz="2800" dirty="0" err="1"/>
              <a:t>pengeluaran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APBN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mengurangi</a:t>
            </a:r>
            <a:r>
              <a:rPr lang="en-US" sz="2800" dirty="0"/>
              <a:t> </a:t>
            </a:r>
            <a:r>
              <a:rPr lang="en-US" sz="2800" dirty="0" err="1"/>
              <a:t>laju</a:t>
            </a:r>
            <a:r>
              <a:rPr lang="en-US" sz="2800" dirty="0"/>
              <a:t> </a:t>
            </a:r>
            <a:r>
              <a:rPr lang="en-US" sz="2800" dirty="0" err="1"/>
              <a:t>impor</a:t>
            </a:r>
            <a:r>
              <a:rPr lang="en-US" sz="2800" dirty="0"/>
              <a:t> </a:t>
            </a:r>
            <a:r>
              <a:rPr lang="en-US" sz="2800" dirty="0" err="1"/>
              <a:t>barang</a:t>
            </a:r>
            <a:r>
              <a:rPr lang="en-US" sz="2800" dirty="0"/>
              <a:t> agar </a:t>
            </a:r>
            <a:r>
              <a:rPr lang="en-US" sz="2800" dirty="0" err="1"/>
              <a:t>cadangan</a:t>
            </a:r>
            <a:r>
              <a:rPr lang="en-US" sz="2800" dirty="0"/>
              <a:t> </a:t>
            </a:r>
            <a:r>
              <a:rPr lang="en-US" sz="2800" dirty="0" err="1"/>
              <a:t>devisa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semakin</a:t>
            </a:r>
            <a:r>
              <a:rPr lang="en-US" sz="2800" dirty="0"/>
              <a:t> </a:t>
            </a:r>
            <a:r>
              <a:rPr lang="en-US" sz="2800" dirty="0" err="1"/>
              <a:t>terkuras</a:t>
            </a:r>
            <a:r>
              <a:rPr lang="en-US" sz="2800" dirty="0"/>
              <a:t>. </a:t>
            </a:r>
            <a:r>
              <a:rPr lang="en-US" sz="2800" dirty="0" err="1"/>
              <a:t>Demikian</a:t>
            </a:r>
            <a:r>
              <a:rPr lang="en-US" sz="2800" dirty="0"/>
              <a:t> pula </a:t>
            </a:r>
            <a:r>
              <a:rPr lang="en-US" sz="2800" dirty="0" err="1"/>
              <a:t>pihak</a:t>
            </a:r>
            <a:r>
              <a:rPr lang="en-US" sz="2800" dirty="0"/>
              <a:t> </a:t>
            </a:r>
            <a:r>
              <a:rPr lang="en-US" sz="2800" dirty="0" err="1"/>
              <a:t>swasta</a:t>
            </a:r>
            <a:r>
              <a:rPr lang="en-US" sz="2800" dirty="0"/>
              <a:t> </a:t>
            </a:r>
            <a:r>
              <a:rPr lang="en-US" sz="2800" dirty="0" err="1"/>
              <a:t>diimbau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menunda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proyek</a:t>
            </a:r>
            <a:r>
              <a:rPr lang="en-US" sz="2800" dirty="0"/>
              <a:t> yang </a:t>
            </a:r>
            <a:r>
              <a:rPr lang="en-US" sz="2800" dirty="0" err="1"/>
              <a:t>bernilai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agar </a:t>
            </a:r>
            <a:r>
              <a:rPr lang="en-US" sz="2800" dirty="0" err="1"/>
              <a:t>impor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dikurangi</a:t>
            </a:r>
            <a:r>
              <a:rPr lang="en-US" sz="2800" dirty="0"/>
              <a:t> </a:t>
            </a:r>
            <a:r>
              <a:rPr lang="en-US" sz="2800" dirty="0" err="1"/>
              <a:t>guna</a:t>
            </a:r>
            <a:r>
              <a:rPr lang="en-US" sz="2800" dirty="0"/>
              <a:t> </a:t>
            </a:r>
            <a:r>
              <a:rPr lang="en-US" sz="2800" dirty="0" err="1"/>
              <a:t>menolong</a:t>
            </a:r>
            <a:r>
              <a:rPr lang="en-US" sz="2800" dirty="0"/>
              <a:t> </a:t>
            </a:r>
            <a:r>
              <a:rPr lang="en-US" sz="2800" dirty="0" err="1"/>
              <a:t>cadangan</a:t>
            </a:r>
            <a:r>
              <a:rPr lang="en-US" sz="2800" dirty="0"/>
              <a:t> </a:t>
            </a:r>
            <a:r>
              <a:rPr lang="en-US" sz="2800" dirty="0" err="1"/>
              <a:t>devisa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1276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ECE009-4C34-4246-B47C-FA2A5B7FFAF8}"/>
              </a:ext>
            </a:extLst>
          </p:cNvPr>
          <p:cNvSpPr/>
          <p:nvPr/>
        </p:nvSpPr>
        <p:spPr>
          <a:xfrm>
            <a:off x="954157" y="789779"/>
            <a:ext cx="1058848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r>
              <a:rPr lang="en-US" sz="2800" dirty="0" err="1">
                <a:solidFill>
                  <a:srgbClr val="FF0000"/>
                </a:solidFill>
              </a:rPr>
              <a:t>Peran</a:t>
            </a:r>
            <a:r>
              <a:rPr lang="en-US" sz="2800" dirty="0">
                <a:solidFill>
                  <a:srgbClr val="FF0000"/>
                </a:solidFill>
              </a:rPr>
              <a:t> dan </a:t>
            </a:r>
            <a:r>
              <a:rPr lang="en-US" sz="2800" dirty="0" err="1">
                <a:solidFill>
                  <a:srgbClr val="FF0000"/>
                </a:solidFill>
              </a:rPr>
              <a:t>Fungsi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 err="1">
                <a:solidFill>
                  <a:srgbClr val="FF0000"/>
                </a:solidFill>
              </a:rPr>
              <a:t>Kebijakan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Fiskal</a:t>
            </a:r>
            <a:endParaRPr lang="en-US" sz="2800" dirty="0">
              <a:solidFill>
                <a:srgbClr val="FF0000"/>
              </a:solidFill>
            </a:endParaRPr>
          </a:p>
          <a:p>
            <a:pPr marL="45720" lvl="0" indent="0">
              <a:buNone/>
            </a:pPr>
            <a:r>
              <a:rPr lang="en-US" sz="2800" b="1" dirty="0" err="1"/>
              <a:t>Peran</a:t>
            </a:r>
            <a:r>
              <a:rPr lang="en-US" sz="2800" b="1" dirty="0"/>
              <a:t> </a:t>
            </a:r>
            <a:r>
              <a:rPr lang="en-US" sz="2800" b="1" dirty="0" err="1"/>
              <a:t>Kebijakan</a:t>
            </a:r>
            <a:r>
              <a:rPr lang="en-US" sz="2800" b="1" dirty="0"/>
              <a:t> </a:t>
            </a:r>
            <a:r>
              <a:rPr lang="en-US" sz="2800" b="1" dirty="0" err="1"/>
              <a:t>Fiskal</a:t>
            </a:r>
            <a:endParaRPr lang="en-US" sz="2800" dirty="0"/>
          </a:p>
          <a:p>
            <a:pPr marL="45720" indent="0">
              <a:buNone/>
            </a:pP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fiskal</a:t>
            </a:r>
            <a:r>
              <a:rPr lang="en-US" sz="2800" dirty="0"/>
              <a:t> </a:t>
            </a:r>
            <a:r>
              <a:rPr lang="en-US" sz="2800" dirty="0" err="1"/>
              <a:t>berperan</a:t>
            </a:r>
            <a:r>
              <a:rPr lang="en-US" sz="2800" dirty="0"/>
              <a:t> </a:t>
            </a:r>
            <a:r>
              <a:rPr lang="en-US" sz="2800" dirty="0" err="1"/>
              <a:t>memengaruhi</a:t>
            </a:r>
            <a:r>
              <a:rPr lang="en-US" sz="2800" dirty="0"/>
              <a:t> </a:t>
            </a:r>
            <a:r>
              <a:rPr lang="en-US" sz="2800" dirty="0" err="1"/>
              <a:t>keadaan</a:t>
            </a:r>
            <a:r>
              <a:rPr lang="en-US" sz="2800" dirty="0"/>
              <a:t> </a:t>
            </a:r>
            <a:r>
              <a:rPr lang="en-US" sz="2800" dirty="0" err="1"/>
              <a:t>perekonomian</a:t>
            </a:r>
            <a:r>
              <a:rPr lang="en-US" sz="2800" dirty="0"/>
              <a:t> agar </a:t>
            </a:r>
            <a:r>
              <a:rPr lang="en-US" sz="2800" dirty="0" err="1"/>
              <a:t>berjalan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. Hal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memperbesar</a:t>
            </a:r>
            <a:r>
              <a:rPr lang="en-US" sz="2800" dirty="0"/>
              <a:t> </a:t>
            </a:r>
            <a:r>
              <a:rPr lang="en-US" sz="2800" dirty="0" err="1"/>
              <a:t>ataupun</a:t>
            </a:r>
            <a:r>
              <a:rPr lang="en-US" sz="2800" dirty="0"/>
              <a:t> </a:t>
            </a:r>
            <a:r>
              <a:rPr lang="en-US" sz="2800" dirty="0" err="1"/>
              <a:t>memperkecil</a:t>
            </a:r>
            <a:r>
              <a:rPr lang="en-US" sz="2800" dirty="0"/>
              <a:t> </a:t>
            </a:r>
            <a:r>
              <a:rPr lang="en-US" sz="2800" dirty="0" err="1"/>
              <a:t>pengeluaran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 </a:t>
            </a:r>
            <a:r>
              <a:rPr lang="en-US" sz="2800" i="1" dirty="0"/>
              <a:t>(G)</a:t>
            </a:r>
            <a:r>
              <a:rPr lang="en-US" sz="2800" dirty="0"/>
              <a:t>, </a:t>
            </a:r>
            <a:r>
              <a:rPr lang="en-US" sz="2800" dirty="0" err="1"/>
              <a:t>penerimaan</a:t>
            </a:r>
            <a:r>
              <a:rPr lang="en-US" sz="2800" dirty="0"/>
              <a:t> </a:t>
            </a:r>
            <a:r>
              <a:rPr lang="en-US" sz="2800" dirty="0" err="1"/>
              <a:t>pajak</a:t>
            </a:r>
            <a:r>
              <a:rPr lang="en-US" sz="2800" dirty="0"/>
              <a:t> </a:t>
            </a:r>
            <a:r>
              <a:rPr lang="en-US" sz="2800" i="1" dirty="0"/>
              <a:t>(Tx) </a:t>
            </a:r>
            <a:r>
              <a:rPr lang="en-US" sz="2800" dirty="0"/>
              <a:t>dan</a:t>
            </a:r>
            <a:r>
              <a:rPr lang="en-US" sz="2800" i="1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transfer oleh </a:t>
            </a:r>
            <a:r>
              <a:rPr lang="en-US" sz="2800" dirty="0" err="1"/>
              <a:t>pemerintah</a:t>
            </a:r>
            <a:r>
              <a:rPr lang="en-US" sz="2800" dirty="0"/>
              <a:t> </a:t>
            </a:r>
            <a:r>
              <a:rPr lang="en-US" sz="2800" i="1" dirty="0"/>
              <a:t>(Tr)</a:t>
            </a:r>
            <a:r>
              <a:rPr lang="en-US" sz="2800" dirty="0"/>
              <a:t>.  </a:t>
            </a:r>
            <a:r>
              <a:rPr lang="en-US" sz="2800" dirty="0" err="1"/>
              <a:t>Peranan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fiskal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lain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.</a:t>
            </a:r>
          </a:p>
          <a:p>
            <a:pPr marL="502920" lvl="0" indent="-457200">
              <a:buClr>
                <a:schemeClr val="tx1"/>
              </a:buClr>
              <a:buFont typeface="+mj-lt"/>
              <a:buAutoNum type="arabicParenR"/>
            </a:pPr>
            <a:r>
              <a:rPr lang="en-US" sz="2800" dirty="0" err="1"/>
              <a:t>Menurunkan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inflasi</a:t>
            </a:r>
            <a:r>
              <a:rPr lang="en-US" sz="2800" dirty="0"/>
              <a:t>.</a:t>
            </a:r>
          </a:p>
          <a:p>
            <a:pPr marL="502920" lvl="0" indent="-457200">
              <a:buClr>
                <a:schemeClr val="tx1"/>
              </a:buClr>
              <a:buFont typeface="+mj-lt"/>
              <a:buAutoNum type="arabicParenR"/>
            </a:pP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domestik</a:t>
            </a:r>
            <a:r>
              <a:rPr lang="en-US" sz="2800" dirty="0"/>
              <a:t> </a:t>
            </a:r>
            <a:r>
              <a:rPr lang="en-US" sz="2800" dirty="0" err="1"/>
              <a:t>bruto</a:t>
            </a:r>
            <a:r>
              <a:rPr lang="en-US" sz="2800" dirty="0"/>
              <a:t>.</a:t>
            </a:r>
          </a:p>
          <a:p>
            <a:pPr marL="502920" lvl="0" indent="-457200">
              <a:buClr>
                <a:schemeClr val="tx1"/>
              </a:buClr>
              <a:buFont typeface="+mj-lt"/>
              <a:buAutoNum type="arabicParenR"/>
            </a:pPr>
            <a:r>
              <a:rPr lang="en-US" sz="2800" dirty="0" err="1"/>
              <a:t>Mengurangi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pengangguran</a:t>
            </a:r>
            <a:r>
              <a:rPr lang="en-US" sz="2800" dirty="0"/>
              <a:t>. </a:t>
            </a:r>
          </a:p>
          <a:p>
            <a:pPr marL="502920" lvl="0" indent="-457200">
              <a:buClr>
                <a:schemeClr val="tx1"/>
              </a:buClr>
              <a:buFont typeface="+mj-lt"/>
              <a:buAutoNum type="arabicParenR"/>
            </a:pP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pendapatan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8519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0"/>
          <a:stretch/>
        </p:blipFill>
        <p:spPr>
          <a:xfrm>
            <a:off x="1524000" y="522174"/>
            <a:ext cx="9144000" cy="6335827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2451" y="1462068"/>
            <a:ext cx="4395042" cy="9065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3200" b="1" dirty="0" err="1">
                <a:solidFill>
                  <a:schemeClr val="bg1"/>
                </a:solidFill>
              </a:rPr>
              <a:t>Let’s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go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to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the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next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lesson</a:t>
            </a:r>
            <a:r>
              <a:rPr lang="id-ID" sz="32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3320" y="797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385754905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RegularSeedLeftStep">
      <a:dk1>
        <a:srgbClr val="000000"/>
      </a:dk1>
      <a:lt1>
        <a:srgbClr val="FFFFFF"/>
      </a:lt1>
      <a:dk2>
        <a:srgbClr val="21373B"/>
      </a:dk2>
      <a:lt2>
        <a:srgbClr val="E8E7E2"/>
      </a:lt2>
      <a:accent1>
        <a:srgbClr val="4D57C3"/>
      </a:accent1>
      <a:accent2>
        <a:srgbClr val="3B77B1"/>
      </a:accent2>
      <a:accent3>
        <a:srgbClr val="4AB3BC"/>
      </a:accent3>
      <a:accent4>
        <a:srgbClr val="3BB189"/>
      </a:accent4>
      <a:accent5>
        <a:srgbClr val="49B964"/>
      </a:accent5>
      <a:accent6>
        <a:srgbClr val="4FB13B"/>
      </a:accent6>
      <a:hlink>
        <a:srgbClr val="8E862F"/>
      </a:hlink>
      <a:folHlink>
        <a:srgbClr val="7F7F7F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326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Georgia</vt:lpstr>
      <vt:lpstr>Myriad Pro</vt:lpstr>
      <vt:lpstr>ShapesVTI</vt:lpstr>
      <vt:lpstr>KEBIJAKAN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KEBIJAKAN</dc:title>
  <dc:creator>user</dc:creator>
  <cp:lastModifiedBy>user</cp:lastModifiedBy>
  <cp:revision>4</cp:revision>
  <dcterms:created xsi:type="dcterms:W3CDTF">2020-11-09T02:44:11Z</dcterms:created>
  <dcterms:modified xsi:type="dcterms:W3CDTF">2021-11-02T16:02:35Z</dcterms:modified>
</cp:coreProperties>
</file>