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68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Kata Bantu Bilangan</a:t>
            </a:r>
          </a:p>
          <a:p>
            <a:pPr algn="ctr"/>
            <a:r>
              <a:rPr lang="zh-CN" altLang="en-US" sz="5000" b="1" dirty="0" smtClean="0"/>
              <a:t>量 词</a:t>
            </a:r>
            <a:endParaRPr lang="en-US" altLang="zh-CN" sz="5000" b="1" dirty="0" smtClean="0"/>
          </a:p>
          <a:p>
            <a:pPr algn="ctr"/>
            <a:r>
              <a:rPr lang="en-US" altLang="zh-CN" sz="5400" b="1" dirty="0" err="1" smtClean="0"/>
              <a:t>liàng</a:t>
            </a:r>
            <a:r>
              <a:rPr lang="en-US" altLang="zh-CN" sz="5400" b="1" dirty="0" smtClean="0"/>
              <a:t> </a:t>
            </a:r>
            <a:r>
              <a:rPr lang="en-US" altLang="zh-CN" sz="5400" b="1" dirty="0" err="1" smtClean="0"/>
              <a:t>cí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zh-CN" altLang="en-US" sz="5400" dirty="0" smtClean="0"/>
              <a:t>位 </a:t>
            </a:r>
            <a:r>
              <a:rPr lang="id-ID" sz="5400" dirty="0" smtClean="0"/>
              <a:t>wèi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500" dirty="0" smtClean="0"/>
              <a:t>Kata bantu bilangan untuk </a:t>
            </a:r>
            <a:r>
              <a:rPr lang="en-US" sz="3500" b="1" dirty="0" smtClean="0">
                <a:solidFill>
                  <a:srgbClr val="C00000"/>
                </a:solidFill>
              </a:rPr>
              <a:t>‘</a:t>
            </a:r>
            <a:r>
              <a:rPr lang="id-ID" sz="3500" b="1" dirty="0" smtClean="0">
                <a:solidFill>
                  <a:srgbClr val="C00000"/>
                </a:solidFill>
              </a:rPr>
              <a:t>keprofesian</a:t>
            </a:r>
            <a:r>
              <a:rPr lang="en-US" sz="3500" b="1" dirty="0" smtClean="0">
                <a:solidFill>
                  <a:srgbClr val="C00000"/>
                </a:solidFill>
              </a:rPr>
              <a:t>’</a:t>
            </a:r>
            <a:r>
              <a:rPr lang="zh-CN" altLang="en-US" sz="3500" dirty="0" smtClean="0"/>
              <a:t>，</a:t>
            </a:r>
            <a:r>
              <a:rPr lang="id-ID" sz="3500" dirty="0" smtClean="0"/>
              <a:t>seperti guru, dokter, polisi dll.</a:t>
            </a:r>
            <a:r>
              <a:rPr lang="en-US" sz="3500" dirty="0" smtClean="0"/>
              <a:t> </a:t>
            </a:r>
            <a:r>
              <a:rPr lang="en-US" sz="3500" dirty="0" err="1" smtClean="0"/>
              <a:t>Kata</a:t>
            </a:r>
            <a:r>
              <a:rPr lang="en-US" sz="3500" dirty="0" smtClean="0"/>
              <a:t> bantu </a:t>
            </a:r>
            <a:r>
              <a:rPr lang="en-US" sz="3500" dirty="0" err="1" smtClean="0"/>
              <a:t>ini</a:t>
            </a:r>
            <a:r>
              <a:rPr lang="en-US" sz="3500" dirty="0" smtClean="0"/>
              <a:t> </a:t>
            </a:r>
            <a:r>
              <a:rPr lang="en-US" sz="3500" dirty="0" err="1" smtClean="0"/>
              <a:t>dapat</a:t>
            </a:r>
            <a:r>
              <a:rPr lang="en-US" sz="3500" dirty="0" smtClean="0"/>
              <a:t> </a:t>
            </a:r>
            <a:r>
              <a:rPr lang="en-US" sz="3500" dirty="0" err="1" smtClean="0"/>
              <a:t>diartikan</a:t>
            </a:r>
            <a:r>
              <a:rPr lang="en-US" sz="3500" dirty="0" smtClean="0"/>
              <a:t> </a:t>
            </a:r>
            <a:r>
              <a:rPr lang="en-US" sz="3500" b="1" dirty="0" smtClean="0">
                <a:solidFill>
                  <a:srgbClr val="C00000"/>
                </a:solidFill>
              </a:rPr>
              <a:t>‘</a:t>
            </a:r>
            <a:r>
              <a:rPr lang="en-US" sz="3500" b="1" dirty="0" err="1" smtClean="0">
                <a:solidFill>
                  <a:srgbClr val="C00000"/>
                </a:solidFill>
              </a:rPr>
              <a:t>orang</a:t>
            </a:r>
            <a:r>
              <a:rPr lang="en-US" sz="3500" b="1" dirty="0" smtClean="0">
                <a:solidFill>
                  <a:srgbClr val="C00000"/>
                </a:solidFill>
              </a:rPr>
              <a:t>’</a:t>
            </a:r>
            <a:r>
              <a:rPr lang="en-US" sz="3500" dirty="0" smtClean="0"/>
              <a:t>.</a:t>
            </a:r>
            <a:endParaRPr lang="id-ID" sz="3500" dirty="0" smtClean="0"/>
          </a:p>
          <a:p>
            <a:pPr marL="0" indent="0">
              <a:buNone/>
            </a:pPr>
            <a:endParaRPr lang="id-ID" sz="3500" dirty="0" smtClean="0"/>
          </a:p>
          <a:p>
            <a:pPr marL="0" indent="0">
              <a:buNone/>
            </a:pPr>
            <a:r>
              <a:rPr lang="en-US" sz="3500" b="1" dirty="0" err="1" smtClean="0"/>
              <a:t>Contoh</a:t>
            </a:r>
            <a:r>
              <a:rPr lang="en-US" sz="3500" b="1" dirty="0" smtClean="0"/>
              <a:t> </a:t>
            </a:r>
            <a:r>
              <a:rPr lang="zh-CN" altLang="en-US" sz="3500" b="1" dirty="0" smtClean="0"/>
              <a:t>例 如 </a:t>
            </a:r>
            <a:r>
              <a:rPr lang="en-US" altLang="zh-CN" sz="3500" b="1" dirty="0" err="1" smtClean="0"/>
              <a:t>lì</a:t>
            </a:r>
            <a:r>
              <a:rPr lang="en-US" altLang="zh-CN" sz="3500" b="1" dirty="0" smtClean="0"/>
              <a:t> </a:t>
            </a:r>
            <a:r>
              <a:rPr lang="en-US" altLang="zh-CN" sz="3500" b="1" dirty="0" err="1" smtClean="0"/>
              <a:t>rú</a:t>
            </a:r>
            <a:r>
              <a:rPr lang="en-US" altLang="zh-CN" sz="3500" b="1" dirty="0" smtClean="0"/>
              <a:t> </a:t>
            </a:r>
            <a:r>
              <a:rPr lang="en-US" sz="3500" b="1" dirty="0" smtClean="0"/>
              <a:t>:</a:t>
            </a:r>
            <a:endParaRPr lang="id-ID" sz="35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500" dirty="0" err="1" smtClean="0"/>
              <a:t>Mereka</a:t>
            </a:r>
            <a:r>
              <a:rPr lang="en-US" sz="3500" dirty="0" smtClean="0"/>
              <a:t> </a:t>
            </a:r>
            <a:r>
              <a:rPr lang="id-ID" sz="3500" dirty="0" smtClean="0"/>
              <a:t>adalah 3 </a:t>
            </a:r>
            <a:r>
              <a:rPr lang="id-ID" sz="3500" b="1" dirty="0" smtClean="0">
                <a:solidFill>
                  <a:srgbClr val="C00000"/>
                </a:solidFill>
              </a:rPr>
              <a:t>orang</a:t>
            </a:r>
            <a:r>
              <a:rPr lang="id-ID" sz="3500" dirty="0" smtClean="0"/>
              <a:t> dokter.</a:t>
            </a:r>
            <a:endParaRPr lang="en-US" sz="3500" dirty="0" smtClean="0"/>
          </a:p>
          <a:p>
            <a:pPr marL="742950" indent="-19050">
              <a:buNone/>
            </a:pPr>
            <a:r>
              <a:rPr lang="zh-CN" altLang="en-US" sz="3500" dirty="0" smtClean="0"/>
              <a:t>他 们 是 三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位 </a:t>
            </a:r>
            <a:r>
              <a:rPr lang="zh-CN" altLang="en-US" sz="3500" dirty="0" smtClean="0"/>
              <a:t>医 生。</a:t>
            </a:r>
            <a:endParaRPr lang="en-US" altLang="zh-CN" sz="3500" dirty="0" smtClean="0"/>
          </a:p>
          <a:p>
            <a:pPr marL="742950" indent="-19050">
              <a:buNone/>
            </a:pPr>
            <a:r>
              <a:rPr lang="en-US" sz="3600" dirty="0" smtClean="0"/>
              <a:t>t</a:t>
            </a:r>
            <a:r>
              <a:rPr lang="id-ID" sz="3600" dirty="0" smtClean="0"/>
              <a:t>ā</a:t>
            </a:r>
            <a:r>
              <a:rPr lang="en-US" sz="3600" dirty="0" smtClean="0"/>
              <a:t> </a:t>
            </a:r>
            <a:r>
              <a:rPr lang="id-ID" sz="3600" dirty="0" smtClean="0"/>
              <a:t>men shì sān </a:t>
            </a:r>
            <a:r>
              <a:rPr lang="id-ID" sz="3600" b="1" dirty="0" smtClean="0">
                <a:solidFill>
                  <a:srgbClr val="C00000"/>
                </a:solidFill>
              </a:rPr>
              <a:t>wèi</a:t>
            </a:r>
            <a:r>
              <a:rPr lang="id-ID" sz="3600" dirty="0" smtClean="0"/>
              <a:t> yī</a:t>
            </a:r>
            <a:r>
              <a:rPr lang="en-US" sz="3600" dirty="0" smtClean="0"/>
              <a:t> </a:t>
            </a:r>
            <a:r>
              <a:rPr lang="id-ID" sz="3600" dirty="0" smtClean="0"/>
              <a:t>shēng.</a:t>
            </a:r>
            <a:endParaRPr lang="en-US" altLang="zh-CN" sz="3500" dirty="0" smtClean="0"/>
          </a:p>
          <a:p>
            <a:pPr marL="742950" indent="-19050">
              <a:buNone/>
            </a:pPr>
            <a:endParaRPr lang="id-ID" sz="3500" dirty="0" smtClean="0"/>
          </a:p>
          <a:p>
            <a:pPr marL="0" indent="0">
              <a:buNone/>
            </a:pPr>
            <a:endParaRPr lang="id-ID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214974"/>
          </a:xfrm>
        </p:spPr>
        <p:txBody>
          <a:bodyPr/>
          <a:lstStyle/>
          <a:p>
            <a:pPr marL="0" indent="0">
              <a:buNone/>
            </a:pPr>
            <a:r>
              <a:rPr lang="id-ID" sz="4000" dirty="0" smtClean="0"/>
              <a:t>Kata bantu bilangan untuk menyatakan </a:t>
            </a:r>
            <a:r>
              <a:rPr lang="en-US" sz="4000" b="1" dirty="0" smtClean="0">
                <a:solidFill>
                  <a:srgbClr val="C00000"/>
                </a:solidFill>
              </a:rPr>
              <a:t>‘</a:t>
            </a:r>
            <a:r>
              <a:rPr lang="id-ID" sz="4000" b="1" dirty="0" smtClean="0">
                <a:solidFill>
                  <a:srgbClr val="C00000"/>
                </a:solidFill>
              </a:rPr>
              <a:t>lembar</a:t>
            </a:r>
            <a:r>
              <a:rPr lang="en-US" sz="4000" b="1" dirty="0" smtClean="0">
                <a:solidFill>
                  <a:srgbClr val="C00000"/>
                </a:solidFill>
              </a:rPr>
              <a:t>’</a:t>
            </a:r>
            <a:r>
              <a:rPr lang="id-ID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id-ID" sz="40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Bella </a:t>
            </a:r>
            <a:r>
              <a:rPr lang="en-US" sz="4000" dirty="0" err="1" smtClean="0"/>
              <a:t>punya</a:t>
            </a:r>
            <a:r>
              <a:rPr lang="en-US" sz="4000" dirty="0" smtClean="0"/>
              <a:t> 10 </a:t>
            </a:r>
            <a:r>
              <a:rPr lang="en-US" sz="4000" b="1" dirty="0" err="1" smtClean="0">
                <a:solidFill>
                  <a:srgbClr val="C00000"/>
                </a:solidFill>
              </a:rPr>
              <a:t>lembar</a:t>
            </a:r>
            <a:r>
              <a:rPr lang="en-US" sz="4000" dirty="0" smtClean="0"/>
              <a:t> </a:t>
            </a:r>
            <a:r>
              <a:rPr lang="en-US" sz="4000" dirty="0" err="1" smtClean="0"/>
              <a:t>foto</a:t>
            </a:r>
            <a:r>
              <a:rPr lang="en-US" sz="4000" dirty="0" smtClean="0"/>
              <a:t> BTS.</a:t>
            </a:r>
          </a:p>
          <a:p>
            <a:pPr marL="723900" indent="0">
              <a:buNone/>
            </a:pPr>
            <a:r>
              <a:rPr lang="zh-CN" altLang="en-US" sz="4000" dirty="0" smtClean="0"/>
              <a:t>贝 拉 有 十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张 </a:t>
            </a:r>
            <a:r>
              <a:rPr lang="en-US" altLang="zh-CN" sz="4000" dirty="0" smtClean="0"/>
              <a:t>BTS </a:t>
            </a:r>
            <a:r>
              <a:rPr lang="zh-CN" altLang="en-US" sz="4000" dirty="0" smtClean="0"/>
              <a:t>照 片。</a:t>
            </a:r>
            <a:endParaRPr lang="en-US" altLang="zh-CN" sz="4000" dirty="0" smtClean="0"/>
          </a:p>
          <a:p>
            <a:pPr marL="723900" indent="0">
              <a:buNone/>
            </a:pPr>
            <a:r>
              <a:rPr lang="en-US" sz="4000" dirty="0" smtClean="0"/>
              <a:t>b</a:t>
            </a:r>
            <a:r>
              <a:rPr lang="id-ID" sz="4000" dirty="0" smtClean="0"/>
              <a:t>èi lā yǒu shí </a:t>
            </a:r>
            <a:r>
              <a:rPr lang="id-ID" sz="4000" b="1" dirty="0" smtClean="0">
                <a:solidFill>
                  <a:srgbClr val="C00000"/>
                </a:solidFill>
              </a:rPr>
              <a:t>zhāng</a:t>
            </a:r>
            <a:r>
              <a:rPr lang="id-ID" sz="4000" dirty="0" smtClean="0"/>
              <a:t> BTS zhào</a:t>
            </a:r>
            <a:r>
              <a:rPr lang="en-US" sz="4000" dirty="0" smtClean="0"/>
              <a:t> </a:t>
            </a:r>
            <a:r>
              <a:rPr lang="id-ID" sz="4000" dirty="0" smtClean="0"/>
              <a:t>piàn.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4282" y="785794"/>
            <a:ext cx="857256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张 </a:t>
            </a:r>
            <a:r>
              <a:rPr lang="id-ID" sz="4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zhāng</a:t>
            </a:r>
            <a:endParaRPr lang="id-ID" sz="49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Autofit/>
          </a:bodyPr>
          <a:lstStyle/>
          <a:p>
            <a:r>
              <a:rPr lang="zh-CN" altLang="en-US" sz="4900" dirty="0" smtClean="0"/>
              <a:t>辆 </a:t>
            </a:r>
            <a:r>
              <a:rPr lang="id-ID" sz="4900" dirty="0" smtClean="0"/>
              <a:t>liàng</a:t>
            </a:r>
            <a:endParaRPr lang="id-ID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dirty="0" smtClean="0"/>
              <a:t>Kata bantu bilangan untuk </a:t>
            </a:r>
            <a:r>
              <a:rPr lang="en-US" sz="4000" b="1" dirty="0" smtClean="0">
                <a:solidFill>
                  <a:srgbClr val="C00000"/>
                </a:solidFill>
              </a:rPr>
              <a:t>‘</a:t>
            </a:r>
            <a:r>
              <a:rPr lang="id-ID" sz="4000" b="1" dirty="0" smtClean="0">
                <a:solidFill>
                  <a:srgbClr val="C00000"/>
                </a:solidFill>
              </a:rPr>
              <a:t>kendaraan</a:t>
            </a:r>
            <a:r>
              <a:rPr lang="en-US" sz="4000" b="1" dirty="0" smtClean="0">
                <a:solidFill>
                  <a:srgbClr val="C00000"/>
                </a:solidFill>
              </a:rPr>
              <a:t>’</a:t>
            </a:r>
            <a:r>
              <a:rPr lang="id-ID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id-ID" sz="4000" b="1" dirty="0" smtClean="0"/>
          </a:p>
          <a:p>
            <a:pPr marL="0" indent="0">
              <a:buNone/>
            </a:pPr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Abang</a:t>
            </a:r>
            <a:r>
              <a:rPr lang="en-US" sz="4000" dirty="0" smtClean="0"/>
              <a:t> </a:t>
            </a:r>
            <a:r>
              <a:rPr lang="en-US" sz="4000" dirty="0" err="1" smtClean="0"/>
              <a:t>punya</a:t>
            </a:r>
            <a:r>
              <a:rPr lang="en-US" sz="4000" dirty="0" smtClean="0"/>
              <a:t> 2 </a:t>
            </a:r>
            <a:r>
              <a:rPr lang="en-US" sz="4000" dirty="0" err="1" smtClean="0"/>
              <a:t>sepeda</a:t>
            </a:r>
            <a:r>
              <a:rPr lang="en-US" sz="4000" dirty="0" smtClean="0"/>
              <a:t>.</a:t>
            </a:r>
          </a:p>
          <a:p>
            <a:pPr marL="723900" indent="0">
              <a:buNone/>
            </a:pPr>
            <a:r>
              <a:rPr lang="zh-CN" altLang="en-US" sz="4000" dirty="0" smtClean="0"/>
              <a:t>哥 哥 有 两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辆 </a:t>
            </a:r>
            <a:r>
              <a:rPr lang="zh-CN" altLang="en-US" sz="4000" dirty="0" smtClean="0"/>
              <a:t>自 行 车。</a:t>
            </a:r>
            <a:endParaRPr lang="en-US" altLang="zh-CN" sz="4000" dirty="0" smtClean="0"/>
          </a:p>
          <a:p>
            <a:pPr marL="723900" indent="0">
              <a:buNone/>
            </a:pPr>
            <a:r>
              <a:rPr lang="en-US" sz="4000" dirty="0" smtClean="0"/>
              <a:t>g</a:t>
            </a:r>
            <a:r>
              <a:rPr lang="id-ID" sz="4000" dirty="0" smtClean="0"/>
              <a:t>ē</a:t>
            </a:r>
            <a:r>
              <a:rPr lang="en-US" sz="4000" dirty="0" smtClean="0"/>
              <a:t> </a:t>
            </a:r>
            <a:r>
              <a:rPr lang="id-ID" sz="4000" dirty="0" smtClean="0"/>
              <a:t>g</a:t>
            </a:r>
            <a:r>
              <a:rPr lang="en-US" sz="4000" dirty="0" smtClean="0"/>
              <a:t>e</a:t>
            </a:r>
            <a:r>
              <a:rPr lang="id-ID" sz="4000" dirty="0" smtClean="0"/>
              <a:t> yǒu liǎng </a:t>
            </a:r>
            <a:r>
              <a:rPr lang="id-ID" sz="4000" b="1" dirty="0" smtClean="0">
                <a:solidFill>
                  <a:srgbClr val="C00000"/>
                </a:solidFill>
              </a:rPr>
              <a:t>liàng</a:t>
            </a:r>
            <a:r>
              <a:rPr lang="id-ID" sz="4000" dirty="0" smtClean="0"/>
              <a:t> zì</a:t>
            </a:r>
            <a:r>
              <a:rPr lang="en-US" sz="4000" dirty="0" smtClean="0"/>
              <a:t> </a:t>
            </a:r>
            <a:r>
              <a:rPr lang="id-ID" sz="4000" dirty="0" smtClean="0"/>
              <a:t>xíng</a:t>
            </a:r>
            <a:r>
              <a:rPr lang="en-US" sz="4000" dirty="0" smtClean="0"/>
              <a:t> </a:t>
            </a:r>
            <a:r>
              <a:rPr lang="id-ID" sz="4000" dirty="0" smtClean="0"/>
              <a:t>chē.</a:t>
            </a:r>
          </a:p>
          <a:p>
            <a:pPr marL="0" indent="0">
              <a:buNone/>
            </a:pPr>
            <a:endParaRPr lang="id-ID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zh-CN" altLang="en-US" sz="5400" dirty="0" smtClean="0"/>
              <a:t>件 </a:t>
            </a:r>
            <a:r>
              <a:rPr lang="id-ID" sz="5400" dirty="0" smtClean="0"/>
              <a:t>jiàn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857364"/>
            <a:ext cx="8786874" cy="2357454"/>
          </a:xfrm>
        </p:spPr>
        <p:txBody>
          <a:bodyPr/>
          <a:lstStyle/>
          <a:p>
            <a:pPr marL="0" indent="0">
              <a:buNone/>
            </a:pPr>
            <a:r>
              <a:rPr lang="id-ID" sz="4000" dirty="0" smtClean="0"/>
              <a:t>Satuan untuk </a:t>
            </a:r>
            <a:r>
              <a:rPr lang="en-US" sz="4000" b="1" dirty="0" err="1" smtClean="0">
                <a:solidFill>
                  <a:srgbClr val="C00000"/>
                </a:solidFill>
              </a:rPr>
              <a:t>garmen</a:t>
            </a:r>
            <a:r>
              <a:rPr lang="en-US" sz="4000" b="1" dirty="0" smtClean="0">
                <a:solidFill>
                  <a:srgbClr val="C00000"/>
                </a:solidFill>
              </a:rPr>
              <a:t> (</a:t>
            </a:r>
            <a:r>
              <a:rPr lang="en-US" sz="4000" b="1" dirty="0" err="1" smtClean="0">
                <a:solidFill>
                  <a:srgbClr val="C00000"/>
                </a:solidFill>
              </a:rPr>
              <a:t>baju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pakaian</a:t>
            </a:r>
            <a:r>
              <a:rPr lang="en-US" sz="4000" b="1" dirty="0" smtClean="0">
                <a:solidFill>
                  <a:srgbClr val="C00000"/>
                </a:solidFill>
              </a:rPr>
              <a:t>)</a:t>
            </a:r>
            <a:r>
              <a:rPr lang="zh-CN" altLang="en-US" sz="4000" dirty="0" smtClean="0"/>
              <a:t>，</a:t>
            </a:r>
            <a:r>
              <a:rPr lang="en-US" altLang="zh-CN" sz="4000" dirty="0" err="1" smtClean="0"/>
              <a:t>dan</a:t>
            </a:r>
            <a:r>
              <a:rPr lang="en-US" altLang="zh-CN" sz="4000" dirty="0" smtClean="0"/>
              <a:t> u</a:t>
            </a:r>
            <a:r>
              <a:rPr lang="id-ID" sz="4000" dirty="0" smtClean="0"/>
              <a:t>ntuk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id-ID" sz="4000" b="1" dirty="0" smtClean="0">
                <a:solidFill>
                  <a:srgbClr val="C00000"/>
                </a:solidFill>
              </a:rPr>
              <a:t>urusan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id-ID" sz="4000" b="1" dirty="0" smtClean="0">
                <a:solidFill>
                  <a:srgbClr val="C00000"/>
                </a:solidFill>
              </a:rPr>
              <a:t>kejadian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peristiwa</a:t>
            </a:r>
            <a:r>
              <a:rPr lang="id-ID" sz="4000" b="1" dirty="0" smtClean="0">
                <a:solidFill>
                  <a:srgbClr val="C00000"/>
                </a:solidFill>
              </a:rPr>
              <a:t>.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742950" indent="-742950">
              <a:buNone/>
            </a:pPr>
            <a:endParaRPr lang="en-US" sz="4000" b="1" dirty="0" smtClean="0">
              <a:solidFill>
                <a:srgbClr val="C00000"/>
              </a:solidFill>
            </a:endParaRPr>
          </a:p>
          <a:p>
            <a:pPr marL="742950" indent="-742950">
              <a:buNone/>
            </a:pPr>
            <a:endParaRPr lang="id-ID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altLang="zh-CN" sz="4000" dirty="0" err="1" smtClean="0"/>
              <a:t>Adik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laki-laki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punya</a:t>
            </a:r>
            <a:r>
              <a:rPr lang="en-US" altLang="zh-CN" sz="4000" dirty="0" smtClean="0"/>
              <a:t> 4 </a:t>
            </a:r>
            <a:r>
              <a:rPr lang="en-US" altLang="zh-CN" sz="4000" dirty="0" err="1" smtClean="0"/>
              <a:t>kemeja</a:t>
            </a:r>
            <a:r>
              <a:rPr lang="en-US" altLang="zh-CN" sz="4000" dirty="0" smtClean="0"/>
              <a:t>.</a:t>
            </a:r>
          </a:p>
          <a:p>
            <a:pPr marL="742950" indent="-19050">
              <a:buNone/>
            </a:pPr>
            <a:r>
              <a:rPr lang="zh-CN" altLang="en-US" sz="4000" dirty="0" smtClean="0"/>
              <a:t>弟 弟 有 四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件 </a:t>
            </a:r>
            <a:r>
              <a:rPr lang="zh-CN" altLang="en-US" sz="4000" dirty="0" smtClean="0"/>
              <a:t>衬 衫。</a:t>
            </a:r>
            <a:endParaRPr lang="en-US" altLang="zh-CN" sz="4000" dirty="0" smtClean="0"/>
          </a:p>
          <a:p>
            <a:pPr marL="742950" indent="-19050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id-ID" sz="4000" dirty="0" smtClean="0"/>
              <a:t> yǒu sì </a:t>
            </a:r>
            <a:r>
              <a:rPr lang="id-ID" sz="4000" b="1" dirty="0" smtClean="0">
                <a:solidFill>
                  <a:srgbClr val="C00000"/>
                </a:solidFill>
              </a:rPr>
              <a:t>jiàn</a:t>
            </a:r>
            <a:r>
              <a:rPr lang="id-ID" sz="4000" dirty="0" smtClean="0"/>
              <a:t> chèn</a:t>
            </a:r>
            <a:r>
              <a:rPr lang="en-US" sz="4000" dirty="0" smtClean="0"/>
              <a:t> </a:t>
            </a:r>
            <a:r>
              <a:rPr lang="id-ID" sz="4000" dirty="0" smtClean="0"/>
              <a:t>shān</a:t>
            </a:r>
            <a:r>
              <a:rPr lang="en-US" sz="4000" dirty="0" smtClean="0"/>
              <a:t>.</a:t>
            </a:r>
            <a:endParaRPr lang="id-ID" sz="4000" dirty="0" smtClean="0"/>
          </a:p>
          <a:p>
            <a:pPr marL="742950" indent="-190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altLang="zh-CN" sz="4000" dirty="0" err="1" smtClean="0"/>
              <a:t>Murid-murid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punya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sebuah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masalah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besar</a:t>
            </a:r>
            <a:r>
              <a:rPr lang="en-US" altLang="zh-CN" sz="4000" dirty="0" smtClean="0"/>
              <a:t>.</a:t>
            </a:r>
          </a:p>
          <a:p>
            <a:pPr marL="742950" indent="-19050">
              <a:buNone/>
            </a:pPr>
            <a:r>
              <a:rPr lang="zh-CN" altLang="en-US" sz="4000" dirty="0" smtClean="0"/>
              <a:t> 学 生 们 有 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件 </a:t>
            </a:r>
            <a:r>
              <a:rPr lang="zh-CN" altLang="en-US" sz="4000" dirty="0" smtClean="0"/>
              <a:t>大 事。</a:t>
            </a:r>
            <a:endParaRPr lang="en-US" altLang="zh-CN" sz="4000" dirty="0" smtClean="0"/>
          </a:p>
          <a:p>
            <a:pPr marL="742950" indent="-19050">
              <a:buNone/>
            </a:pPr>
            <a:r>
              <a:rPr lang="en-US" sz="4000" dirty="0" smtClean="0"/>
              <a:t>x</a:t>
            </a:r>
            <a:r>
              <a:rPr lang="id-ID" sz="4000" dirty="0" smtClean="0"/>
              <a:t>ué</a:t>
            </a:r>
            <a:r>
              <a:rPr lang="en-US" sz="4000" dirty="0" smtClean="0"/>
              <a:t> </a:t>
            </a:r>
            <a:r>
              <a:rPr lang="id-ID" sz="4000" dirty="0" smtClean="0"/>
              <a:t>shēng men yǒu</a:t>
            </a:r>
            <a:r>
              <a:rPr lang="en-US" sz="4000" dirty="0" smtClean="0"/>
              <a:t> </a:t>
            </a:r>
            <a:r>
              <a:rPr lang="id-ID" sz="4000" dirty="0" smtClean="0"/>
              <a:t>yī </a:t>
            </a:r>
            <a:r>
              <a:rPr lang="id-ID" sz="4000" b="1" dirty="0" smtClean="0">
                <a:solidFill>
                  <a:srgbClr val="C00000"/>
                </a:solidFill>
              </a:rPr>
              <a:t>jiàn</a:t>
            </a:r>
            <a:r>
              <a:rPr lang="id-ID" sz="4000" dirty="0" smtClean="0"/>
              <a:t> dà</a:t>
            </a:r>
            <a:r>
              <a:rPr lang="en-US" sz="4000" dirty="0" smtClean="0"/>
              <a:t> </a:t>
            </a:r>
            <a:r>
              <a:rPr lang="id-ID" sz="4000" dirty="0" smtClean="0"/>
              <a:t>shì.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7158" y="785794"/>
            <a:ext cx="835824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None/>
            </a:pPr>
            <a:r>
              <a:rPr lang="en-US" sz="4000" b="1" dirty="0" err="1" smtClean="0">
                <a:solidFill>
                  <a:schemeClr val="tx2"/>
                </a:solidFill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14380"/>
          </a:xfrm>
        </p:spPr>
        <p:txBody>
          <a:bodyPr anchor="t">
            <a:normAutofit fontScale="90000"/>
          </a:bodyPr>
          <a:lstStyle/>
          <a:p>
            <a:r>
              <a:rPr lang="zh-CN" altLang="en-US" sz="4900" dirty="0" smtClean="0">
                <a:latin typeface="Times New Roman" pitchFamily="18" charset="0"/>
                <a:cs typeface="Times New Roman" pitchFamily="18" charset="0"/>
              </a:rPr>
              <a:t>口 </a:t>
            </a:r>
            <a:r>
              <a:rPr lang="id-ID" sz="4900" dirty="0" smtClean="0">
                <a:latin typeface="Times New Roman" pitchFamily="18" charset="0"/>
                <a:cs typeface="Times New Roman" pitchFamily="18" charset="0"/>
              </a:rPr>
              <a:t>kŏu</a:t>
            </a:r>
            <a:endParaRPr lang="id-ID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400" dirty="0" smtClean="0"/>
              <a:t>Kata bantu bilangan untuk </a:t>
            </a:r>
            <a:r>
              <a:rPr lang="en-US" sz="3400" b="1" dirty="0" err="1" smtClean="0">
                <a:solidFill>
                  <a:srgbClr val="C00000"/>
                </a:solidFill>
              </a:rPr>
              <a:t>jumlah</a:t>
            </a:r>
            <a:r>
              <a:rPr lang="id-ID" sz="3400" b="1" dirty="0" smtClean="0">
                <a:solidFill>
                  <a:srgbClr val="C00000"/>
                </a:solidFill>
              </a:rPr>
              <a:t> anggota dalam sebuah keluarga</a:t>
            </a:r>
            <a:r>
              <a:rPr lang="id-ID" sz="3400" dirty="0" smtClean="0"/>
              <a:t>.</a:t>
            </a:r>
            <a:r>
              <a:rPr lang="en-US" sz="3400" dirty="0" smtClean="0"/>
              <a:t> </a:t>
            </a:r>
            <a:r>
              <a:rPr lang="en-US" sz="3400" dirty="0" err="1" smtClean="0"/>
              <a:t>Kata</a:t>
            </a:r>
            <a:r>
              <a:rPr lang="en-US" sz="3400" dirty="0" smtClean="0"/>
              <a:t> bantu </a:t>
            </a:r>
            <a:r>
              <a:rPr lang="en-US" sz="3400" dirty="0" err="1" smtClean="0"/>
              <a:t>bilangan</a:t>
            </a:r>
            <a:r>
              <a:rPr lang="en-US" sz="3400" dirty="0" smtClean="0"/>
              <a:t> </a:t>
            </a:r>
            <a:r>
              <a:rPr lang="en-US" sz="3400" dirty="0" err="1" smtClean="0"/>
              <a:t>ini</a:t>
            </a:r>
            <a:r>
              <a:rPr lang="en-US" sz="3400" dirty="0" smtClean="0"/>
              <a:t> </a:t>
            </a:r>
            <a:r>
              <a:rPr lang="en-US" sz="3400" dirty="0" err="1" smtClean="0"/>
              <a:t>dapat</a:t>
            </a:r>
            <a:r>
              <a:rPr lang="en-US" sz="3400" dirty="0" smtClean="0"/>
              <a:t> </a:t>
            </a:r>
            <a:r>
              <a:rPr lang="en-US" sz="3400" dirty="0" err="1" smtClean="0"/>
              <a:t>diartikan</a:t>
            </a:r>
            <a:r>
              <a:rPr lang="en-US" sz="3400" dirty="0" smtClean="0"/>
              <a:t> </a:t>
            </a:r>
            <a:r>
              <a:rPr lang="en-US" sz="3400" b="1" dirty="0" smtClean="0">
                <a:solidFill>
                  <a:srgbClr val="C00000"/>
                </a:solidFill>
              </a:rPr>
              <a:t>‘</a:t>
            </a:r>
            <a:r>
              <a:rPr lang="en-US" sz="3400" b="1" dirty="0" err="1" smtClean="0">
                <a:solidFill>
                  <a:srgbClr val="C00000"/>
                </a:solidFill>
              </a:rPr>
              <a:t>orang</a:t>
            </a:r>
            <a:r>
              <a:rPr lang="en-US" sz="3400" b="1" dirty="0" smtClean="0">
                <a:solidFill>
                  <a:srgbClr val="C00000"/>
                </a:solidFill>
              </a:rPr>
              <a:t>’</a:t>
            </a:r>
            <a:r>
              <a:rPr lang="en-US" sz="3400" dirty="0" smtClean="0"/>
              <a:t>.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000" b="1" dirty="0" err="1" smtClean="0"/>
              <a:t>Contoh</a:t>
            </a:r>
            <a:r>
              <a:rPr lang="en-US" sz="3000" b="1" dirty="0" smtClean="0"/>
              <a:t> </a:t>
            </a:r>
            <a:r>
              <a:rPr lang="zh-CN" altLang="en-US" sz="3000" b="1" dirty="0" smtClean="0"/>
              <a:t>例 如 </a:t>
            </a:r>
            <a:r>
              <a:rPr lang="en-US" altLang="zh-CN" sz="3000" b="1" dirty="0" err="1" smtClean="0"/>
              <a:t>lì</a:t>
            </a:r>
            <a:r>
              <a:rPr lang="en-US" altLang="zh-CN" sz="3000" b="1" dirty="0" smtClean="0"/>
              <a:t> </a:t>
            </a:r>
            <a:r>
              <a:rPr lang="en-US" altLang="zh-CN" sz="3000" b="1" dirty="0" err="1" smtClean="0"/>
              <a:t>rú</a:t>
            </a:r>
            <a:r>
              <a:rPr lang="en-US" altLang="zh-CN" sz="3000" b="1" dirty="0" smtClean="0"/>
              <a:t> </a:t>
            </a:r>
            <a:r>
              <a:rPr lang="en-US" sz="3000" b="1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Anggota</a:t>
            </a:r>
            <a:r>
              <a:rPr lang="en-US" sz="3500" dirty="0" smtClean="0"/>
              <a:t> </a:t>
            </a:r>
            <a:r>
              <a:rPr lang="en-US" sz="3500" dirty="0" err="1" smtClean="0"/>
              <a:t>keluarga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ada</a:t>
            </a:r>
            <a:r>
              <a:rPr lang="en-US" sz="3500" dirty="0" smtClean="0"/>
              <a:t> 6 </a:t>
            </a:r>
            <a:r>
              <a:rPr lang="en-US" sz="3500" b="1" dirty="0" err="1" smtClean="0">
                <a:solidFill>
                  <a:srgbClr val="C00000"/>
                </a:solidFill>
              </a:rPr>
              <a:t>orang</a:t>
            </a:r>
            <a:r>
              <a:rPr lang="en-US" sz="3500" dirty="0" smtClean="0"/>
              <a:t>.</a:t>
            </a:r>
          </a:p>
          <a:p>
            <a:pPr marL="514350" indent="-63500">
              <a:buNone/>
            </a:pPr>
            <a:r>
              <a:rPr lang="zh-CN" altLang="en-US" sz="3500" dirty="0" smtClean="0"/>
              <a:t>我 的 家人 有 六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口 </a:t>
            </a:r>
            <a:r>
              <a:rPr lang="zh-CN" altLang="en-US" sz="3500" dirty="0" smtClean="0"/>
              <a:t>人。</a:t>
            </a:r>
            <a:endParaRPr lang="en-US" altLang="zh-CN" sz="3500" dirty="0" smtClean="0"/>
          </a:p>
          <a:p>
            <a:pPr marL="514350" indent="-63500">
              <a:buNone/>
            </a:pPr>
            <a:r>
              <a:rPr lang="en-US" sz="3600" dirty="0" smtClean="0"/>
              <a:t>w</a:t>
            </a:r>
            <a:r>
              <a:rPr lang="id-ID" sz="3600" dirty="0" smtClean="0"/>
              <a:t>ǒ de jiā</a:t>
            </a:r>
            <a:r>
              <a:rPr lang="en-US" sz="3600" dirty="0" smtClean="0"/>
              <a:t> </a:t>
            </a:r>
            <a:r>
              <a:rPr lang="id-ID" sz="3600" dirty="0" smtClean="0"/>
              <a:t>rén yǒu liù </a:t>
            </a:r>
            <a:r>
              <a:rPr lang="id-ID" sz="3600" b="1" dirty="0" smtClean="0">
                <a:solidFill>
                  <a:srgbClr val="C00000"/>
                </a:solidFill>
              </a:rPr>
              <a:t>kǒu</a:t>
            </a:r>
            <a:r>
              <a:rPr lang="id-ID" sz="3600" dirty="0" smtClean="0"/>
              <a:t> rén.</a:t>
            </a:r>
            <a:endParaRPr lang="en-US" altLang="zh-CN" sz="3500" dirty="0" smtClean="0"/>
          </a:p>
          <a:p>
            <a:pPr marL="514350" indent="-63500">
              <a:buNone/>
            </a:pPr>
            <a:endParaRPr lang="en-US" altLang="zh-CN" sz="3500" dirty="0" smtClean="0"/>
          </a:p>
          <a:p>
            <a:pPr marL="514350" indent="-63500">
              <a:buNone/>
            </a:pPr>
            <a:endParaRPr lang="en-US" sz="3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75542"/>
          </a:xfrm>
        </p:spPr>
        <p:txBody>
          <a:bodyPr>
            <a:noAutofit/>
          </a:bodyPr>
          <a:lstStyle/>
          <a:p>
            <a:r>
              <a:rPr lang="zh-CN" altLang="en-US" sz="4900" dirty="0" smtClean="0"/>
              <a:t>岁</a:t>
            </a:r>
            <a:r>
              <a:rPr lang="en-US" altLang="zh-CN" sz="4900" dirty="0" smtClean="0"/>
              <a:t> </a:t>
            </a:r>
            <a:r>
              <a:rPr lang="id-ID" sz="4900" dirty="0" smtClean="0"/>
              <a:t>suì</a:t>
            </a:r>
            <a:endParaRPr lang="id-ID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214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Kata bantu bilangan untuk </a:t>
            </a:r>
            <a:r>
              <a:rPr lang="id-ID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diartikan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Umur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kakek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65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17463">
              <a:buNone/>
            </a:pP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我 的 外 公 六 十 五 </a:t>
            </a:r>
            <a:r>
              <a:rPr lang="zh-CN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岁</a:t>
            </a:r>
            <a:r>
              <a:rPr lang="zh-CN" altLang="en-US" sz="4000" b="1" dirty="0" smtClean="0">
                <a:latin typeface="Times New Roman" pitchFamily="18" charset="0"/>
                <a:cs typeface="Times New Roman" pitchFamily="18" charset="0"/>
              </a:rPr>
              <a:t>了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17463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de wài</a:t>
            </a:r>
            <a:r>
              <a:rPr lang="en-US" sz="4000" dirty="0" smtClean="0"/>
              <a:t> </a:t>
            </a:r>
            <a:r>
              <a:rPr lang="id-ID" sz="4000" dirty="0" smtClean="0"/>
              <a:t>gōng liù</a:t>
            </a:r>
            <a:r>
              <a:rPr lang="en-US" sz="4000" dirty="0" smtClean="0"/>
              <a:t>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wǔ </a:t>
            </a:r>
            <a:r>
              <a:rPr lang="id-ID" sz="4000" b="1" dirty="0" smtClean="0">
                <a:solidFill>
                  <a:srgbClr val="C00000"/>
                </a:solidFill>
              </a:rPr>
              <a:t>suì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/>
              <a:t>le</a:t>
            </a:r>
            <a:r>
              <a:rPr lang="id-ID" sz="4000" dirty="0" smtClean="0"/>
              <a:t>.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17463">
              <a:buNone/>
            </a:pPr>
            <a:endParaRPr lang="id-ID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000" b="1" dirty="0" smtClean="0"/>
              <a:t>Strawberry </a:t>
            </a:r>
            <a:r>
              <a:rPr lang="zh-CN" altLang="en-US" sz="5000" b="1" dirty="0" smtClean="0"/>
              <a:t>草 莓 </a:t>
            </a:r>
            <a:r>
              <a:rPr lang="en-US" altLang="zh-CN" sz="5000" b="1" dirty="0" err="1" smtClean="0"/>
              <a:t>cǎo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méi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Alpokat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鳄 梨 </a:t>
            </a:r>
            <a:r>
              <a:rPr lang="id-ID" altLang="zh-CN" sz="5000" b="1" dirty="0" smtClean="0"/>
              <a:t>è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lí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Buah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naga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火 龙 果 </a:t>
            </a:r>
            <a:r>
              <a:rPr lang="en-US" altLang="zh-CN" sz="5000" b="1" dirty="0" err="1" smtClean="0"/>
              <a:t>huǒ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lóng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guǒ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smtClean="0"/>
              <a:t>Durian </a:t>
            </a:r>
            <a:r>
              <a:rPr lang="zh-CN" altLang="en-US" sz="5000" b="1" dirty="0" smtClean="0"/>
              <a:t>榴 莲 </a:t>
            </a:r>
            <a:r>
              <a:rPr lang="en-US" altLang="zh-CN" sz="5000" b="1" dirty="0" err="1" smtClean="0"/>
              <a:t>liú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lián</a:t>
            </a:r>
            <a:endParaRPr lang="en-US" altLang="zh-CN" sz="5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5000" b="1" dirty="0" err="1" smtClean="0"/>
              <a:t>Duku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杜 古 果 </a:t>
            </a:r>
            <a:r>
              <a:rPr lang="en-US" altLang="zh-CN" sz="5000" b="1" dirty="0" err="1" smtClean="0"/>
              <a:t>dù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guǒ</a:t>
            </a:r>
            <a:endParaRPr lang="id-ID" sz="5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Kata</a:t>
            </a:r>
            <a:r>
              <a:rPr lang="en-US" altLang="zh-CN" b="1" dirty="0" smtClean="0"/>
              <a:t> Bantu </a:t>
            </a:r>
            <a:r>
              <a:rPr lang="en-US" altLang="zh-CN" b="1" dirty="0" err="1" smtClean="0"/>
              <a:t>Bilangan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量 词 </a:t>
            </a:r>
            <a:r>
              <a:rPr lang="en-US" altLang="zh-CN" b="1" dirty="0" err="1" smtClean="0"/>
              <a:t>liàng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r>
              <a:rPr lang="zh-CN" altLang="en-US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 err="1" smtClean="0"/>
              <a:t>Kata</a:t>
            </a:r>
            <a:r>
              <a:rPr lang="en-US" sz="3500" dirty="0" smtClean="0"/>
              <a:t> bantu </a:t>
            </a:r>
            <a:r>
              <a:rPr lang="en-US" sz="3500" dirty="0" err="1" smtClean="0"/>
              <a:t>bilangan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量 词 </a:t>
            </a:r>
            <a:r>
              <a:rPr lang="en-US" altLang="zh-CN" sz="3500" dirty="0" err="1" smtClean="0"/>
              <a:t>liàng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cí</a:t>
            </a:r>
            <a:r>
              <a:rPr lang="zh-CN" altLang="en-US" sz="3500" dirty="0" smtClean="0"/>
              <a:t> </a:t>
            </a:r>
            <a:r>
              <a:rPr lang="en-US" altLang="zh-CN" sz="3500" dirty="0" err="1" smtClean="0"/>
              <a:t>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disebut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kata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satuan</a:t>
            </a:r>
            <a:r>
              <a:rPr lang="en-US" altLang="zh-CN" sz="3500" dirty="0" smtClean="0"/>
              <a:t>.</a:t>
            </a:r>
          </a:p>
          <a:p>
            <a:pPr marL="0" indent="0">
              <a:buNone/>
            </a:pPr>
            <a:r>
              <a:rPr lang="en-US" sz="3500" dirty="0" err="1" smtClean="0"/>
              <a:t>Kata</a:t>
            </a:r>
            <a:r>
              <a:rPr lang="en-US" sz="3500" dirty="0" smtClean="0"/>
              <a:t> bantu </a:t>
            </a:r>
            <a:r>
              <a:rPr lang="en-US" sz="3500" dirty="0" err="1" smtClean="0"/>
              <a:t>bilangan</a:t>
            </a:r>
            <a:r>
              <a:rPr lang="en-US" sz="3500" dirty="0" smtClean="0"/>
              <a:t> </a:t>
            </a:r>
            <a:r>
              <a:rPr lang="en-US" sz="3500" dirty="0" err="1" smtClean="0"/>
              <a:t>biasanya</a:t>
            </a:r>
            <a:r>
              <a:rPr lang="id-ID" sz="3500" dirty="0" smtClean="0"/>
              <a:t> diselipkan kepada objek yan</a:t>
            </a:r>
            <a:r>
              <a:rPr lang="en-US" sz="3500" dirty="0" smtClean="0"/>
              <a:t>g </a:t>
            </a:r>
            <a:r>
              <a:rPr lang="en-US" sz="3500" dirty="0" err="1" smtClean="0"/>
              <a:t>ada</a:t>
            </a:r>
            <a:r>
              <a:rPr lang="en-US" sz="3500" dirty="0" smtClean="0"/>
              <a:t> </a:t>
            </a:r>
            <a:r>
              <a:rPr lang="en-US" sz="3500" dirty="0" err="1" smtClean="0"/>
              <a:t>di</a:t>
            </a:r>
            <a:r>
              <a:rPr lang="en-US" sz="3500" dirty="0" smtClean="0"/>
              <a:t> </a:t>
            </a:r>
            <a:r>
              <a:rPr lang="en-US" sz="3500" dirty="0" err="1" smtClean="0"/>
              <a:t>dalam</a:t>
            </a:r>
            <a:r>
              <a:rPr lang="en-US" sz="3500" dirty="0" smtClean="0"/>
              <a:t> </a:t>
            </a:r>
            <a:r>
              <a:rPr lang="en-US" sz="3500" dirty="0" err="1" smtClean="0"/>
              <a:t>kalimat</a:t>
            </a:r>
            <a:r>
              <a:rPr lang="en-US" sz="3500" dirty="0" smtClean="0"/>
              <a:t>.</a:t>
            </a:r>
            <a:endParaRPr lang="en-US" altLang="zh-CN" sz="3500" dirty="0" smtClean="0"/>
          </a:p>
          <a:p>
            <a:pPr marL="0" indent="0">
              <a:buNone/>
            </a:pP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dirty="0" err="1" smtClean="0"/>
              <a:t>Dalam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bahasa</a:t>
            </a:r>
            <a:r>
              <a:rPr lang="en-US" altLang="zh-CN" sz="3500" dirty="0" smtClean="0"/>
              <a:t> Mandarin </a:t>
            </a:r>
            <a:r>
              <a:rPr lang="en-US" altLang="zh-CN" sz="3500" dirty="0" err="1" smtClean="0"/>
              <a:t>terdapat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banyak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jenis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bantu </a:t>
            </a:r>
            <a:r>
              <a:rPr lang="en-US" altLang="zh-CN" sz="3500" dirty="0" err="1" smtClean="0"/>
              <a:t>bilangan</a:t>
            </a:r>
            <a:r>
              <a:rPr lang="en-US" altLang="zh-CN" sz="3500" dirty="0" smtClean="0"/>
              <a:t>, </a:t>
            </a:r>
            <a:r>
              <a:rPr lang="en-US" altLang="zh-CN" sz="3500" dirty="0" err="1" smtClean="0"/>
              <a:t>contohnya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sebuah</a:t>
            </a:r>
            <a:r>
              <a:rPr lang="en-US" altLang="zh-CN" sz="3500" dirty="0" smtClean="0"/>
              <a:t>, </a:t>
            </a:r>
            <a:r>
              <a:rPr lang="en-US" altLang="zh-CN" sz="3500" dirty="0" err="1" smtClean="0"/>
              <a:t>segelas</a:t>
            </a:r>
            <a:r>
              <a:rPr lang="en-US" altLang="zh-CN" sz="3500" dirty="0" smtClean="0"/>
              <a:t>, </a:t>
            </a:r>
            <a:r>
              <a:rPr lang="en-US" altLang="zh-CN" sz="3500" dirty="0" err="1" smtClean="0"/>
              <a:t>seekor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sebagainya</a:t>
            </a:r>
            <a:r>
              <a:rPr lang="en-US" altLang="zh-CN" sz="3500" dirty="0" smtClean="0"/>
              <a:t>.</a:t>
            </a: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bantu </a:t>
            </a:r>
            <a:r>
              <a:rPr lang="en-US" dirty="0" err="1" smtClean="0"/>
              <a:t>bilangan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6346"/>
          </a:xfrm>
        </p:spPr>
        <p:txBody>
          <a:bodyPr>
            <a:noAutofit/>
          </a:bodyPr>
          <a:lstStyle/>
          <a:p>
            <a:pPr marL="450850" indent="-450850">
              <a:buFont typeface="+mj-lt"/>
              <a:buAutoNum type="arabicPeriod"/>
            </a:pPr>
            <a:r>
              <a:rPr lang="zh-CN" altLang="en-US" sz="5000" dirty="0" smtClean="0"/>
              <a:t>个 </a:t>
            </a:r>
            <a:r>
              <a:rPr lang="id-ID" sz="5000" dirty="0" smtClean="0"/>
              <a:t>gè</a:t>
            </a:r>
            <a:endParaRPr lang="en-US" sz="5000" dirty="0" smtClean="0"/>
          </a:p>
          <a:p>
            <a:pPr marL="450850" indent="-450850">
              <a:buFont typeface="+mj-lt"/>
              <a:buAutoNum type="arabicPeriod"/>
            </a:pPr>
            <a:r>
              <a:rPr lang="zh-CN" altLang="en-US" sz="5000" dirty="0" smtClean="0"/>
              <a:t>只 </a:t>
            </a:r>
            <a:r>
              <a:rPr lang="id-ID" sz="5000" dirty="0" smtClean="0"/>
              <a:t>zhǐ</a:t>
            </a:r>
            <a:endParaRPr lang="en-US" sz="5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5000" dirty="0" smtClean="0"/>
              <a:t>杯 </a:t>
            </a:r>
            <a:r>
              <a:rPr lang="id-ID" sz="5000" dirty="0" smtClean="0"/>
              <a:t>bēi</a:t>
            </a:r>
            <a:endParaRPr lang="en-US" sz="5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5000" dirty="0" smtClean="0"/>
              <a:t>本</a:t>
            </a:r>
            <a:r>
              <a:rPr lang="en-US" altLang="zh-CN" sz="5000" dirty="0" smtClean="0"/>
              <a:t> </a:t>
            </a:r>
            <a:r>
              <a:rPr lang="id-ID" sz="5000" dirty="0" smtClean="0"/>
              <a:t>běn</a:t>
            </a:r>
            <a:endParaRPr lang="en-US" sz="5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5000" dirty="0" smtClean="0"/>
              <a:t>位 </a:t>
            </a:r>
            <a:r>
              <a:rPr lang="id-ID" sz="5000" dirty="0" smtClean="0"/>
              <a:t>wèi</a:t>
            </a:r>
            <a:endParaRPr lang="en-US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zh-CN" altLang="en-US" sz="5000" dirty="0" smtClean="0"/>
              <a:t>张 </a:t>
            </a:r>
            <a:r>
              <a:rPr lang="id-ID" sz="5000" dirty="0" smtClean="0"/>
              <a:t>zhāng</a:t>
            </a:r>
            <a:endParaRPr lang="en-US" sz="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en-US" sz="5000" dirty="0" smtClean="0"/>
              <a:t>辆 </a:t>
            </a:r>
            <a:r>
              <a:rPr lang="id-ID" sz="5000" dirty="0" smtClean="0"/>
              <a:t>liǎng</a:t>
            </a:r>
            <a:endParaRPr lang="en-US" sz="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en-US" sz="5000" dirty="0" smtClean="0"/>
              <a:t>件 </a:t>
            </a:r>
            <a:r>
              <a:rPr lang="id-ID" sz="5000" dirty="0" smtClean="0"/>
              <a:t>jiàn</a:t>
            </a:r>
            <a:endParaRPr lang="en-US" sz="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en-US" sz="5000" dirty="0" smtClean="0"/>
              <a:t>口 </a:t>
            </a:r>
            <a:r>
              <a:rPr lang="id-ID" sz="5000" dirty="0" smtClean="0"/>
              <a:t>kŏu</a:t>
            </a:r>
            <a:endParaRPr lang="en-US" sz="5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en-US" sz="5000" dirty="0" smtClean="0"/>
              <a:t>岁</a:t>
            </a:r>
            <a:r>
              <a:rPr lang="en-US" altLang="zh-CN" sz="5000" dirty="0" smtClean="0"/>
              <a:t> </a:t>
            </a:r>
            <a:r>
              <a:rPr lang="id-ID" sz="5000" dirty="0" smtClean="0"/>
              <a:t>suì</a:t>
            </a:r>
          </a:p>
          <a:p>
            <a:pPr>
              <a:buNone/>
            </a:pP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36" cy="46434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igunakan untuk kata</a:t>
            </a:r>
            <a:r>
              <a:rPr lang="en-US" sz="4000" dirty="0" smtClean="0"/>
              <a:t> </a:t>
            </a:r>
            <a:r>
              <a:rPr lang="id-ID" sz="4000" dirty="0" smtClean="0"/>
              <a:t>benda </a:t>
            </a:r>
            <a:r>
              <a:rPr lang="en-US" sz="4000" b="1" dirty="0" smtClean="0">
                <a:solidFill>
                  <a:srgbClr val="C00000"/>
                </a:solidFill>
              </a:rPr>
              <a:t>‘</a:t>
            </a:r>
            <a:r>
              <a:rPr lang="id-ID" sz="4000" b="1" dirty="0" smtClean="0">
                <a:solidFill>
                  <a:srgbClr val="C00000"/>
                </a:solidFill>
              </a:rPr>
              <a:t>yang tidak memiliki kata satuan</a:t>
            </a:r>
            <a:r>
              <a:rPr lang="en-US" sz="4000" b="1" dirty="0" smtClean="0">
                <a:solidFill>
                  <a:srgbClr val="C00000"/>
                </a:solidFill>
              </a:rPr>
              <a:t>’,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juga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‘b</a:t>
            </a:r>
            <a:r>
              <a:rPr lang="id-ID" sz="4000" b="1" dirty="0" smtClean="0">
                <a:solidFill>
                  <a:srgbClr val="C00000"/>
                </a:solidFill>
              </a:rPr>
              <a:t>eberapa kata benda yang memiliki kata satuan</a:t>
            </a:r>
            <a:r>
              <a:rPr lang="en-US" sz="4000" b="1" dirty="0" smtClean="0">
                <a:solidFill>
                  <a:srgbClr val="C00000"/>
                </a:solidFill>
              </a:rPr>
              <a:t>’</a:t>
            </a:r>
            <a:r>
              <a:rPr lang="id-ID" sz="4000" b="1" dirty="0" smtClean="0">
                <a:solidFill>
                  <a:srgbClr val="C00000"/>
                </a:solidFill>
              </a:rPr>
              <a:t>.</a:t>
            </a:r>
            <a:endParaRPr lang="en-US" altLang="zh-CN" sz="4000" b="1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785794"/>
            <a:ext cx="857256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4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714356"/>
            <a:ext cx="7929618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0850" indent="-450850"/>
            <a:r>
              <a:rPr lang="zh-CN" altLang="en-US" sz="4000" dirty="0" smtClean="0">
                <a:solidFill>
                  <a:schemeClr val="tx1"/>
                </a:solidFill>
              </a:rPr>
              <a:t>个 </a:t>
            </a:r>
            <a:r>
              <a:rPr lang="id-ID" sz="4000" dirty="0" smtClean="0">
                <a:solidFill>
                  <a:schemeClr val="tx1"/>
                </a:solidFill>
              </a:rPr>
              <a:t>gè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/>
          <a:lstStyle/>
          <a:p>
            <a:pPr marL="531813" indent="-531813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punya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seorang</a:t>
            </a:r>
            <a:r>
              <a:rPr lang="en-US" sz="4000" dirty="0" smtClean="0"/>
              <a:t> </a:t>
            </a:r>
            <a:r>
              <a:rPr lang="en-US" sz="4000" dirty="0" err="1" smtClean="0"/>
              <a:t>sahabat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有 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个 </a:t>
            </a:r>
            <a:r>
              <a:rPr lang="zh-CN" altLang="en-US" sz="4000" dirty="0" smtClean="0"/>
              <a:t>好 朋 友。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w</a:t>
            </a:r>
            <a:r>
              <a:rPr lang="id-ID" sz="4000" dirty="0" smtClean="0"/>
              <a:t>ǒ yǒu yī</a:t>
            </a:r>
            <a:r>
              <a:rPr lang="en-US" sz="4000" dirty="0" smtClean="0"/>
              <a:t> </a:t>
            </a:r>
            <a:r>
              <a:rPr lang="id-ID" sz="4000" b="1" dirty="0" smtClean="0">
                <a:solidFill>
                  <a:srgbClr val="C00000"/>
                </a:solidFill>
              </a:rPr>
              <a:t>gè</a:t>
            </a:r>
            <a:r>
              <a:rPr lang="id-ID" sz="4000" dirty="0" smtClean="0"/>
              <a:t> hǎo péng</a:t>
            </a:r>
            <a:r>
              <a:rPr lang="en-US" sz="4000" dirty="0" smtClean="0"/>
              <a:t> </a:t>
            </a:r>
            <a:r>
              <a:rPr lang="id-ID" sz="4000" dirty="0" smtClean="0"/>
              <a:t>yǒu. </a:t>
            </a:r>
            <a:endParaRPr lang="en-US" sz="4000" dirty="0" smtClean="0"/>
          </a:p>
          <a:p>
            <a:pPr marL="514350" indent="-514350">
              <a:buNone/>
            </a:pPr>
            <a:endParaRPr lang="en-US" altLang="zh-CN" sz="4000" dirty="0" smtClean="0"/>
          </a:p>
          <a:p>
            <a:pPr marL="531813" indent="-531813">
              <a:buFont typeface="+mj-lt"/>
              <a:buAutoNum type="arabicPeriod" startAt="2"/>
            </a:pPr>
            <a:r>
              <a:rPr lang="en-US" altLang="zh-CN" sz="4000" dirty="0" smtClean="0"/>
              <a:t>1 </a:t>
            </a:r>
            <a:r>
              <a:rPr lang="en-US" altLang="zh-CN" sz="4000" dirty="0" err="1" smtClean="0"/>
              <a:t>bulan</a:t>
            </a:r>
            <a:r>
              <a:rPr lang="en-US" altLang="zh-CN" sz="4000" dirty="0" smtClean="0"/>
              <a:t>. </a:t>
            </a:r>
          </a:p>
          <a:p>
            <a:pPr marL="531813" indent="-531813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个 </a:t>
            </a:r>
            <a:r>
              <a:rPr lang="zh-CN" altLang="en-US" sz="4000" dirty="0" smtClean="0"/>
              <a:t>月</a:t>
            </a:r>
            <a:r>
              <a:rPr lang="en-US" altLang="zh-CN" sz="4000" dirty="0" smtClean="0"/>
              <a:t>.</a:t>
            </a:r>
          </a:p>
          <a:p>
            <a:pPr marL="531813" indent="0">
              <a:buNone/>
            </a:pPr>
            <a:r>
              <a:rPr lang="en-US" sz="4000" dirty="0" smtClean="0"/>
              <a:t>y</a:t>
            </a:r>
            <a:r>
              <a:rPr lang="id-ID" sz="4000" dirty="0" smtClean="0"/>
              <a:t>ī</a:t>
            </a:r>
            <a:r>
              <a:rPr lang="en-US" sz="4000" dirty="0" smtClean="0"/>
              <a:t> </a:t>
            </a:r>
            <a:r>
              <a:rPr lang="id-ID" sz="4000" b="1" dirty="0" smtClean="0">
                <a:solidFill>
                  <a:srgbClr val="C00000"/>
                </a:solidFill>
              </a:rPr>
              <a:t>gè</a:t>
            </a:r>
            <a:r>
              <a:rPr lang="id-ID" sz="4000" dirty="0" smtClean="0"/>
              <a:t> yuè</a:t>
            </a:r>
            <a:r>
              <a:rPr lang="en-US" sz="4000" dirty="0" smtClean="0"/>
              <a:t>.</a:t>
            </a:r>
            <a:endParaRPr lang="en-US" altLang="zh-CN" sz="4000" dirty="0" smtClean="0"/>
          </a:p>
          <a:p>
            <a:pPr marL="742950" indent="-19050">
              <a:buNone/>
            </a:pPr>
            <a:endParaRPr lang="en-US" altLang="zh-CN" sz="4000" dirty="0" smtClean="0"/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28680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00" b="1" dirty="0" err="1" smtClean="0">
                <a:solidFill>
                  <a:schemeClr val="tx1"/>
                </a:solidFill>
              </a:rPr>
              <a:t>Contoh</a:t>
            </a:r>
            <a:r>
              <a:rPr lang="en-US" sz="3500" b="1" dirty="0" smtClean="0">
                <a:solidFill>
                  <a:schemeClr val="tx1"/>
                </a:solidFill>
              </a:rPr>
              <a:t> </a:t>
            </a:r>
            <a:r>
              <a:rPr lang="zh-CN" altLang="en-US" sz="3500" b="1" dirty="0" smtClean="0">
                <a:solidFill>
                  <a:schemeClr val="tx1"/>
                </a:solidFill>
              </a:rPr>
              <a:t>例 如 </a:t>
            </a:r>
            <a:r>
              <a:rPr lang="en-US" altLang="zh-CN" sz="3500" b="1" dirty="0" err="1" smtClean="0">
                <a:solidFill>
                  <a:schemeClr val="tx1"/>
                </a:solidFill>
              </a:rPr>
              <a:t>lì</a:t>
            </a:r>
            <a:r>
              <a:rPr lang="en-US" altLang="zh-CN" sz="3500" b="1" dirty="0" smtClean="0">
                <a:solidFill>
                  <a:schemeClr val="tx1"/>
                </a:solidFill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</a:rPr>
              <a:t>rú</a:t>
            </a:r>
            <a:r>
              <a:rPr lang="en-US" altLang="zh-CN" sz="3500" b="1" dirty="0" smtClean="0">
                <a:solidFill>
                  <a:schemeClr val="tx1"/>
                </a:solidFill>
              </a:rPr>
              <a:t> </a:t>
            </a:r>
            <a:r>
              <a:rPr lang="en-US" sz="3500" b="1" dirty="0" smtClean="0">
                <a:solidFill>
                  <a:schemeClr val="tx1"/>
                </a:solidFill>
              </a:rPr>
              <a:t>:</a:t>
            </a:r>
            <a:endParaRPr lang="id-ID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8543956" cy="724648"/>
          </a:xfrm>
        </p:spPr>
        <p:txBody>
          <a:bodyPr>
            <a:normAutofit fontScale="90000"/>
          </a:bodyPr>
          <a:lstStyle/>
          <a:p>
            <a:r>
              <a:rPr lang="zh-CN" altLang="en-US" sz="5400" dirty="0" smtClean="0"/>
              <a:t>只 </a:t>
            </a:r>
            <a:r>
              <a:rPr lang="id-ID" sz="5400" dirty="0" smtClean="0"/>
              <a:t>zhǐ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/>
          <a:lstStyle/>
          <a:p>
            <a:pPr marL="0" indent="0">
              <a:buNone/>
            </a:pPr>
            <a:r>
              <a:rPr lang="id-ID" sz="3500" dirty="0" smtClean="0"/>
              <a:t>Kata bantu bilangan untuk </a:t>
            </a:r>
            <a:r>
              <a:rPr lang="id-ID" sz="3500" b="1" dirty="0" smtClean="0">
                <a:solidFill>
                  <a:srgbClr val="C00000"/>
                </a:solidFill>
              </a:rPr>
              <a:t>hewan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，</a:t>
            </a:r>
            <a:r>
              <a:rPr lang="en-US" altLang="zh-CN" sz="3500" dirty="0" err="1" smtClean="0"/>
              <a:t>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diartikan</a:t>
            </a:r>
            <a:r>
              <a:rPr lang="en-US" altLang="zh-CN" sz="3500" dirty="0" smtClean="0"/>
              <a:t> </a:t>
            </a:r>
            <a:r>
              <a:rPr lang="en-US" sz="3500" b="1" dirty="0" smtClean="0">
                <a:solidFill>
                  <a:srgbClr val="C00000"/>
                </a:solidFill>
              </a:rPr>
              <a:t>‘</a:t>
            </a:r>
            <a:r>
              <a:rPr lang="en-US" sz="3500" b="1" dirty="0" err="1" smtClean="0">
                <a:solidFill>
                  <a:srgbClr val="C00000"/>
                </a:solidFill>
              </a:rPr>
              <a:t>ekor</a:t>
            </a:r>
            <a:r>
              <a:rPr lang="en-US" sz="3500" b="1" dirty="0" smtClean="0">
                <a:solidFill>
                  <a:srgbClr val="C00000"/>
                </a:solidFill>
              </a:rPr>
              <a:t>’</a:t>
            </a:r>
            <a:r>
              <a:rPr lang="id-ID" sz="3500" dirty="0" smtClean="0"/>
              <a:t>.</a:t>
            </a:r>
            <a:endParaRPr lang="en-US" sz="3500" dirty="0" smtClean="0"/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zh-CN" altLang="en-US" sz="3600" b="1" dirty="0" smtClean="0"/>
              <a:t>例 如 </a:t>
            </a:r>
            <a:r>
              <a:rPr lang="en-US" altLang="zh-CN" sz="3600" b="1" dirty="0" err="1" smtClean="0"/>
              <a:t>lì</a:t>
            </a:r>
            <a:r>
              <a:rPr lang="en-US" altLang="zh-CN" sz="3600" b="1" dirty="0" smtClean="0"/>
              <a:t> </a:t>
            </a:r>
            <a:r>
              <a:rPr lang="en-US" altLang="zh-CN" sz="3600" b="1" dirty="0" err="1" smtClean="0"/>
              <a:t>rú</a:t>
            </a:r>
            <a:r>
              <a:rPr lang="en-US" altLang="zh-CN" sz="3600" b="1" dirty="0" smtClean="0"/>
              <a:t> </a:t>
            </a:r>
            <a:r>
              <a:rPr lang="en-US" sz="3600" b="1" dirty="0" smtClean="0"/>
              <a:t>: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Kami</a:t>
            </a:r>
            <a:r>
              <a:rPr lang="en-US" sz="3500" dirty="0" smtClean="0"/>
              <a:t> </a:t>
            </a:r>
            <a:r>
              <a:rPr lang="en-US" sz="3500" dirty="0" err="1" smtClean="0"/>
              <a:t>punya</a:t>
            </a:r>
            <a:r>
              <a:rPr lang="en-US" sz="3500" dirty="0" smtClean="0"/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seekor</a:t>
            </a:r>
            <a:r>
              <a:rPr lang="en-US" sz="3500" dirty="0" smtClean="0"/>
              <a:t> </a:t>
            </a:r>
            <a:r>
              <a:rPr lang="en-US" sz="3500" dirty="0" err="1" smtClean="0"/>
              <a:t>anak</a:t>
            </a:r>
            <a:r>
              <a:rPr lang="en-US" sz="3500" dirty="0" smtClean="0"/>
              <a:t> </a:t>
            </a:r>
            <a:r>
              <a:rPr lang="en-US" sz="3500" dirty="0" err="1" smtClean="0"/>
              <a:t>kucing</a:t>
            </a:r>
            <a:r>
              <a:rPr lang="en-US" sz="3500" dirty="0" smtClean="0"/>
              <a:t>.</a:t>
            </a:r>
          </a:p>
          <a:p>
            <a:pPr marL="514350" indent="17463">
              <a:buNone/>
            </a:pPr>
            <a:r>
              <a:rPr lang="zh-CN" altLang="en-US" sz="3500" dirty="0" smtClean="0"/>
              <a:t>我 们 有 一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只 </a:t>
            </a:r>
            <a:r>
              <a:rPr lang="zh-CN" altLang="en-US" sz="3500" dirty="0" smtClean="0"/>
              <a:t>小 猫。</a:t>
            </a:r>
            <a:endParaRPr lang="en-US" altLang="zh-CN" sz="3500" dirty="0" smtClean="0"/>
          </a:p>
          <a:p>
            <a:pPr marL="514350" indent="17463">
              <a:buNone/>
            </a:pPr>
            <a:r>
              <a:rPr lang="en-US" sz="3600" dirty="0" smtClean="0"/>
              <a:t>w</a:t>
            </a:r>
            <a:r>
              <a:rPr lang="id-ID" sz="3600" dirty="0" smtClean="0"/>
              <a:t>ǒ</a:t>
            </a:r>
            <a:r>
              <a:rPr lang="en-US" sz="3600" dirty="0" smtClean="0"/>
              <a:t> </a:t>
            </a:r>
            <a:r>
              <a:rPr lang="id-ID" sz="3600" dirty="0" smtClean="0"/>
              <a:t>men yǒu</a:t>
            </a:r>
            <a:r>
              <a:rPr lang="en-US" sz="3600" dirty="0" smtClean="0"/>
              <a:t> </a:t>
            </a:r>
            <a:r>
              <a:rPr lang="id-ID" sz="3600" dirty="0" smtClean="0"/>
              <a:t>yī </a:t>
            </a:r>
            <a:r>
              <a:rPr lang="id-ID" sz="3600" b="1" dirty="0" smtClean="0">
                <a:solidFill>
                  <a:srgbClr val="C00000"/>
                </a:solidFill>
              </a:rPr>
              <a:t>zhǐ</a:t>
            </a:r>
            <a:r>
              <a:rPr lang="id-ID" sz="3600" dirty="0" smtClean="0"/>
              <a:t> xiǎo māo.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04104"/>
          </a:xfrm>
        </p:spPr>
        <p:txBody>
          <a:bodyPr>
            <a:noAutofit/>
          </a:bodyPr>
          <a:lstStyle/>
          <a:p>
            <a:pPr marL="514350" indent="-514350"/>
            <a:r>
              <a:rPr lang="zh-CN" altLang="en-US" sz="4900" dirty="0" smtClean="0"/>
              <a:t>杯 </a:t>
            </a:r>
            <a:r>
              <a:rPr lang="id-ID" sz="4900" dirty="0" smtClean="0"/>
              <a:t>bēi</a:t>
            </a:r>
            <a:endParaRPr lang="en-US" sz="49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4000" dirty="0" smtClean="0"/>
              <a:t>Kata bantu bilangan untuk menyatakan </a:t>
            </a:r>
            <a:r>
              <a:rPr lang="id-ID" sz="4000" b="1" dirty="0" smtClean="0">
                <a:solidFill>
                  <a:srgbClr val="C00000"/>
                </a:solidFill>
              </a:rPr>
              <a:t>gelas</a:t>
            </a:r>
            <a:r>
              <a:rPr lang="id-ID" sz="4000" dirty="0" smtClean="0"/>
              <a:t> atau </a:t>
            </a:r>
            <a:r>
              <a:rPr lang="id-ID" sz="4000" b="1" dirty="0" smtClean="0">
                <a:solidFill>
                  <a:srgbClr val="C00000"/>
                </a:solidFill>
              </a:rPr>
              <a:t>cangkir</a:t>
            </a:r>
            <a:r>
              <a:rPr lang="id-ID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Ayah </a:t>
            </a:r>
            <a:r>
              <a:rPr lang="en-US" sz="4000" dirty="0" err="1" smtClean="0"/>
              <a:t>minum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secangkir</a:t>
            </a:r>
            <a:r>
              <a:rPr lang="en-US" sz="4000" dirty="0" smtClean="0"/>
              <a:t> </a:t>
            </a:r>
            <a:r>
              <a:rPr lang="en-US" sz="4000" dirty="0" err="1" smtClean="0"/>
              <a:t>teh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爸 爸 喝 一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杯 </a:t>
            </a:r>
            <a:r>
              <a:rPr lang="zh-CN" altLang="en-US" sz="4000" dirty="0" smtClean="0"/>
              <a:t>茶。</a:t>
            </a:r>
            <a:endParaRPr lang="en-US" altLang="zh-CN" sz="4000" dirty="0" smtClean="0"/>
          </a:p>
          <a:p>
            <a:pPr marL="742950" indent="-19050">
              <a:buNone/>
            </a:pPr>
            <a:r>
              <a:rPr lang="en-US" sz="4000" dirty="0" smtClean="0"/>
              <a:t>b</a:t>
            </a:r>
            <a:r>
              <a:rPr lang="id-ID" sz="4000" dirty="0" smtClean="0"/>
              <a:t>à</a:t>
            </a:r>
            <a:r>
              <a:rPr lang="en-US" sz="4000" dirty="0" smtClean="0"/>
              <a:t> </a:t>
            </a:r>
            <a:r>
              <a:rPr lang="id-ID" sz="4000" dirty="0" smtClean="0"/>
              <a:t>ba hē yī</a:t>
            </a:r>
            <a:r>
              <a:rPr lang="en-US" sz="4000" dirty="0" smtClean="0"/>
              <a:t> </a:t>
            </a:r>
            <a:r>
              <a:rPr lang="id-ID" sz="4000" b="1" dirty="0" smtClean="0">
                <a:solidFill>
                  <a:srgbClr val="C00000"/>
                </a:solidFill>
              </a:rPr>
              <a:t>bēi</a:t>
            </a:r>
            <a:r>
              <a:rPr lang="id-ID" sz="4000" dirty="0" smtClean="0"/>
              <a:t> chá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96070"/>
            <a:ext cx="8258204" cy="704104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zh-CN" altLang="en-US" sz="5400" dirty="0" smtClean="0"/>
              <a:t>本</a:t>
            </a:r>
            <a:r>
              <a:rPr lang="en-US" altLang="zh-CN" sz="5400" dirty="0" smtClean="0"/>
              <a:t> </a:t>
            </a:r>
            <a:r>
              <a:rPr lang="id-ID" sz="5400" dirty="0" smtClean="0"/>
              <a:t>běn</a:t>
            </a:r>
            <a:endParaRPr lang="en-US" sz="5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4752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K</a:t>
            </a:r>
            <a:r>
              <a:rPr lang="id-ID" sz="4000" dirty="0" smtClean="0"/>
              <a:t>ata bantu bilangan untuk </a:t>
            </a:r>
            <a:r>
              <a:rPr lang="en-US" sz="4000" b="1" dirty="0" smtClean="0">
                <a:solidFill>
                  <a:srgbClr val="C00000"/>
                </a:solidFill>
              </a:rPr>
              <a:t>‘</a:t>
            </a:r>
            <a:r>
              <a:rPr lang="id-ID" sz="4000" b="1" dirty="0" smtClean="0">
                <a:solidFill>
                  <a:srgbClr val="C00000"/>
                </a:solidFill>
              </a:rPr>
              <a:t>buku</a:t>
            </a:r>
            <a:r>
              <a:rPr lang="en-US" sz="4000" b="1" dirty="0" smtClean="0">
                <a:solidFill>
                  <a:srgbClr val="C00000"/>
                </a:solidFill>
              </a:rPr>
              <a:t>’</a:t>
            </a:r>
            <a:r>
              <a:rPr lang="id-ID" sz="4000" b="1" dirty="0" smtClean="0">
                <a:solidFill>
                  <a:srgbClr val="C00000"/>
                </a:solidFill>
              </a:rPr>
              <a:t>.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Bu </a:t>
            </a:r>
            <a:r>
              <a:rPr lang="en-US" sz="4000" dirty="0" err="1" smtClean="0"/>
              <a:t>Rina</a:t>
            </a:r>
            <a:r>
              <a:rPr lang="en-US" sz="4000" dirty="0" smtClean="0"/>
              <a:t> </a:t>
            </a:r>
            <a:r>
              <a:rPr lang="en-US" sz="4000" dirty="0" err="1" smtClean="0"/>
              <a:t>membeli</a:t>
            </a:r>
            <a:r>
              <a:rPr lang="en-US" sz="4000" dirty="0" smtClean="0"/>
              <a:t> 3 </a:t>
            </a:r>
            <a:r>
              <a:rPr lang="en-US" sz="4000" b="1" dirty="0" err="1" smtClean="0">
                <a:solidFill>
                  <a:srgbClr val="C00000"/>
                </a:solidFill>
              </a:rPr>
              <a:t>buah</a:t>
            </a:r>
            <a:r>
              <a:rPr lang="en-US" sz="4000" dirty="0" smtClean="0"/>
              <a:t> novel.</a:t>
            </a:r>
          </a:p>
          <a:p>
            <a:pPr marL="514350" indent="17463">
              <a:buNone/>
            </a:pPr>
            <a:r>
              <a:rPr lang="en-US" sz="4000" dirty="0" err="1" smtClean="0"/>
              <a:t>Rina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老 师 买 三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本 </a:t>
            </a:r>
            <a:r>
              <a:rPr lang="zh-CN" altLang="en-US" sz="4000" dirty="0" smtClean="0"/>
              <a:t>小 说。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id-ID" sz="4000" dirty="0" smtClean="0"/>
              <a:t>Rina lǎo</a:t>
            </a:r>
            <a:r>
              <a:rPr lang="en-US" sz="4000" dirty="0" smtClean="0"/>
              <a:t> </a:t>
            </a:r>
            <a:r>
              <a:rPr lang="id-ID" sz="4000" dirty="0" smtClean="0"/>
              <a:t>shī mǎi sān </a:t>
            </a:r>
            <a:r>
              <a:rPr lang="id-ID" sz="4000" b="1" dirty="0" smtClean="0">
                <a:solidFill>
                  <a:srgbClr val="C00000"/>
                </a:solidFill>
              </a:rPr>
              <a:t>běn</a:t>
            </a:r>
            <a:r>
              <a:rPr lang="id-ID" sz="4000" dirty="0" smtClean="0"/>
              <a:t> xiǎo</a:t>
            </a:r>
            <a:r>
              <a:rPr lang="en-US" sz="4000" dirty="0" smtClean="0"/>
              <a:t> </a:t>
            </a:r>
            <a:r>
              <a:rPr lang="id-ID" sz="4000" dirty="0" smtClean="0"/>
              <a:t>shuō.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558</TotalTime>
  <Words>584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Bahasa Mandarin  中文 zhōng wén</vt:lpstr>
      <vt:lpstr>Kata Bantu Bilangan 量 词 liàng cí </vt:lpstr>
      <vt:lpstr>Jenis-jenis kata bantu bilangan</vt:lpstr>
      <vt:lpstr>Slide 4</vt:lpstr>
      <vt:lpstr>Slide 5</vt:lpstr>
      <vt:lpstr>Slide 6</vt:lpstr>
      <vt:lpstr>只 zhǐ</vt:lpstr>
      <vt:lpstr>杯 bēi</vt:lpstr>
      <vt:lpstr>本 běn</vt:lpstr>
      <vt:lpstr>位 wèi</vt:lpstr>
      <vt:lpstr>Slide 11</vt:lpstr>
      <vt:lpstr>辆 liàng</vt:lpstr>
      <vt:lpstr>件 jiàn</vt:lpstr>
      <vt:lpstr>Slide 14</vt:lpstr>
      <vt:lpstr>口 kŏu</vt:lpstr>
      <vt:lpstr>岁 suì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43</cp:revision>
  <dcterms:created xsi:type="dcterms:W3CDTF">2020-10-13T11:27:36Z</dcterms:created>
  <dcterms:modified xsi:type="dcterms:W3CDTF">2021-10-13T08:28:12Z</dcterms:modified>
</cp:coreProperties>
</file>