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9DAA305-B94B-46C2-924E-801DBA40CBFC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B30FA29-A816-4231-9978-3BA7E39B9CD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888432"/>
          </a:xfrm>
        </p:spPr>
        <p:txBody>
          <a:bodyPr>
            <a:normAutofit/>
          </a:bodyPr>
          <a:lstStyle/>
          <a:p>
            <a:r>
              <a:rPr lang="id-ID" b="1" dirty="0" smtClean="0">
                <a:latin typeface="+mn-lt"/>
              </a:rPr>
              <a:t>KASUS-KASUS PELANGGARAN HAK DAN PENGINGKARAN KEWAJIBAN WARGA NEGARA  </a:t>
            </a:r>
            <a:br>
              <a:rPr lang="id-ID" b="1" dirty="0" smtClean="0">
                <a:latin typeface="+mn-lt"/>
              </a:rPr>
            </a:br>
            <a:r>
              <a:rPr lang="id-ID" b="1" dirty="0" smtClean="0">
                <a:latin typeface="+mn-lt"/>
              </a:rPr>
              <a:t>CHAIRUS SURIYATI SH.SPd.MHUM</a:t>
            </a:r>
            <a:endParaRPr lang="id-ID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382488"/>
          </a:xfrm>
        </p:spPr>
        <p:txBody>
          <a:bodyPr>
            <a:norm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58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HAK DAN KEWAJIBAN WARGA NEGARA DALAM NILAI INSTUMENTAL PANCASILA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NILAI INSTRUMENTAL </a:t>
            </a:r>
          </a:p>
          <a:p>
            <a:pPr marL="0" indent="0">
              <a:buNone/>
            </a:pPr>
            <a:r>
              <a:rPr lang="id-ID" sz="2800" dirty="0" smtClean="0"/>
              <a:t>MERUPAKAN  </a:t>
            </a:r>
            <a:r>
              <a:rPr lang="id-ID" sz="2800" dirty="0" smtClean="0">
                <a:solidFill>
                  <a:srgbClr val="FF0000"/>
                </a:solidFill>
              </a:rPr>
              <a:t>PEJABARAN </a:t>
            </a:r>
            <a:r>
              <a:rPr lang="id-ID" sz="2800" dirty="0" smtClean="0"/>
              <a:t>DARI NILAI-NILAI DASAR PANCASILA BERUPA KETENTUAN PERUNDANG-UNDANGAN MULAI DARI </a:t>
            </a:r>
            <a:r>
              <a:rPr lang="id-ID" sz="2800" dirty="0" smtClean="0">
                <a:solidFill>
                  <a:srgbClr val="FF0000"/>
                </a:solidFill>
              </a:rPr>
              <a:t>UUD1945 SAMPAI DENGAN PERATURAN DAERAH.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8346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4000" dirty="0" smtClean="0">
                <a:solidFill>
                  <a:srgbClr val="FF0000"/>
                </a:solidFill>
                <a:latin typeface="+mn-lt"/>
              </a:rPr>
              <a:t>HAK DAN KEWAJIBAN WARGA NEGARA DALAM UUD 1945</a:t>
            </a:r>
            <a:endParaRPr lang="id-ID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80980" cy="34117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PASAL 27 AYAT 1 UUD 1945</a:t>
            </a:r>
          </a:p>
          <a:p>
            <a:pPr marL="0" indent="0">
              <a:buNone/>
            </a:pPr>
            <a:r>
              <a:rPr lang="id-ID" sz="2400" dirty="0" smtClean="0"/>
              <a:t>PASAL INI MERUPAKAN JAMINAN HAK WARGA NEGARA ATAS </a:t>
            </a:r>
            <a:r>
              <a:rPr lang="id-ID" sz="2400" dirty="0" smtClean="0">
                <a:solidFill>
                  <a:srgbClr val="FF0000"/>
                </a:solidFill>
              </a:rPr>
              <a:t>KEDUDUKAN YANG SAMA DALAM HUKUM DAN PEMERINTAHAN </a:t>
            </a:r>
            <a:r>
              <a:rPr lang="id-ID" sz="2400" dirty="0" smtClean="0"/>
              <a:t>SERTA KEWAJIBAN WARGA NEGARA UNTUK MENJUNJUNG HUKUM DAN PEMERINTAHAN.</a:t>
            </a:r>
          </a:p>
          <a:p>
            <a:pPr marL="0" indent="0">
              <a:buNone/>
            </a:pPr>
            <a:r>
              <a:rPr lang="id-ID" sz="2400" dirty="0" smtClean="0"/>
              <a:t>PASAL 27 AYAT 2 UUD 1945</a:t>
            </a:r>
          </a:p>
          <a:p>
            <a:pPr marL="0" indent="0">
              <a:buNone/>
            </a:pPr>
            <a:r>
              <a:rPr lang="id-ID" sz="2400" dirty="0" smtClean="0"/>
              <a:t>PASAL INI DIJAMIN HAK WARGA NEGARA UNTUK </a:t>
            </a:r>
            <a:r>
              <a:rPr lang="id-ID" sz="2400" dirty="0" smtClean="0">
                <a:solidFill>
                  <a:srgbClr val="FF0000"/>
                </a:solidFill>
              </a:rPr>
              <a:t>MENDAPATKAN PEKERJAAN DAN PENGHIDUPAN YANG LAYAK.</a:t>
            </a:r>
            <a:endParaRPr lang="id-ID" sz="2400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9297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>
                <a:solidFill>
                  <a:srgbClr val="FF0000"/>
                </a:solidFill>
              </a:rPr>
              <a:t>HAK DAN KEWAJIBAN WARGA NEGARA DALAM UUD 1945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PASAL 27 AYAT 3</a:t>
            </a:r>
          </a:p>
          <a:p>
            <a:pPr marL="0" indent="0">
              <a:buNone/>
            </a:pPr>
            <a:r>
              <a:rPr lang="id-ID" sz="2400" dirty="0" smtClean="0"/>
              <a:t>PASAL INI MENYATAKAN “SETIAP WARGA NEGARA BERHAK DAN WAJIB IKUT SERTA DALAM </a:t>
            </a:r>
            <a:r>
              <a:rPr lang="id-ID" sz="2400" dirty="0" smtClean="0">
                <a:solidFill>
                  <a:srgbClr val="FF0000"/>
                </a:solidFill>
              </a:rPr>
              <a:t>UPAYA PEMBELAAN NEGARA”.</a:t>
            </a:r>
          </a:p>
          <a:p>
            <a:pPr marL="0" indent="0">
              <a:buNone/>
            </a:pPr>
            <a:r>
              <a:rPr lang="id-ID" sz="2400" dirty="0" smtClean="0"/>
              <a:t>KETENTUAN TERSEBUT MENEGASKAN BAHWA UPAYA PEMBELAAN NEGARA MERUPAKAN HAK SEKALIGUS KEWAJIBAN DARI SETIAP WARGA NEGARA INDONESIA.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5797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HAK DAN KEWAJIBAN WARGA NEGARA DALAM UUD 1945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PASAL 28 UUD 1945</a:t>
            </a:r>
          </a:p>
          <a:p>
            <a:pPr marL="0" indent="0">
              <a:buNone/>
            </a:pPr>
            <a:r>
              <a:rPr lang="id-ID" sz="2400" dirty="0" smtClean="0"/>
              <a:t>DALAM PASAL INI TERDAPAT TIGA HAK WARGA NEGARA YAITU</a:t>
            </a:r>
            <a:r>
              <a:rPr lang="id-ID" sz="2400" dirty="0" smtClean="0">
                <a:solidFill>
                  <a:srgbClr val="FF0000"/>
                </a:solidFill>
              </a:rPr>
              <a:t> :</a:t>
            </a:r>
          </a:p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HAK KEBEBASAN BERSERIKAT,HAK KEBEBASAN BERKUMPUL,SERTA HAK KEBEBASAN UNTUK BERPENDAPAT.</a:t>
            </a:r>
          </a:p>
          <a:p>
            <a:pPr marL="0" indent="0">
              <a:buNone/>
            </a:pPr>
            <a:r>
              <a:rPr lang="id-ID" sz="2400" dirty="0" smtClean="0"/>
              <a:t>DALAM MELAKSANAKAN KETIGA HAK TERSEBUT SETIAP WARGA NEGARA WAJIB MEMATUHI KETENTUAN YANG BERLAKU.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466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endParaRPr lang="id-ID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9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AKAN KITA LANJUTAKAN  MINGGU DEPAN MASIH TENTANG HAK DAN KEWAJIBAN WARGA NEGARA DALAM UUD 1945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9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SUB POKOK BAHASAN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19569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id-ID" sz="2400" dirty="0" smtClean="0"/>
              <a:t>MAKNA HAK DAN KEWAJIBAN WARGA NEGARA</a:t>
            </a:r>
          </a:p>
          <a:p>
            <a:pPr marL="514350" indent="-514350">
              <a:buAutoNum type="alphaUcPeriod"/>
            </a:pPr>
            <a:r>
              <a:rPr lang="id-ID" sz="2400" dirty="0" smtClean="0"/>
              <a:t>SUBSTANSI HAK DAN KEWAJIBAN WARGA NEGARA DALAM PANCASILA</a:t>
            </a:r>
          </a:p>
          <a:p>
            <a:pPr marL="514350" indent="-514350">
              <a:buAutoNum type="alphaUcPeriod"/>
            </a:pPr>
            <a:r>
              <a:rPr lang="id-ID" sz="2400" dirty="0" smtClean="0"/>
              <a:t>KASUS-KASUS PELANGGARAN HAK DAN PENGINGKARAN KEWAJIBAN WARGA NEGARA</a:t>
            </a:r>
          </a:p>
          <a:p>
            <a:pPr marL="514350" indent="-514350">
              <a:buAutoNum type="alphaUcPeriod"/>
            </a:pPr>
            <a:r>
              <a:rPr lang="id-ID" sz="2400" dirty="0" smtClean="0"/>
              <a:t>PENANGANAN PELANGGARAN HAK DAN PENGINGKARAN KEWAJIBAN WARGA NEGARA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5850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dirty="0" smtClean="0">
                <a:latin typeface="+mn-lt"/>
              </a:rPr>
              <a:t>PENGERTIAN HAK ASASI MANUSIA DAN HAK WARGA NEGARA</a:t>
            </a:r>
            <a:endParaRPr lang="id-ID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1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800" dirty="0" smtClean="0">
                <a:solidFill>
                  <a:srgbClr val="FF0000"/>
                </a:solidFill>
              </a:rPr>
              <a:t>HAK ASASI MANUSIA</a:t>
            </a:r>
            <a:r>
              <a:rPr lang="id-ID" sz="2800" dirty="0" smtClean="0"/>
              <a:t> MERUPAKAN HAK YANG MELEKAT PADA DIRI </a:t>
            </a:r>
            <a:r>
              <a:rPr lang="id-ID" sz="2800" dirty="0" smtClean="0">
                <a:solidFill>
                  <a:srgbClr val="FF0000"/>
                </a:solidFill>
              </a:rPr>
              <a:t>SETIAP PRIBADI</a:t>
            </a:r>
            <a:r>
              <a:rPr lang="id-ID" sz="2800" dirty="0" smtClean="0"/>
              <a:t> MANUSIA</a:t>
            </a:r>
          </a:p>
          <a:p>
            <a:pPr marL="0" indent="0">
              <a:buNone/>
            </a:pPr>
            <a:r>
              <a:rPr lang="id-ID" sz="2800" dirty="0" smtClean="0"/>
              <a:t>SEDANGKAN</a:t>
            </a:r>
            <a:r>
              <a:rPr lang="id-ID" sz="2800" dirty="0" smtClean="0">
                <a:solidFill>
                  <a:srgbClr val="FF0000"/>
                </a:solidFill>
              </a:rPr>
              <a:t> HAK WARGA NEGARA </a:t>
            </a:r>
            <a:r>
              <a:rPr lang="id-ID" sz="2800" dirty="0" smtClean="0"/>
              <a:t>MERUPAKAN SEPERANGKAT HAK YANG MELEKAT DALAM DIRI MANUSIA DALAM KEDUDUKANNYA </a:t>
            </a:r>
            <a:r>
              <a:rPr lang="id-ID" sz="2800" dirty="0" smtClean="0">
                <a:solidFill>
                  <a:srgbClr val="FF0000"/>
                </a:solidFill>
              </a:rPr>
              <a:t>SEBAGAI ANGGOTA DARI SEBUAH NEGARA.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id-ID" sz="4000" dirty="0" smtClean="0">
                <a:solidFill>
                  <a:srgbClr val="FF0000"/>
                </a:solidFill>
                <a:latin typeface="+mn-lt"/>
              </a:rPr>
              <a:t>PERBEDAAN HAK ASASI MANUSIA DENGAN HAK WARGA NEGARA </a:t>
            </a:r>
            <a:endParaRPr lang="id-ID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HAK ASASI MANUSIA SIFATNYA UNIVERSAL</a:t>
            </a:r>
            <a:r>
              <a:rPr lang="id-ID" sz="2400" dirty="0" smtClean="0"/>
              <a:t>,</a:t>
            </a:r>
          </a:p>
          <a:p>
            <a:pPr marL="0" indent="0">
              <a:buNone/>
            </a:pPr>
            <a:r>
              <a:rPr lang="id-ID" sz="2400" dirty="0" smtClean="0"/>
              <a:t>TIDAK TERPENGARUH STATUS KEWARGANEGARAAN SESEORANG</a:t>
            </a:r>
          </a:p>
          <a:p>
            <a:pPr marL="0" indent="0">
              <a:buNone/>
            </a:pPr>
            <a:r>
              <a:rPr lang="id-ID" sz="2400" dirty="0" smtClean="0"/>
              <a:t>SEDANGKAN </a:t>
            </a:r>
            <a:r>
              <a:rPr lang="id-ID" sz="2400" dirty="0" smtClean="0">
                <a:solidFill>
                  <a:srgbClr val="FF0000"/>
                </a:solidFill>
              </a:rPr>
              <a:t>HAK WARGA NEGARA DIBATASI OLEH STATUS KEWARGANEGARAANNYA.</a:t>
            </a:r>
          </a:p>
          <a:p>
            <a:pPr marL="0" indent="0">
              <a:buNone/>
            </a:pPr>
            <a:r>
              <a:rPr lang="id-ID" sz="2400" dirty="0" smtClean="0"/>
              <a:t>DENGAN KATA LAIN SEMUA HAK WARGA NEGARA MERUPAKAN HAK ASASI MANUSIA.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62367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  <a:latin typeface="+mn-lt"/>
              </a:rPr>
              <a:t>PERBEDAAN KEWAJIBAN ASASI MANUSIA DAN KEWAJIBAN WARGA NEGARA</a:t>
            </a:r>
            <a:endParaRPr lang="id-ID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KEWAJIBAN ASASI MERUPAKAN KEWAJIBAN DASAR SETIAP ORANG,TERLEPAS DARI STATUS KEWARGANEGARAAN YANG DIMILIKI</a:t>
            </a:r>
          </a:p>
          <a:p>
            <a:pPr marL="0" indent="0">
              <a:buNone/>
            </a:pPr>
            <a:r>
              <a:rPr lang="id-ID" sz="2800" dirty="0" smtClean="0"/>
              <a:t>SEMENTARA ITU,KEWAJIBAN WARGA NEGARA DIBATASI OLEH STATUS KEWARGANEGARAAN SESEORANG.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10108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4000" dirty="0" smtClean="0">
                <a:solidFill>
                  <a:srgbClr val="FF0000"/>
                </a:solidFill>
                <a:latin typeface="+mn-lt"/>
              </a:rPr>
              <a:t>CONTOH KEWAJIBAN ASASI MANUSIA DAN KEWAJIBAN WARGA NEGARA</a:t>
            </a:r>
            <a:endParaRPr lang="id-ID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800" dirty="0" smtClean="0"/>
              <a:t>DI NEGARA INDONESIA,</a:t>
            </a:r>
          </a:p>
          <a:p>
            <a:pPr marL="0" indent="0">
              <a:buNone/>
            </a:pPr>
            <a:r>
              <a:rPr lang="id-ID" sz="2800" dirty="0" smtClean="0"/>
              <a:t>MENGHORMATI</a:t>
            </a:r>
            <a:r>
              <a:rPr lang="id-ID" sz="2800" dirty="0" smtClean="0">
                <a:solidFill>
                  <a:srgbClr val="FF0000"/>
                </a:solidFill>
              </a:rPr>
              <a:t> HAK HIDUP</a:t>
            </a:r>
            <a:r>
              <a:rPr lang="id-ID" sz="2800" dirty="0" smtClean="0"/>
              <a:t> MERUPAKAN KEWAJIBAN </a:t>
            </a:r>
            <a:r>
              <a:rPr lang="id-ID" sz="2800" dirty="0" smtClean="0">
                <a:solidFill>
                  <a:srgbClr val="FF0000"/>
                </a:solidFill>
              </a:rPr>
              <a:t>SETIAP ORANG </a:t>
            </a:r>
            <a:r>
              <a:rPr lang="id-ID" sz="2800" dirty="0" smtClean="0"/>
              <a:t>TERLEPAS DARI STATUS KEWARGANEGARAANNYA</a:t>
            </a:r>
          </a:p>
          <a:p>
            <a:pPr marL="0" indent="0">
              <a:buNone/>
            </a:pPr>
            <a:r>
              <a:rPr lang="id-ID" sz="2800" dirty="0" smtClean="0"/>
              <a:t>SEDANGKAN </a:t>
            </a:r>
            <a:r>
              <a:rPr lang="id-ID" sz="2800" dirty="0" smtClean="0">
                <a:solidFill>
                  <a:srgbClr val="FF0000"/>
                </a:solidFill>
              </a:rPr>
              <a:t>KEWAJIBAN MEMBELA NEGARA</a:t>
            </a:r>
            <a:r>
              <a:rPr lang="id-ID" sz="2800" dirty="0" smtClean="0"/>
              <a:t> MERUPAKAN </a:t>
            </a:r>
            <a:r>
              <a:rPr lang="id-ID" sz="2800" dirty="0" smtClean="0">
                <a:solidFill>
                  <a:srgbClr val="FF0000"/>
                </a:solidFill>
              </a:rPr>
              <a:t>KEWAJIBAN BAGI WARGA NEGARA INDONESIA.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+mn-lt"/>
              </a:rPr>
              <a:t>HUBUNGAN KAUSALITAS ANTARA HAK DAN KEWAJIBAN WARGA NEGARA</a:t>
            </a:r>
            <a:endParaRPr lang="id-ID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dirty="0" smtClean="0">
                <a:solidFill>
                  <a:srgbClr val="FF0000"/>
                </a:solidFill>
              </a:rPr>
              <a:t>HAK DAN KEWAJIBAN WARGA NEGARA MERUPAKAN DUA HAL YANG SALING BERKAITAN.</a:t>
            </a:r>
            <a:r>
              <a:rPr lang="id-ID" sz="2000" dirty="0" smtClean="0"/>
              <a:t>SESEORANG MENDAPATKAN HAKNYA </a:t>
            </a:r>
            <a:r>
              <a:rPr lang="id-ID" sz="2000" dirty="0" smtClean="0">
                <a:solidFill>
                  <a:srgbClr val="FF0000"/>
                </a:solidFill>
              </a:rPr>
              <a:t>KARENA KEWAJIBANNYA DI PENUHI,</a:t>
            </a:r>
            <a:r>
              <a:rPr lang="id-ID" sz="2000" dirty="0" smtClean="0"/>
              <a:t>MISALNYA SESEORANG PEGAWAI MENDAPATKAN GAJI SETELAH BEKERJA.</a:t>
            </a:r>
          </a:p>
          <a:p>
            <a:pPr marL="0" indent="0">
              <a:buNone/>
            </a:pPr>
            <a:r>
              <a:rPr lang="id-ID" sz="2000" dirty="0" smtClean="0"/>
              <a:t>SELAIN ITU, HAK YANG DIDAPATKAN SESEORANG SEBAGAI</a:t>
            </a:r>
            <a:r>
              <a:rPr lang="id-ID" sz="2000" dirty="0" smtClean="0">
                <a:solidFill>
                  <a:srgbClr val="FF0000"/>
                </a:solidFill>
              </a:rPr>
              <a:t> AKIBAT DARI KEWAJIBAN YANG DI PENUHI OLEH ORANG LAIN,</a:t>
            </a:r>
            <a:r>
              <a:rPr lang="id-ID" sz="2000" dirty="0" smtClean="0"/>
              <a:t>MISALNYA SEORANG PELAJAR MENDAPATKAN ILMU SEBAGAI AKIBAT DARI DIPENUHINYA KEWAJIBAN OLEH SEORANG GURU.</a:t>
            </a:r>
            <a:endParaRPr lang="id-ID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9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SUBSTANSI HAK DAN KEWAJIBAN WARGA NEGARA DALAM PANCASILA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dirty="0" smtClean="0">
                <a:solidFill>
                  <a:srgbClr val="FF0000"/>
                </a:solidFill>
              </a:rPr>
              <a:t>PANCASILA </a:t>
            </a:r>
            <a:r>
              <a:rPr lang="id-ID" sz="4000" dirty="0" smtClean="0"/>
              <a:t>MENGATUR HAK DAN KEWAJIBAN SETIAP WARGA NEGARA MELALUI NILAI-NILAI YANG TERKANDUNG DI DALAMNYA,YANG TERDIRI ATAS </a:t>
            </a:r>
            <a:r>
              <a:rPr lang="id-ID" sz="4000" dirty="0" smtClean="0">
                <a:solidFill>
                  <a:srgbClr val="FF0000"/>
                </a:solidFill>
              </a:rPr>
              <a:t>NILAI DASAR, NILAI INSTRUMENTAL,DAN NILAI PRAKSIS.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HAK DAN KEWAJIBAN WARGA NEGARA DALAM NILAI DASAR PANCASILA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FF0000"/>
                </a:solidFill>
              </a:rPr>
              <a:t>NILAI DASAR </a:t>
            </a:r>
            <a:r>
              <a:rPr lang="id-ID" sz="2400" dirty="0" smtClean="0"/>
              <a:t>MERUPAKAN NILAI YANG BERSIFAT UNIVERSAL,TETAP,DAN MELEKAT PADA KELANGSUNGAN HIDUP NEGARA,PANCASILA SEBAGAI NILAI DASAR TERDAPAT DALAM </a:t>
            </a:r>
            <a:r>
              <a:rPr lang="id-ID" sz="2400" dirty="0" smtClean="0">
                <a:solidFill>
                  <a:srgbClr val="FF0000"/>
                </a:solidFill>
              </a:rPr>
              <a:t>ALINEA KE -4 PEMBUKAAN UUD1945.</a:t>
            </a:r>
            <a:r>
              <a:rPr lang="id-ID" sz="2400" dirty="0" smtClean="0"/>
              <a:t>NILAI DASAR BERKAITAN DENGAN HAKIKAT KELIMA SILA PANCASILA YAITU NILAI KETUHANAN,NILAI KEMANUSIAAN,NILAI PERSATUAN,NILAI KERAKYATAN,DAN NILAI KEADILAN.</a:t>
            </a:r>
            <a:endParaRPr lang="id-ID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8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</TotalTime>
  <Words>521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KASUS-KASUS PELANGGARAN HAK DAN PENGINGKARAN KEWAJIBAN WARGA NEGARA   CHAIRUS SURIYATI SH.SPd.MHUM</vt:lpstr>
      <vt:lpstr>SUB POKOK BAHASAN</vt:lpstr>
      <vt:lpstr>PENGERTIAN HAK ASASI MANUSIA DAN HAK WARGA NEGARA</vt:lpstr>
      <vt:lpstr>PERBEDAAN HAK ASASI MANUSIA DENGAN HAK WARGA NEGARA </vt:lpstr>
      <vt:lpstr>PERBEDAAN KEWAJIBAN ASASI MANUSIA DAN KEWAJIBAN WARGA NEGARA</vt:lpstr>
      <vt:lpstr>CONTOH KEWAJIBAN ASASI MANUSIA DAN KEWAJIBAN WARGA NEGARA</vt:lpstr>
      <vt:lpstr>HUBUNGAN KAUSALITAS ANTARA HAK DAN KEWAJIBAN WARGA NEGARA</vt:lpstr>
      <vt:lpstr>SUBSTANSI HAK DAN KEWAJIBAN WARGA NEGARA DALAM PANCASILA</vt:lpstr>
      <vt:lpstr>HAK DAN KEWAJIBAN WARGA NEGARA DALAM NILAI DASAR PANCASILA</vt:lpstr>
      <vt:lpstr>HAK DAN KEWAJIBAN WARGA NEGARA DALAM NILAI INSTUMENTAL PANCASILA</vt:lpstr>
      <vt:lpstr>HAK DAN KEWAJIBAN WARGA NEGARA DALAM UUD 1945</vt:lpstr>
      <vt:lpstr>HAK DAN KEWAJIBAN WARGA NEGARA DALAM UUD 1945</vt:lpstr>
      <vt:lpstr>HAK DAN KEWAJIBAN WARGA NEGARA DALAM UUD 1945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KASUS-KASUS PELANGGARAN HAK DAN PENGINGKARAN KEWAJIBAN WARGA NEGARA  KE -1 CHAIRUS SURIYATI SH.SPd.MHUM</dc:title>
  <dc:creator>windows 8.1</dc:creator>
  <cp:lastModifiedBy>windows 8.1</cp:lastModifiedBy>
  <cp:revision>12</cp:revision>
  <dcterms:created xsi:type="dcterms:W3CDTF">2020-09-28T13:19:29Z</dcterms:created>
  <dcterms:modified xsi:type="dcterms:W3CDTF">2022-05-17T09:09:56Z</dcterms:modified>
</cp:coreProperties>
</file>