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4" r:id="rId17"/>
    <p:sldId id="266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1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5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6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1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0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5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1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6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0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0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9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3647-48AA-4A12-AA24-36CB07C61BE1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EF21-67EB-42D9-B23C-BD60D7F0B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MENULIS KARYA ILMIAH DENGAN MEMPERHATIKAN SISTEMATIKA DAN KEBAHASAAN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OLEH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9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8496" y="965914"/>
            <a:ext cx="8950817" cy="548640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2. BERDASARKAN SUMBER</a:t>
            </a:r>
            <a:endParaRPr lang="en-US" sz="2400" dirty="0"/>
          </a:p>
          <a:p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:</a:t>
            </a:r>
          </a:p>
          <a:p>
            <a:r>
              <a:rPr lang="en-US" sz="2400" dirty="0"/>
              <a:t> </a:t>
            </a:r>
          </a:p>
          <a:p>
            <a:pPr lvl="0"/>
            <a:r>
              <a:rPr lang="en-US" sz="2400" b="1" dirty="0"/>
              <a:t>Data Primer</a:t>
            </a:r>
            <a:endParaRPr lang="en-US" sz="2400" dirty="0"/>
          </a:p>
          <a:p>
            <a:r>
              <a:rPr lang="en-US" sz="2400" dirty="0"/>
              <a:t>Data primer </a:t>
            </a:r>
            <a:r>
              <a:rPr lang="en-US" sz="2400" dirty="0" err="1"/>
              <a:t>adalah</a:t>
            </a:r>
            <a:r>
              <a:rPr lang="en-US" sz="2400" dirty="0"/>
              <a:t> data yang </a:t>
            </a:r>
            <a:r>
              <a:rPr lang="en-US" sz="2400" dirty="0" err="1"/>
              <a:t>dikumpulkan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data yang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dikumpulkan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periode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lvl="0"/>
            <a:r>
              <a:rPr lang="en-US" sz="2400" b="1" dirty="0"/>
              <a:t>Data </a:t>
            </a:r>
            <a:r>
              <a:rPr lang="en-US" sz="2400" b="1" dirty="0" err="1"/>
              <a:t>Sekunder</a:t>
            </a:r>
            <a:endParaRPr lang="en-US" sz="2400" dirty="0"/>
          </a:p>
          <a:p>
            <a:r>
              <a:rPr lang="en-US" sz="2400" dirty="0"/>
              <a:t>Data </a:t>
            </a:r>
            <a:r>
              <a:rPr lang="en-US" sz="2400" dirty="0" err="1"/>
              <a:t>sekunder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data yang </a:t>
            </a:r>
            <a:r>
              <a:rPr lang="en-US" sz="2400" dirty="0" err="1"/>
              <a:t>dikumpulkan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orang lain,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 Data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lain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lembaga-lembaga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BPS </a:t>
            </a:r>
            <a:r>
              <a:rPr lang="en-US" sz="2400" dirty="0" err="1"/>
              <a:t>dan</a:t>
            </a:r>
            <a:r>
              <a:rPr lang="en-US" sz="2400" dirty="0"/>
              <a:t> lain-lain.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853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189" y="489397"/>
            <a:ext cx="9890974" cy="600155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3. BERDASARKAN CARA MEMPEROLEH</a:t>
            </a:r>
            <a:endParaRPr lang="en-US" sz="2400" dirty="0"/>
          </a:p>
          <a:p>
            <a:r>
              <a:rPr lang="en-US" sz="2400" dirty="0" err="1"/>
              <a:t>Terdiri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:</a:t>
            </a:r>
          </a:p>
          <a:p>
            <a:r>
              <a:rPr lang="en-US" sz="2400" dirty="0"/>
              <a:t> </a:t>
            </a:r>
          </a:p>
          <a:p>
            <a:pPr lvl="0"/>
            <a:r>
              <a:rPr lang="en-US" sz="2400" b="1" dirty="0"/>
              <a:t>Data </a:t>
            </a:r>
            <a:r>
              <a:rPr lang="en-US" sz="2400" b="1" dirty="0" err="1"/>
              <a:t>Observasional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Data </a:t>
            </a:r>
            <a:r>
              <a:rPr lang="en-US" sz="2400" dirty="0" err="1"/>
              <a:t>observasi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data yang </a:t>
            </a:r>
            <a:r>
              <a:rPr lang="en-US" sz="2400" dirty="0" err="1"/>
              <a:t>ditangkap</a:t>
            </a:r>
            <a:r>
              <a:rPr lang="en-US" sz="2400" dirty="0"/>
              <a:t> in situ. Data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 </a:t>
            </a:r>
            <a:r>
              <a:rPr lang="en-US" sz="2400" dirty="0" err="1"/>
              <a:t>jadi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diulang</a:t>
            </a:r>
            <a:r>
              <a:rPr lang="en-US" sz="2400" dirty="0"/>
              <a:t>, </a:t>
            </a:r>
            <a:r>
              <a:rPr lang="en-US" sz="2400" dirty="0" err="1"/>
              <a:t>diciptakan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diganti</a:t>
            </a:r>
            <a:r>
              <a:rPr lang="en-US" sz="2400" dirty="0"/>
              <a:t>.</a:t>
            </a:r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Data </a:t>
            </a:r>
            <a:r>
              <a:rPr lang="en-US" sz="2400" b="1" dirty="0" err="1" smtClean="0"/>
              <a:t>Wawancara</a:t>
            </a:r>
            <a:endParaRPr lang="en-US" sz="2400" b="1" dirty="0" smtClean="0"/>
          </a:p>
          <a:p>
            <a:pPr lvl="0"/>
            <a:r>
              <a:rPr lang="en-US" sz="2400" dirty="0" smtClean="0"/>
              <a:t>Data </a:t>
            </a:r>
            <a:r>
              <a:rPr lang="en-US" sz="2400" dirty="0" err="1"/>
              <a:t>wawancara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data yang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tanya-jawab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informan</a:t>
            </a:r>
            <a:r>
              <a:rPr lang="en-US" sz="2400" dirty="0"/>
              <a:t>. Data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divalidasi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 </a:t>
            </a:r>
            <a:r>
              <a:rPr lang="en-US" sz="2400" dirty="0" err="1"/>
              <a:t>triangulasi</a:t>
            </a:r>
            <a:r>
              <a:rPr lang="en-US" sz="2400" dirty="0"/>
              <a:t>.</a:t>
            </a:r>
          </a:p>
          <a:p>
            <a:pPr lvl="0"/>
            <a:endParaRPr lang="en-US" sz="2400" b="1" dirty="0" smtClean="0"/>
          </a:p>
          <a:p>
            <a:pPr lvl="0"/>
            <a:r>
              <a:rPr lang="en-US" sz="2400" b="1" dirty="0" smtClean="0"/>
              <a:t>Data </a:t>
            </a:r>
            <a:r>
              <a:rPr lang="en-US" sz="2400" b="1" dirty="0" err="1"/>
              <a:t>Eksperimental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Data </a:t>
            </a:r>
            <a:r>
              <a:rPr lang="en-US" sz="2400" dirty="0" err="1"/>
              <a:t>eksperimental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data yang </a:t>
            </a:r>
            <a:r>
              <a:rPr lang="en-US" sz="2400" dirty="0" err="1"/>
              <a:t>dikumpulkan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terkendali</a:t>
            </a:r>
            <a:r>
              <a:rPr lang="en-US" sz="2400" dirty="0"/>
              <a:t>, in situ 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direproduksi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0507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0310" y="334851"/>
            <a:ext cx="9955369" cy="624625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/>
              <a:t>Prinsip-Prinsip</a:t>
            </a:r>
            <a:r>
              <a:rPr lang="en-US" sz="2400" b="1" dirty="0"/>
              <a:t> </a:t>
            </a:r>
            <a:r>
              <a:rPr lang="en-US" sz="2400" b="1" dirty="0" err="1"/>
              <a:t>Pengumpulan</a:t>
            </a:r>
            <a:r>
              <a:rPr lang="en-US" sz="2400" b="1" dirty="0"/>
              <a:t> </a:t>
            </a:r>
            <a:r>
              <a:rPr lang="en-US" sz="2400" b="1" dirty="0" smtClean="0"/>
              <a:t>Data</a:t>
            </a:r>
          </a:p>
          <a:p>
            <a:endParaRPr lang="en-US" sz="2400" dirty="0"/>
          </a:p>
          <a:p>
            <a:r>
              <a:rPr lang="en-US" sz="2400" dirty="0"/>
              <a:t>Ada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 yang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diperhatikan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proses </a:t>
            </a:r>
            <a:r>
              <a:rPr lang="en-US" sz="2400" dirty="0" err="1"/>
              <a:t>pengumpulan</a:t>
            </a:r>
            <a:r>
              <a:rPr lang="en-US" sz="2400" dirty="0"/>
              <a:t> data,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pPr marL="457200" lvl="0" indent="-457200">
              <a:buAutoNum type="arabicPeriod"/>
            </a:pPr>
            <a:r>
              <a:rPr lang="en-US" sz="2400" dirty="0" smtClean="0"/>
              <a:t>Data-data </a:t>
            </a:r>
            <a:r>
              <a:rPr lang="en-US" sz="2400" dirty="0"/>
              <a:t>yang </a:t>
            </a:r>
            <a:r>
              <a:rPr lang="en-US" sz="2400" dirty="0" err="1"/>
              <a:t>digali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dikumpulkan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obyektif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lokasi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, </a:t>
            </a:r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direka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dikira-kira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 smtClean="0"/>
              <a:t>pemikiran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2. </a:t>
            </a:r>
            <a:r>
              <a:rPr lang="en-US" sz="2400" dirty="0" err="1" smtClean="0"/>
              <a:t>Alat</a:t>
            </a:r>
            <a:r>
              <a:rPr lang="en-US" sz="2400" dirty="0" smtClean="0"/>
              <a:t> </a:t>
            </a:r>
            <a:r>
              <a:rPr lang="en-US" sz="2400" dirty="0" err="1"/>
              <a:t>pengumpul</a:t>
            </a:r>
            <a:r>
              <a:rPr lang="en-US" sz="2400" dirty="0"/>
              <a:t> data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instrumen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relevan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.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instrumen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r>
              <a:rPr lang="en-US" sz="2400" dirty="0"/>
              <a:t>,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try out (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) </a:t>
            </a:r>
            <a:r>
              <a:rPr lang="en-US" sz="2400" dirty="0" err="1"/>
              <a:t>instrumen</a:t>
            </a:r>
            <a:r>
              <a:rPr lang="en-US" sz="2400" dirty="0"/>
              <a:t>.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,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instrumen</a:t>
            </a:r>
            <a:r>
              <a:rPr lang="en-US" sz="2400" dirty="0"/>
              <a:t>, </a:t>
            </a:r>
            <a:r>
              <a:rPr lang="en-US" sz="2400" dirty="0" err="1"/>
              <a:t>setidaknya</a:t>
            </a:r>
            <a:r>
              <a:rPr lang="en-US" sz="2400" dirty="0"/>
              <a:t>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sisi</a:t>
            </a:r>
            <a:r>
              <a:rPr lang="en-US" sz="2400" dirty="0"/>
              <a:t> </a:t>
            </a:r>
            <a:r>
              <a:rPr lang="en-US" sz="2400" dirty="0" err="1"/>
              <a:t>validitas</a:t>
            </a:r>
            <a:r>
              <a:rPr lang="en-US" sz="2400" dirty="0"/>
              <a:t> (</a:t>
            </a:r>
            <a:r>
              <a:rPr lang="en-US" sz="2400" dirty="0" err="1"/>
              <a:t>kesahihan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reliabilitas</a:t>
            </a:r>
            <a:r>
              <a:rPr lang="en-US" sz="2400" dirty="0"/>
              <a:t>. </a:t>
            </a:r>
            <a:r>
              <a:rPr lang="en-US" sz="2400" dirty="0" err="1"/>
              <a:t>Sementara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kualitatif</a:t>
            </a:r>
            <a:r>
              <a:rPr lang="en-US" sz="2400" dirty="0"/>
              <a:t>, </a:t>
            </a:r>
            <a:r>
              <a:rPr lang="en-US" sz="2400" dirty="0" err="1"/>
              <a:t>kesahihan</a:t>
            </a:r>
            <a:r>
              <a:rPr lang="en-US" sz="2400" dirty="0"/>
              <a:t> data </a:t>
            </a:r>
            <a:r>
              <a:rPr lang="en-US" sz="2400" dirty="0" err="1"/>
              <a:t>lapangan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dipengaruhi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keterampilan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proses </a:t>
            </a:r>
            <a:r>
              <a:rPr lang="en-US" sz="2400" dirty="0" err="1"/>
              <a:t>pengumpulan</a:t>
            </a:r>
            <a:r>
              <a:rPr lang="en-US" sz="2400" dirty="0"/>
              <a:t> data.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mendasar</a:t>
            </a:r>
            <a:r>
              <a:rPr lang="en-US" sz="2400" dirty="0"/>
              <a:t> proses </a:t>
            </a:r>
            <a:r>
              <a:rPr lang="en-US" sz="2400" dirty="0" err="1"/>
              <a:t>pengumpulan</a:t>
            </a:r>
            <a:r>
              <a:rPr lang="en-US" sz="2400" dirty="0"/>
              <a:t> data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7732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8794" y="824248"/>
            <a:ext cx="9530367" cy="481669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 smtClean="0"/>
              <a:t>3. </a:t>
            </a:r>
            <a:r>
              <a:rPr lang="en-US" sz="2400" dirty="0" err="1" smtClean="0"/>
              <a:t>Pihak-pihak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dihubungi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(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subyek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(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kualitatif</a:t>
            </a:r>
            <a:r>
              <a:rPr lang="en-US" sz="2400" dirty="0"/>
              <a:t>)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relevan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 smtClean="0"/>
              <a:t>hendak</a:t>
            </a:r>
            <a:endParaRPr lang="en-US" sz="2400" dirty="0" smtClean="0"/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4.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/>
              <a:t>kerahasiaan</a:t>
            </a:r>
            <a:r>
              <a:rPr lang="en-US" sz="2400" dirty="0"/>
              <a:t> (</a:t>
            </a:r>
            <a:r>
              <a:rPr lang="en-US" sz="2400" dirty="0" err="1"/>
              <a:t>confidencial</a:t>
            </a:r>
            <a:r>
              <a:rPr lang="en-US" sz="2400" dirty="0"/>
              <a:t>),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nama-nama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responden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dijamin</a:t>
            </a:r>
            <a:r>
              <a:rPr lang="en-US" sz="2400" dirty="0"/>
              <a:t> </a:t>
            </a:r>
            <a:r>
              <a:rPr lang="en-US" sz="2400" dirty="0" err="1"/>
              <a:t>kerahasiaannya</a:t>
            </a:r>
            <a:r>
              <a:rPr lang="en-US" sz="2400" dirty="0"/>
              <a:t>.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sebaiknya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mengidentifikasi</a:t>
            </a:r>
            <a:r>
              <a:rPr lang="en-US" sz="2400" dirty="0"/>
              <a:t> </a:t>
            </a:r>
            <a:r>
              <a:rPr lang="en-US" sz="2400" dirty="0" err="1"/>
              <a:t>identitas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, </a:t>
            </a:r>
            <a:r>
              <a:rPr lang="en-US" sz="2400" dirty="0" err="1"/>
              <a:t>sebaiknya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kodefikasi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0271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8034" y="180305"/>
            <a:ext cx="11204620" cy="628489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 smtClean="0"/>
              <a:t>5.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/>
              <a:t>isu</a:t>
            </a:r>
            <a:r>
              <a:rPr lang="en-US" sz="2400" dirty="0"/>
              <a:t> </a:t>
            </a:r>
            <a:r>
              <a:rPr lang="en-US" sz="2400" dirty="0" err="1"/>
              <a:t>etis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diperhatikan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mengumpulkan</a:t>
            </a:r>
            <a:r>
              <a:rPr lang="en-US" sz="2400" dirty="0"/>
              <a:t> data </a:t>
            </a:r>
            <a:r>
              <a:rPr lang="en-US" sz="2400" dirty="0" err="1"/>
              <a:t>antara</a:t>
            </a:r>
            <a:r>
              <a:rPr lang="en-US" sz="2400" dirty="0"/>
              <a:t> lain :</a:t>
            </a:r>
          </a:p>
          <a:p>
            <a:pPr marL="914400" lvl="1" indent="-457200">
              <a:buAutoNum type="alphaLcPeriod"/>
            </a:pPr>
            <a:r>
              <a:rPr lang="en-US" sz="2400" dirty="0" err="1" smtClean="0"/>
              <a:t>Memperlakukan</a:t>
            </a:r>
            <a:r>
              <a:rPr lang="en-US" sz="2400" dirty="0" smtClean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responden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memegang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 </a:t>
            </a:r>
            <a:r>
              <a:rPr lang="en-US" sz="2400" dirty="0" err="1"/>
              <a:t>kerahasiaan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menjaga</a:t>
            </a:r>
            <a:r>
              <a:rPr lang="en-US" sz="2400" dirty="0"/>
              <a:t> </a:t>
            </a:r>
            <a:r>
              <a:rPr lang="en-US" sz="2400" dirty="0" err="1"/>
              <a:t>pribadi</a:t>
            </a:r>
            <a:r>
              <a:rPr lang="en-US" sz="2400" dirty="0"/>
              <a:t> </a:t>
            </a:r>
            <a:r>
              <a:rPr lang="en-US" sz="2400" dirty="0" err="1"/>
              <a:t>responden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/>
              <a:t>jawab</a:t>
            </a:r>
            <a:r>
              <a:rPr lang="en-US" sz="2400" dirty="0"/>
              <a:t> </a:t>
            </a:r>
            <a:r>
              <a:rPr lang="en-US" sz="2400" dirty="0" err="1" smtClean="0"/>
              <a:t>peneliti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b.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mengemukakan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benar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subjek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menyampaikan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subjek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c.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/>
              <a:t>pribadi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yang </a:t>
            </a:r>
            <a:r>
              <a:rPr lang="en-US" sz="2400" dirty="0" err="1"/>
              <a:t>terlihat</a:t>
            </a:r>
            <a:r>
              <a:rPr lang="en-US" sz="2400" dirty="0"/>
              <a:t> </a:t>
            </a:r>
            <a:r>
              <a:rPr lang="en-US" sz="2400" dirty="0" err="1"/>
              <a:t>mencampuri</a:t>
            </a:r>
            <a:r>
              <a:rPr lang="en-US" sz="2400" dirty="0"/>
              <a:t> </a:t>
            </a:r>
            <a:r>
              <a:rPr lang="en-US" sz="2400" dirty="0" err="1"/>
              <a:t>sebaiknya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ditanyakan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mutlak</a:t>
            </a:r>
            <a:r>
              <a:rPr lang="en-US" sz="2400" dirty="0"/>
              <a:t> </a:t>
            </a:r>
            <a:r>
              <a:rPr lang="en-US" sz="2400" dirty="0" err="1"/>
              <a:t>diperlukan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penyampaiannya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diungkapkan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kepekaan</a:t>
            </a:r>
            <a:r>
              <a:rPr lang="en-US" sz="2400" dirty="0"/>
              <a:t> yang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responden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alasan</a:t>
            </a:r>
            <a:r>
              <a:rPr lang="en-US" sz="2400" dirty="0"/>
              <a:t> </a:t>
            </a:r>
            <a:r>
              <a:rPr lang="en-US" sz="2400" dirty="0" err="1"/>
              <a:t>spesifik</a:t>
            </a:r>
            <a:r>
              <a:rPr lang="en-US" sz="2400" dirty="0"/>
              <a:t> </a:t>
            </a:r>
            <a:r>
              <a:rPr lang="en-US" sz="2400" dirty="0" err="1"/>
              <a:t>mengapa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 smtClean="0"/>
              <a:t>.</a:t>
            </a:r>
          </a:p>
          <a:p>
            <a:pPr lvl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33865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0311" y="528034"/>
            <a:ext cx="9453093" cy="5718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 smtClean="0"/>
              <a:t>d. </a:t>
            </a:r>
            <a:r>
              <a:rPr lang="en-US" sz="2400" dirty="0" err="1" smtClean="0"/>
              <a:t>Apapun</a:t>
            </a:r>
            <a:r>
              <a:rPr lang="en-US" sz="2400" dirty="0" smtClean="0"/>
              <a:t> </a:t>
            </a:r>
            <a:r>
              <a:rPr lang="en-US" sz="2400" dirty="0" err="1" smtClean="0"/>
              <a:t>sifat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pengumpulan</a:t>
            </a:r>
            <a:r>
              <a:rPr lang="en-US" sz="2400" dirty="0" smtClean="0"/>
              <a:t> data,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kehormatan</a:t>
            </a:r>
            <a:r>
              <a:rPr lang="en-US" sz="2400" dirty="0" smtClean="0"/>
              <a:t> </a:t>
            </a:r>
            <a:r>
              <a:rPr lang="en-US" sz="2400" dirty="0" err="1" smtClean="0"/>
              <a:t>subjek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dilanggar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e.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paksaan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orang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merespon</a:t>
            </a:r>
            <a:r>
              <a:rPr lang="en-US" sz="2400" dirty="0" smtClean="0"/>
              <a:t> </a:t>
            </a:r>
            <a:r>
              <a:rPr lang="en-US" sz="2400" dirty="0" err="1" smtClean="0"/>
              <a:t>survei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mau</a:t>
            </a:r>
            <a:r>
              <a:rPr lang="en-US" sz="2400" dirty="0" smtClean="0"/>
              <a:t> </a:t>
            </a:r>
            <a:r>
              <a:rPr lang="en-US" sz="2400" dirty="0" err="1" smtClean="0"/>
              <a:t>berpartisipasi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f.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study lab, </a:t>
            </a:r>
            <a:r>
              <a:rPr lang="en-US" sz="2400" dirty="0" err="1" smtClean="0"/>
              <a:t>subjek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diberitahukan</a:t>
            </a:r>
            <a:r>
              <a:rPr lang="en-US" sz="2400" dirty="0" smtClean="0"/>
              <a:t>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alasan</a:t>
            </a:r>
            <a:r>
              <a:rPr lang="en-US" sz="2400" dirty="0" smtClean="0"/>
              <a:t> </a:t>
            </a:r>
            <a:r>
              <a:rPr lang="en-US" sz="2400" dirty="0" err="1" smtClean="0"/>
              <a:t>eksperimen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berpartisipasi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studi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g. </a:t>
            </a:r>
            <a:r>
              <a:rPr lang="en-US" sz="2400" dirty="0" err="1" smtClean="0"/>
              <a:t>Subjek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dihadapkan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mengancam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,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fisik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endParaRPr lang="en-US" sz="2400" dirty="0" smtClean="0"/>
          </a:p>
          <a:p>
            <a:pPr lvl="1"/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penyampaian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distorsi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melaporkan</a:t>
            </a:r>
            <a:r>
              <a:rPr lang="en-US" sz="2400" dirty="0" smtClean="0"/>
              <a:t> data yang </a:t>
            </a:r>
            <a:r>
              <a:rPr lang="en-US" sz="2400" dirty="0" err="1" smtClean="0"/>
              <a:t>dikumpulkan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study.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8315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5008" y="1339403"/>
            <a:ext cx="9208395" cy="307805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4. </a:t>
            </a:r>
            <a:r>
              <a:rPr lang="en-US" sz="2400" b="1" dirty="0" err="1"/>
              <a:t>Pengembangan</a:t>
            </a:r>
            <a:r>
              <a:rPr lang="en-US" sz="2400" b="1" dirty="0"/>
              <a:t> </a:t>
            </a:r>
            <a:r>
              <a:rPr lang="en-US" sz="2400" b="1" dirty="0" err="1"/>
              <a:t>kerangka</a:t>
            </a:r>
            <a:r>
              <a:rPr lang="en-US" sz="2400" b="1" dirty="0"/>
              <a:t> </a:t>
            </a:r>
            <a:r>
              <a:rPr lang="en-US" sz="2400" b="1" dirty="0" err="1"/>
              <a:t>menjadi</a:t>
            </a:r>
            <a:r>
              <a:rPr lang="en-US" sz="2400" b="1" dirty="0"/>
              <a:t> </a:t>
            </a:r>
            <a:r>
              <a:rPr lang="en-US" sz="2400" b="1" dirty="0" err="1"/>
              <a:t>teks</a:t>
            </a:r>
            <a:r>
              <a:rPr lang="en-US" sz="2400" b="1" dirty="0"/>
              <a:t> yang </a:t>
            </a:r>
            <a:r>
              <a:rPr lang="en-US" sz="2400" b="1" dirty="0" err="1"/>
              <a:t>utuh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 smtClean="0"/>
              <a:t>lengkap</a:t>
            </a:r>
            <a:endParaRPr lang="en-US" sz="2400" b="1" dirty="0" smtClean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Kerangka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kembangkan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data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dipersiapkan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.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pula </a:t>
            </a:r>
            <a:r>
              <a:rPr lang="en-US" sz="2400" dirty="0" err="1"/>
              <a:t>memperhatikan</a:t>
            </a:r>
            <a:r>
              <a:rPr lang="en-US" sz="2400" dirty="0"/>
              <a:t> </a:t>
            </a:r>
            <a:r>
              <a:rPr lang="en-US" sz="2400" dirty="0" err="1"/>
              <a:t>kaidah-kaidah</a:t>
            </a:r>
            <a:r>
              <a:rPr lang="en-US" sz="2400" dirty="0"/>
              <a:t> </a:t>
            </a:r>
            <a:r>
              <a:rPr lang="en-US" sz="2400" dirty="0" err="1"/>
              <a:t>kebahasaan</a:t>
            </a:r>
            <a:r>
              <a:rPr lang="en-US" sz="2400" dirty="0"/>
              <a:t> yang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2681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837903" y="1803043"/>
            <a:ext cx="4584879" cy="25628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kaidah</a:t>
            </a:r>
            <a:r>
              <a:rPr lang="en-US" sz="2400" dirty="0" smtClean="0"/>
              <a:t> </a:t>
            </a:r>
            <a:r>
              <a:rPr lang="en-US" sz="2400" dirty="0" err="1" smtClean="0"/>
              <a:t>kebahasaan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094704" y="1803043"/>
            <a:ext cx="4224272" cy="99167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Pilihan</a:t>
            </a:r>
            <a:r>
              <a:rPr lang="en-US" sz="2400" dirty="0" smtClean="0"/>
              <a:t> kata </a:t>
            </a:r>
            <a:r>
              <a:rPr lang="en-US" sz="2400" dirty="0"/>
              <a:t>yang </a:t>
            </a:r>
            <a:r>
              <a:rPr lang="en-US" sz="2400" dirty="0" err="1"/>
              <a:t>bersifat</a:t>
            </a:r>
            <a:r>
              <a:rPr lang="en-US" sz="2400" dirty="0"/>
              <a:t> </a:t>
            </a:r>
            <a:r>
              <a:rPr lang="en-US" sz="2400" i="1" dirty="0"/>
              <a:t>impersonal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6812924" y="1622739"/>
            <a:ext cx="4713667" cy="110758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Menghindari</a:t>
            </a:r>
            <a:r>
              <a:rPr lang="en-US" sz="2000" dirty="0" smtClean="0"/>
              <a:t> </a:t>
            </a:r>
            <a:r>
              <a:rPr lang="en-US" sz="2000" dirty="0" err="1"/>
              <a:t>penggunaan</a:t>
            </a:r>
            <a:r>
              <a:rPr lang="en-US" sz="2000" dirty="0"/>
              <a:t> kata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yang </a:t>
            </a:r>
            <a:r>
              <a:rPr lang="en-US" sz="2000" dirty="0" err="1"/>
              <a:t>bermakna</a:t>
            </a:r>
            <a:r>
              <a:rPr lang="en-US" sz="2000" dirty="0"/>
              <a:t> </a:t>
            </a:r>
            <a:r>
              <a:rPr lang="en-US" sz="2000" dirty="0" err="1"/>
              <a:t>ganda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463640" y="3618965"/>
            <a:ext cx="4765183" cy="113333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 </a:t>
            </a:r>
            <a:r>
              <a:rPr lang="en-US" sz="2000" dirty="0" err="1"/>
              <a:t>Ragam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lugas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bermakna</a:t>
            </a:r>
            <a:r>
              <a:rPr lang="en-US" sz="2000" dirty="0"/>
              <a:t> </a:t>
            </a:r>
            <a:r>
              <a:rPr lang="en-US" sz="2000" dirty="0" err="1"/>
              <a:t>denotatif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7328078" y="3284113"/>
            <a:ext cx="4198513" cy="126213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Menggunakan</a:t>
            </a:r>
            <a:r>
              <a:rPr lang="en-US" sz="2000" dirty="0" smtClean="0"/>
              <a:t> kata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istilah-istilah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4279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789" y="2562896"/>
            <a:ext cx="11900079" cy="184167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smtClean="0"/>
              <a:t>SEKIAN DAN TERIMA KASIH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33882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3493" y="1508854"/>
            <a:ext cx="10354614" cy="3539430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LANGKAH-LANGKAH MENULIS KARYA ILMIAH</a:t>
            </a:r>
          </a:p>
          <a:p>
            <a:endParaRPr lang="en-US" sz="32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32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Menentukan</a:t>
            </a:r>
            <a:r>
              <a:rPr lang="en-US" sz="32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topik</a:t>
            </a:r>
            <a:endParaRPr lang="en-US" sz="32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sz="32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200" b="1" dirty="0"/>
              <a:t>2. </a:t>
            </a:r>
            <a:r>
              <a:rPr lang="en-US" sz="3200" b="1" dirty="0" err="1"/>
              <a:t>Membuat</a:t>
            </a:r>
            <a:r>
              <a:rPr lang="en-US" sz="3200" b="1" dirty="0"/>
              <a:t> </a:t>
            </a:r>
            <a:r>
              <a:rPr lang="en-US" sz="3200" b="1" dirty="0" err="1"/>
              <a:t>kerangka</a:t>
            </a:r>
            <a:r>
              <a:rPr lang="en-US" sz="3200" b="1" dirty="0"/>
              <a:t> </a:t>
            </a:r>
            <a:r>
              <a:rPr lang="en-US" sz="3200" b="1" dirty="0" err="1" smtClean="0"/>
              <a:t>tulisan</a:t>
            </a:r>
            <a:endParaRPr lang="en-US" sz="3200" b="1" dirty="0" smtClean="0"/>
          </a:p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3. </a:t>
            </a:r>
            <a:r>
              <a:rPr lang="en-US" sz="3200" b="1" dirty="0" err="1"/>
              <a:t>Mengumpulkan</a:t>
            </a:r>
            <a:r>
              <a:rPr lang="en-US" sz="3200" b="1" dirty="0"/>
              <a:t> </a:t>
            </a:r>
            <a:r>
              <a:rPr lang="en-US" sz="3200" b="1" dirty="0" err="1" smtClean="0"/>
              <a:t>bahan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845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3341" y="991673"/>
            <a:ext cx="9427335" cy="197046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400" b="1" dirty="0" err="1" smtClean="0"/>
              <a:t>Menentukan</a:t>
            </a:r>
            <a:r>
              <a:rPr lang="en-US" sz="2400" b="1" dirty="0" smtClean="0"/>
              <a:t> </a:t>
            </a:r>
            <a:r>
              <a:rPr lang="en-US" sz="2400" b="1" dirty="0" err="1"/>
              <a:t>topik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err="1" smtClean="0"/>
              <a:t>Langkah</a:t>
            </a:r>
            <a:r>
              <a:rPr lang="en-US" sz="2400" dirty="0" smtClean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menulis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topik</a:t>
            </a:r>
            <a:r>
              <a:rPr lang="en-US" sz="2400" dirty="0"/>
              <a:t>.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tepatnya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penentuan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laporan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6220" y="4134118"/>
            <a:ext cx="9594760" cy="231819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Hal-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diperhatikan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topik</a:t>
            </a:r>
            <a:r>
              <a:rPr lang="en-US" sz="2400" dirty="0"/>
              <a:t>/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haruslah</a:t>
            </a:r>
            <a:r>
              <a:rPr lang="en-US" sz="2400" dirty="0"/>
              <a:t>:</a:t>
            </a:r>
          </a:p>
          <a:p>
            <a:r>
              <a:rPr lang="en-US" sz="2400" dirty="0"/>
              <a:t>a.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  <a:r>
              <a:rPr lang="en-US" sz="2400" dirty="0" err="1"/>
              <a:t>perhatian</a:t>
            </a:r>
            <a:r>
              <a:rPr lang="en-US" sz="2400" dirty="0"/>
              <a:t> </a:t>
            </a:r>
            <a:r>
              <a:rPr lang="en-US" sz="2400" dirty="0" err="1"/>
              <a:t>penulis</a:t>
            </a:r>
            <a:r>
              <a:rPr lang="en-US" sz="2400" dirty="0"/>
              <a:t>,</a:t>
            </a:r>
            <a:br>
              <a:rPr lang="en-US" sz="2400" dirty="0"/>
            </a:br>
            <a:r>
              <a:rPr lang="en-US" sz="2400" dirty="0"/>
              <a:t>b. </a:t>
            </a:r>
            <a:r>
              <a:rPr lang="en-US" sz="2400" dirty="0" err="1"/>
              <a:t>dikuasai</a:t>
            </a:r>
            <a:r>
              <a:rPr lang="en-US" sz="2400" dirty="0"/>
              <a:t> </a:t>
            </a:r>
            <a:r>
              <a:rPr lang="en-US" sz="2400" dirty="0" err="1"/>
              <a:t>penulis</a:t>
            </a:r>
            <a:r>
              <a:rPr lang="en-US" sz="2400" dirty="0"/>
              <a:t>,</a:t>
            </a:r>
            <a:br>
              <a:rPr lang="en-US" sz="2400" dirty="0"/>
            </a:br>
            <a:r>
              <a:rPr lang="en-US" sz="2400" dirty="0"/>
              <a:t>c. </a:t>
            </a:r>
            <a:r>
              <a:rPr lang="en-US" sz="2400" dirty="0" err="1"/>
              <a:t>menarik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aktual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d.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lingkupnya</a:t>
            </a:r>
            <a:r>
              <a:rPr lang="en-US" sz="2400" dirty="0"/>
              <a:t> </a:t>
            </a:r>
            <a:r>
              <a:rPr lang="en-US" sz="2400" dirty="0" err="1"/>
              <a:t>terbatas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346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5763" y="283334"/>
            <a:ext cx="9762186" cy="227956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2. </a:t>
            </a:r>
            <a:r>
              <a:rPr lang="en-US" sz="2400" b="1" dirty="0" err="1"/>
              <a:t>Membuat</a:t>
            </a:r>
            <a:r>
              <a:rPr lang="en-US" sz="2400" b="1" dirty="0"/>
              <a:t> </a:t>
            </a:r>
            <a:r>
              <a:rPr lang="en-US" sz="2400" b="1" dirty="0" err="1"/>
              <a:t>kerangka</a:t>
            </a:r>
            <a:r>
              <a:rPr lang="en-US" sz="2400" b="1" dirty="0"/>
              <a:t> </a:t>
            </a:r>
            <a:r>
              <a:rPr lang="en-US" sz="2400" b="1" dirty="0" err="1" smtClean="0"/>
              <a:t>tulisan</a:t>
            </a:r>
            <a:endParaRPr lang="en-US" sz="2400" b="1" dirty="0" smtClean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menjadikan</a:t>
            </a:r>
            <a:r>
              <a:rPr lang="en-US" sz="2400" dirty="0"/>
              <a:t> </a:t>
            </a:r>
            <a:r>
              <a:rPr lang="en-US" sz="2400" dirty="0" err="1"/>
              <a:t>tulisan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tersusun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sistematis</a:t>
            </a:r>
            <a:r>
              <a:rPr lang="en-US" sz="2400" dirty="0"/>
              <a:t>.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penelusuran</a:t>
            </a:r>
            <a:r>
              <a:rPr lang="en-US" sz="2400" dirty="0"/>
              <a:t> </a:t>
            </a:r>
            <a:r>
              <a:rPr lang="en-US" sz="2400" dirty="0" err="1"/>
              <a:t>sumber-sumber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pengembangannya</a:t>
            </a:r>
            <a:r>
              <a:rPr lang="en-US" sz="24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875763" y="3026535"/>
            <a:ext cx="9762186" cy="333562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Contoh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 err="1"/>
              <a:t>Peranan</a:t>
            </a:r>
            <a:r>
              <a:rPr lang="en-US" sz="2400" b="1" dirty="0"/>
              <a:t> </a:t>
            </a:r>
            <a:r>
              <a:rPr lang="en-US" sz="2400" b="1" dirty="0" err="1"/>
              <a:t>Pemuda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Pembangunan</a:t>
            </a:r>
            <a:endParaRPr lang="en-US" sz="2400" dirty="0"/>
          </a:p>
          <a:p>
            <a:r>
              <a:rPr lang="en-US" sz="2400" i="1" dirty="0"/>
              <a:t>1. </a:t>
            </a:r>
            <a:r>
              <a:rPr lang="en-US" sz="2400" i="1" dirty="0" err="1"/>
              <a:t>Pendahuluan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 err="1"/>
              <a:t>Peranan</a:t>
            </a:r>
            <a:r>
              <a:rPr lang="en-US" sz="2400" i="1" dirty="0"/>
              <a:t> </a:t>
            </a:r>
            <a:r>
              <a:rPr lang="en-US" sz="2400" i="1" dirty="0" err="1"/>
              <a:t>pemuda</a:t>
            </a:r>
            <a:r>
              <a:rPr lang="en-US" sz="2400" i="1" dirty="0"/>
              <a:t> </a:t>
            </a:r>
            <a:r>
              <a:rPr lang="en-US" sz="2400" i="1" dirty="0" err="1"/>
              <a:t>dalam</a:t>
            </a:r>
            <a:r>
              <a:rPr lang="en-US" sz="2400" i="1" dirty="0"/>
              <a:t> </a:t>
            </a:r>
            <a:r>
              <a:rPr lang="en-US" sz="2400" i="1" dirty="0" err="1"/>
              <a:t>sejarah</a:t>
            </a:r>
            <a:r>
              <a:rPr lang="en-US" sz="2400" i="1" dirty="0"/>
              <a:t> </a:t>
            </a:r>
            <a:r>
              <a:rPr lang="en-US" sz="2400" i="1" dirty="0" err="1"/>
              <a:t>perjuangan</a:t>
            </a:r>
            <a:r>
              <a:rPr lang="en-US" sz="2400" i="1" dirty="0"/>
              <a:t> </a:t>
            </a:r>
            <a:r>
              <a:rPr lang="en-US" sz="2400" i="1" dirty="0" err="1"/>
              <a:t>bangsa</a:t>
            </a:r>
            <a:r>
              <a:rPr lang="en-US" sz="2400" i="1" dirty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a. </a:t>
            </a:r>
            <a:r>
              <a:rPr lang="en-US" sz="2400" i="1" dirty="0" err="1"/>
              <a:t>pemuda</a:t>
            </a:r>
            <a:r>
              <a:rPr lang="en-US" sz="2400" i="1" dirty="0"/>
              <a:t> </a:t>
            </a:r>
            <a:r>
              <a:rPr lang="en-US" sz="2400" i="1" dirty="0" err="1"/>
              <a:t>pada</a:t>
            </a:r>
            <a:r>
              <a:rPr lang="en-US" sz="2400" i="1" dirty="0"/>
              <a:t> </a:t>
            </a:r>
            <a:r>
              <a:rPr lang="en-US" sz="2400" i="1" dirty="0" err="1"/>
              <a:t>masa</a:t>
            </a:r>
            <a:r>
              <a:rPr lang="en-US" sz="2400" i="1" dirty="0"/>
              <a:t> </a:t>
            </a:r>
            <a:r>
              <a:rPr lang="en-US" sz="2400" i="1" dirty="0" err="1"/>
              <a:t>prakemerdekaan</a:t>
            </a:r>
            <a:r>
              <a:rPr lang="en-US" sz="2400" i="1" dirty="0"/>
              <a:t>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b. </a:t>
            </a:r>
            <a:r>
              <a:rPr lang="en-US" sz="2400" i="1" dirty="0" err="1"/>
              <a:t>pemuda</a:t>
            </a:r>
            <a:r>
              <a:rPr lang="en-US" sz="2400" i="1" dirty="0"/>
              <a:t> di </a:t>
            </a:r>
            <a:r>
              <a:rPr lang="en-US" sz="2400" i="1" dirty="0" err="1"/>
              <a:t>zaman</a:t>
            </a:r>
            <a:r>
              <a:rPr lang="en-US" sz="2400" i="1" dirty="0"/>
              <a:t> </a:t>
            </a:r>
            <a:r>
              <a:rPr lang="en-US" sz="2400" i="1" dirty="0" err="1"/>
              <a:t>kemerdekaan</a:t>
            </a:r>
            <a:r>
              <a:rPr lang="en-US" sz="2400" i="1" dirty="0"/>
              <a:t>; </a:t>
            </a:r>
            <a:r>
              <a:rPr lang="en-US" sz="2400" i="1" dirty="0" err="1"/>
              <a:t>dan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c. </a:t>
            </a:r>
            <a:r>
              <a:rPr lang="en-US" sz="2400" i="1" dirty="0" err="1"/>
              <a:t>pemuda</a:t>
            </a:r>
            <a:r>
              <a:rPr lang="en-US" sz="2400" i="1" dirty="0"/>
              <a:t> di </a:t>
            </a:r>
            <a:r>
              <a:rPr lang="en-US" sz="2400" i="1" dirty="0" err="1"/>
              <a:t>masa</a:t>
            </a:r>
            <a:r>
              <a:rPr lang="en-US" sz="2400" i="1" dirty="0"/>
              <a:t> </a:t>
            </a:r>
            <a:r>
              <a:rPr lang="en-US" sz="2400" i="1" dirty="0" err="1"/>
              <a:t>pembangunan</a:t>
            </a:r>
            <a:r>
              <a:rPr lang="en-US" sz="2400" i="1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107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8794" y="1068946"/>
            <a:ext cx="9929612" cy="412124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/>
              <a:t>2. </a:t>
            </a:r>
            <a:r>
              <a:rPr lang="en-US" sz="2400" i="1" dirty="0" err="1" smtClean="0"/>
              <a:t>Pembahasan</a:t>
            </a:r>
            <a:endParaRPr lang="en-US" sz="2400" i="1" dirty="0" smtClean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a. </a:t>
            </a:r>
            <a:r>
              <a:rPr lang="en-US" sz="2400" i="1" dirty="0" err="1"/>
              <a:t>potensi</a:t>
            </a:r>
            <a:r>
              <a:rPr lang="en-US" sz="2400" i="1" dirty="0"/>
              <a:t> </a:t>
            </a:r>
            <a:r>
              <a:rPr lang="en-US" sz="2400" i="1" dirty="0" err="1"/>
              <a:t>pemuda</a:t>
            </a:r>
            <a:r>
              <a:rPr lang="en-US" sz="2400" i="1" dirty="0"/>
              <a:t> </a:t>
            </a:r>
            <a:r>
              <a:rPr lang="en-US" sz="2400" i="1" dirty="0" err="1"/>
              <a:t>sebagai</a:t>
            </a:r>
            <a:r>
              <a:rPr lang="en-US" sz="2400" i="1" dirty="0"/>
              <a:t> modal </a:t>
            </a:r>
            <a:r>
              <a:rPr lang="en-US" sz="2400" i="1" dirty="0" err="1"/>
              <a:t>dasar</a:t>
            </a:r>
            <a:r>
              <a:rPr lang="en-US" sz="2400" i="1" dirty="0"/>
              <a:t> </a:t>
            </a:r>
            <a:r>
              <a:rPr lang="en-US" sz="2400" i="1" dirty="0" err="1"/>
              <a:t>pembangunan</a:t>
            </a:r>
            <a:r>
              <a:rPr lang="en-US" sz="2400" i="1" dirty="0"/>
              <a:t> </a:t>
            </a:r>
            <a:r>
              <a:rPr lang="en-US" sz="2400" i="1" dirty="0" err="1"/>
              <a:t>bangsa</a:t>
            </a:r>
            <a:r>
              <a:rPr lang="en-US" sz="2400" i="1" dirty="0"/>
              <a:t>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b. </a:t>
            </a:r>
            <a:r>
              <a:rPr lang="en-US" sz="2400" i="1" dirty="0" err="1"/>
              <a:t>sektor-sektor</a:t>
            </a:r>
            <a:r>
              <a:rPr lang="en-US" sz="2400" i="1" dirty="0"/>
              <a:t> </a:t>
            </a:r>
            <a:r>
              <a:rPr lang="en-US" sz="2400" i="1" dirty="0" err="1"/>
              <a:t>pembangunan</a:t>
            </a:r>
            <a:r>
              <a:rPr lang="en-US" sz="2400" i="1" dirty="0"/>
              <a:t> yang </a:t>
            </a:r>
            <a:r>
              <a:rPr lang="en-US" sz="2400" i="1" dirty="0" err="1"/>
              <a:t>dapat</a:t>
            </a:r>
            <a:r>
              <a:rPr lang="en-US" sz="2400" i="1" dirty="0"/>
              <a:t> </a:t>
            </a:r>
            <a:r>
              <a:rPr lang="en-US" sz="2400" i="1" dirty="0" err="1"/>
              <a:t>diisi</a:t>
            </a:r>
            <a:r>
              <a:rPr lang="en-US" sz="2400" i="1" dirty="0"/>
              <a:t> </a:t>
            </a:r>
            <a:r>
              <a:rPr lang="en-US" sz="2400" i="1" dirty="0" err="1"/>
              <a:t>oleh</a:t>
            </a:r>
            <a:r>
              <a:rPr lang="en-US" sz="2400" i="1" dirty="0"/>
              <a:t> </a:t>
            </a:r>
            <a:r>
              <a:rPr lang="en-US" sz="2400" i="1" dirty="0" err="1"/>
              <a:t>pemuda</a:t>
            </a:r>
            <a:r>
              <a:rPr lang="en-US" sz="2400" i="1" dirty="0"/>
              <a:t>; </a:t>
            </a:r>
            <a:r>
              <a:rPr lang="en-US" sz="2400" i="1" dirty="0" err="1"/>
              <a:t>dan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c. </a:t>
            </a:r>
            <a:r>
              <a:rPr lang="en-US" sz="2400" i="1" dirty="0" err="1"/>
              <a:t>faktor</a:t>
            </a:r>
            <a:r>
              <a:rPr lang="en-US" sz="2400" i="1" dirty="0"/>
              <a:t> </a:t>
            </a:r>
            <a:r>
              <a:rPr lang="en-US" sz="2400" i="1" dirty="0" err="1"/>
              <a:t>penunjang</a:t>
            </a:r>
            <a:r>
              <a:rPr lang="en-US" sz="2400" i="1" dirty="0"/>
              <a:t> </a:t>
            </a:r>
            <a:r>
              <a:rPr lang="en-US" sz="2400" i="1" dirty="0" err="1"/>
              <a:t>dan</a:t>
            </a:r>
            <a:r>
              <a:rPr lang="en-US" sz="2400" i="1" dirty="0"/>
              <a:t> </a:t>
            </a:r>
            <a:r>
              <a:rPr lang="en-US" sz="2400" i="1" dirty="0" err="1"/>
              <a:t>kendala</a:t>
            </a:r>
            <a:r>
              <a:rPr lang="en-US" sz="2400" i="1" dirty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1) </a:t>
            </a:r>
            <a:r>
              <a:rPr lang="en-US" sz="2400" i="1" dirty="0" err="1"/>
              <a:t>kendala</a:t>
            </a:r>
            <a:r>
              <a:rPr lang="en-US" sz="2400" i="1" dirty="0"/>
              <a:t> </a:t>
            </a:r>
            <a:r>
              <a:rPr lang="en-US" sz="2400" i="1" dirty="0" err="1"/>
              <a:t>psikologis</a:t>
            </a:r>
            <a:r>
              <a:rPr lang="en-US" sz="2400" i="1" dirty="0"/>
              <a:t>,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2) </a:t>
            </a:r>
            <a:r>
              <a:rPr lang="en-US" sz="2400" i="1" dirty="0" err="1"/>
              <a:t>kendala</a:t>
            </a:r>
            <a:r>
              <a:rPr lang="en-US" sz="2400" i="1" dirty="0"/>
              <a:t> </a:t>
            </a:r>
            <a:r>
              <a:rPr lang="en-US" sz="2400" i="1" dirty="0" err="1"/>
              <a:t>sosial</a:t>
            </a:r>
            <a:r>
              <a:rPr lang="en-US" sz="2400" i="1" dirty="0"/>
              <a:t>, </a:t>
            </a:r>
            <a:r>
              <a:rPr lang="en-US" sz="2400" i="1" dirty="0" err="1"/>
              <a:t>dan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3) </a:t>
            </a:r>
            <a:r>
              <a:rPr lang="en-US" sz="2400" i="1" dirty="0" err="1"/>
              <a:t>kendala</a:t>
            </a:r>
            <a:r>
              <a:rPr lang="en-US" sz="2400" i="1" dirty="0"/>
              <a:t> </a:t>
            </a:r>
            <a:r>
              <a:rPr lang="en-US" sz="2400" i="1" dirty="0" err="1"/>
              <a:t>ekonomi</a:t>
            </a:r>
            <a:r>
              <a:rPr lang="en-US" sz="2400" i="1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2635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0918" y="1313645"/>
            <a:ext cx="9440214" cy="359320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/>
              <a:t>3. </a:t>
            </a:r>
            <a:r>
              <a:rPr lang="en-US" sz="2400" i="1" dirty="0" err="1" smtClean="0"/>
              <a:t>Penutup</a:t>
            </a:r>
            <a:endParaRPr lang="en-US" sz="2400" i="1" dirty="0" smtClean="0"/>
          </a:p>
          <a:p>
            <a:endParaRPr lang="en-US" sz="2400" dirty="0"/>
          </a:p>
          <a:p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topik</a:t>
            </a:r>
            <a:r>
              <a:rPr lang="en-US" sz="2400" dirty="0"/>
              <a:t> “</a:t>
            </a:r>
            <a:r>
              <a:rPr lang="en-US" sz="2400" dirty="0" err="1"/>
              <a:t>Peranan</a:t>
            </a:r>
            <a:r>
              <a:rPr lang="en-US" sz="2400" dirty="0"/>
              <a:t> </a:t>
            </a:r>
            <a:r>
              <a:rPr lang="en-US" sz="2400" dirty="0" err="1"/>
              <a:t>Pemuda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Pembangunan”.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, </a:t>
            </a:r>
            <a:r>
              <a:rPr lang="en-US" sz="2400" dirty="0" err="1"/>
              <a:t>topik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pun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dikembangkan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: </a:t>
            </a:r>
            <a:r>
              <a:rPr lang="en-US" sz="2400" dirty="0" err="1"/>
              <a:t>pendahuluan</a:t>
            </a:r>
            <a:r>
              <a:rPr lang="en-US" sz="2400" dirty="0"/>
              <a:t>, </a:t>
            </a:r>
            <a:r>
              <a:rPr lang="en-US" sz="2400" dirty="0" err="1"/>
              <a:t>pembahasan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penutup</a:t>
            </a:r>
            <a:r>
              <a:rPr lang="en-US" sz="2400" dirty="0"/>
              <a:t>.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memetakan</a:t>
            </a:r>
            <a:r>
              <a:rPr lang="en-US" sz="2400" dirty="0"/>
              <a:t> </a:t>
            </a:r>
            <a:r>
              <a:rPr lang="en-US" sz="2400" dirty="0" err="1"/>
              <a:t>bahasan-bahasan</a:t>
            </a:r>
            <a:r>
              <a:rPr lang="en-US" sz="2400" dirty="0"/>
              <a:t> yang </a:t>
            </a:r>
            <a:r>
              <a:rPr lang="en-US" sz="2400" dirty="0" err="1"/>
              <a:t>dianggap</a:t>
            </a:r>
            <a:r>
              <a:rPr lang="en-US" sz="2400" dirty="0"/>
              <a:t> </a:t>
            </a:r>
            <a:r>
              <a:rPr lang="en-US" sz="2400" dirty="0" err="1"/>
              <a:t>relevan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topik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dibahas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2934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8490" y="1815922"/>
            <a:ext cx="10380372" cy="258865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pun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sumber-sumber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.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kerangka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data </a:t>
            </a:r>
            <a:r>
              <a:rPr lang="en-US" sz="2400" dirty="0" err="1"/>
              <a:t>ataupun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potensi-potensi</a:t>
            </a:r>
            <a:r>
              <a:rPr lang="en-US" sz="2400" dirty="0"/>
              <a:t> </a:t>
            </a:r>
            <a:r>
              <a:rPr lang="en-US" sz="2400" dirty="0" err="1"/>
              <a:t>pemuda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sektor</a:t>
            </a:r>
            <a:r>
              <a:rPr lang="en-US" sz="2400" dirty="0"/>
              <a:t> </a:t>
            </a:r>
            <a:r>
              <a:rPr lang="en-US" sz="2400" dirty="0" err="1"/>
              <a:t>sektor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. </a:t>
            </a: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pun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sumber-sumber</a:t>
            </a:r>
            <a:r>
              <a:rPr lang="en-US" sz="2400" dirty="0"/>
              <a:t> </a:t>
            </a:r>
            <a:r>
              <a:rPr lang="en-US" sz="2400" dirty="0" err="1"/>
              <a:t>berkenaan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penunjang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kendala-kendala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implementasi</a:t>
            </a:r>
            <a:r>
              <a:rPr lang="en-US" sz="2400" dirty="0"/>
              <a:t> </a:t>
            </a:r>
            <a:r>
              <a:rPr lang="en-US" sz="2400" dirty="0" err="1"/>
              <a:t>peranan</a:t>
            </a:r>
            <a:r>
              <a:rPr lang="en-US" sz="2400" dirty="0"/>
              <a:t> </a:t>
            </a:r>
            <a:r>
              <a:rPr lang="en-US" sz="2400" dirty="0" err="1"/>
              <a:t>pemuda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pembangunan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317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0011" y="1506827"/>
            <a:ext cx="8718997" cy="428866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3. </a:t>
            </a:r>
            <a:r>
              <a:rPr lang="en-US" sz="2400" b="1" dirty="0" err="1"/>
              <a:t>Mengumpulkan</a:t>
            </a:r>
            <a:r>
              <a:rPr lang="en-US" sz="2400" b="1" dirty="0"/>
              <a:t> </a:t>
            </a:r>
            <a:r>
              <a:rPr lang="en-US" sz="2400" b="1" dirty="0" err="1" smtClean="0"/>
              <a:t>bahan</a:t>
            </a:r>
            <a:endParaRPr lang="en-US" sz="2400" b="1" dirty="0" smtClean="0"/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.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menulis</a:t>
            </a:r>
            <a:r>
              <a:rPr lang="en-US" sz="2400" dirty="0"/>
              <a:t> </a:t>
            </a:r>
            <a:r>
              <a:rPr lang="en-US" sz="2400" dirty="0" err="1"/>
              <a:t>fiksi</a:t>
            </a:r>
            <a:r>
              <a:rPr lang="en-US" sz="2400" dirty="0"/>
              <a:t> yang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imajinasi</a:t>
            </a:r>
            <a:r>
              <a:rPr lang="en-US" sz="2400" dirty="0"/>
              <a:t>,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tidaklah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. Agar </a:t>
            </a:r>
            <a:r>
              <a:rPr lang="en-US" sz="2400" dirty="0" err="1"/>
              <a:t>tulisan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kering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data yang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topik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. </a:t>
            </a:r>
            <a:r>
              <a:rPr lang="en-US" sz="2400" dirty="0" err="1"/>
              <a:t>Bahan-bahan</a:t>
            </a:r>
            <a:r>
              <a:rPr lang="en-US" sz="2400" dirty="0"/>
              <a:t> yang </a:t>
            </a:r>
            <a:r>
              <a:rPr lang="en-US" sz="2400" dirty="0" err="1"/>
              <a:t>dimaksud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bersumber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,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, </a:t>
            </a:r>
            <a:r>
              <a:rPr lang="en-US" sz="2400" dirty="0" err="1"/>
              <a:t>surat</a:t>
            </a:r>
            <a:r>
              <a:rPr lang="en-US" sz="2400" dirty="0"/>
              <a:t> </a:t>
            </a:r>
            <a:r>
              <a:rPr lang="en-US" sz="2400" dirty="0" err="1"/>
              <a:t>kabar</a:t>
            </a:r>
            <a:r>
              <a:rPr lang="en-US" sz="2400" dirty="0"/>
              <a:t>, internet,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sumber-sumber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r>
              <a:rPr lang="en-US" sz="2400" dirty="0" err="1"/>
              <a:t>Adapun</a:t>
            </a:r>
            <a:r>
              <a:rPr lang="en-US" sz="2400" dirty="0"/>
              <a:t> data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observasi</a:t>
            </a:r>
            <a:r>
              <a:rPr lang="en-US" sz="2400" dirty="0"/>
              <a:t>, </a:t>
            </a:r>
            <a:r>
              <a:rPr lang="en-US" sz="2400" dirty="0" err="1"/>
              <a:t>wawancara</a:t>
            </a:r>
            <a:r>
              <a:rPr lang="en-US" sz="2400" dirty="0"/>
              <a:t>, </a:t>
            </a:r>
            <a:r>
              <a:rPr lang="en-US" sz="2400" dirty="0" err="1"/>
              <a:t>angket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teknik-teknik</a:t>
            </a:r>
            <a:r>
              <a:rPr lang="en-US" sz="2400" dirty="0"/>
              <a:t> </a:t>
            </a:r>
            <a:r>
              <a:rPr lang="en-US" sz="2400" dirty="0" err="1"/>
              <a:t>pengumpulan</a:t>
            </a:r>
            <a:r>
              <a:rPr lang="en-US" sz="2400" dirty="0"/>
              <a:t> data </a:t>
            </a:r>
            <a:r>
              <a:rPr lang="en-US" sz="2400" dirty="0" err="1"/>
              <a:t>lainnya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1957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759854" y="1867437"/>
            <a:ext cx="9942490" cy="343865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/>
              <a:t>1. BERDASARKAN TIPE PENELITIAN</a:t>
            </a:r>
            <a:endParaRPr lang="en-US" sz="2000" dirty="0"/>
          </a:p>
          <a:p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:</a:t>
            </a:r>
          </a:p>
          <a:p>
            <a:r>
              <a:rPr lang="en-US" sz="2000" dirty="0"/>
              <a:t> </a:t>
            </a:r>
          </a:p>
          <a:p>
            <a:pPr lvl="0"/>
            <a:r>
              <a:rPr lang="en-US" sz="2000" b="1" dirty="0"/>
              <a:t>Data </a:t>
            </a:r>
            <a:r>
              <a:rPr lang="en-US" sz="2000" b="1" dirty="0" err="1"/>
              <a:t>Kuantitatif</a:t>
            </a:r>
            <a:endParaRPr lang="en-US" sz="2000" dirty="0"/>
          </a:p>
          <a:p>
            <a:r>
              <a:rPr lang="en-US" sz="2000" dirty="0"/>
              <a:t>Data </a:t>
            </a:r>
            <a:r>
              <a:rPr lang="en-US" sz="2000" dirty="0" err="1"/>
              <a:t>kuantitatif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data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diinput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 </a:t>
            </a:r>
            <a:r>
              <a:rPr lang="en-US" sz="2000" dirty="0" err="1"/>
              <a:t>skala</a:t>
            </a:r>
            <a:r>
              <a:rPr lang="en-US" sz="2000" dirty="0"/>
              <a:t> </a:t>
            </a:r>
            <a:r>
              <a:rPr lang="en-US" sz="2000" dirty="0" err="1"/>
              <a:t>pengukuran</a:t>
            </a:r>
            <a:r>
              <a:rPr lang="en-US" sz="2000" dirty="0"/>
              <a:t> </a:t>
            </a:r>
            <a:r>
              <a:rPr lang="en-US" sz="2000" dirty="0" err="1"/>
              <a:t>statistik</a:t>
            </a:r>
            <a:r>
              <a:rPr lang="en-US" sz="2000" dirty="0"/>
              <a:t>. </a:t>
            </a:r>
            <a:r>
              <a:rPr lang="en-US" sz="2000" dirty="0" err="1"/>
              <a:t>Fakta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data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dinyatakan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alami</a:t>
            </a:r>
            <a:r>
              <a:rPr lang="en-US" sz="2000" dirty="0"/>
              <a:t>, </a:t>
            </a:r>
            <a:r>
              <a:rPr lang="en-US" sz="2000" dirty="0" err="1"/>
              <a:t>melainkan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numerik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pPr lvl="0"/>
            <a:r>
              <a:rPr lang="en-US" sz="2000" b="1" dirty="0"/>
              <a:t>Data </a:t>
            </a:r>
            <a:r>
              <a:rPr lang="en-US" sz="2000" b="1" dirty="0" err="1"/>
              <a:t>Kualitatif</a:t>
            </a:r>
            <a:endParaRPr lang="en-US" sz="2000" dirty="0"/>
          </a:p>
          <a:p>
            <a:r>
              <a:rPr lang="en-US" sz="2000" dirty="0"/>
              <a:t>Data </a:t>
            </a:r>
            <a:r>
              <a:rPr lang="en-US" sz="2000" dirty="0" err="1"/>
              <a:t>kualitatif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data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mencakup</a:t>
            </a:r>
            <a:r>
              <a:rPr lang="en-US" sz="2000" dirty="0"/>
              <a:t> </a:t>
            </a:r>
            <a:r>
              <a:rPr lang="en-US" sz="2000" dirty="0" err="1"/>
              <a:t>hampir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data non-</a:t>
            </a:r>
            <a:r>
              <a:rPr lang="en-US" sz="2000" dirty="0" err="1"/>
              <a:t>numerik</a:t>
            </a:r>
            <a:r>
              <a:rPr lang="en-US" sz="2000" dirty="0"/>
              <a:t>. Data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kata-kata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menggambarkan</a:t>
            </a:r>
            <a:r>
              <a:rPr lang="en-US" sz="2000" dirty="0"/>
              <a:t> </a:t>
            </a:r>
            <a:r>
              <a:rPr lang="en-US" sz="2000" dirty="0" err="1"/>
              <a:t>fakta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yang </a:t>
            </a:r>
            <a:r>
              <a:rPr lang="en-US" sz="2000" dirty="0" err="1"/>
              <a:t>diamati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3451539" y="360608"/>
            <a:ext cx="4816698" cy="95303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JENIS-JENIS DATA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5635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597</Words>
  <Application>Microsoft Office PowerPoint</Application>
  <PresentationFormat>Widescreen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MENULIS KARYA ILMIAH DENGAN MEMPERHATIKAN SISTEMATIKA DAN KEBAHASAAN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MENULIS KARYA ILMIAH DENGAN MEMPERHATIKAN SISTEMATIKA DAN KEBAHASAAN</dc:title>
  <dc:creator>Anita</dc:creator>
  <cp:lastModifiedBy>Anita</cp:lastModifiedBy>
  <cp:revision>5</cp:revision>
  <dcterms:created xsi:type="dcterms:W3CDTF">2021-02-16T13:01:12Z</dcterms:created>
  <dcterms:modified xsi:type="dcterms:W3CDTF">2021-02-16T13:34:39Z</dcterms:modified>
</cp:coreProperties>
</file>