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0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16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0634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4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0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7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9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0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4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7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72053-9DC4-431A-BDF1-A56C6E5ADD88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44F9-4FA7-46A7-826B-EE44C3F3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2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ile.upi.edu/Direktori/FPBS/JUR._PEND._BHS._DAN_SASTRA_INDONESIA/196401221989031KHOLID_ABDULLAH_HARRAS/Bahan2_Kuliah/Presentasi/KUTIPAN.pdf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MENULIS KUTIPAN DALAM KARYA ILMIAH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9901" y="0"/>
            <a:ext cx="8632825" cy="69088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5.	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beberapa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berbeda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tahun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penerbitan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1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diambil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sumber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berbeda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).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 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Cantor (1985), Skinner (1988),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Kimbal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(1990a, 1990b) 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Caballero (1991), …</a:t>
            </a:r>
          </a:p>
          <a:p>
            <a:pPr marL="457200" algn="just">
              <a:defRPr/>
            </a:pP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.... 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(Ellison, 1973;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Jaynes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1979; Mick, 1978).</a:t>
            </a:r>
          </a:p>
          <a:p>
            <a:pPr marL="457200" algn="just">
              <a:defRPr/>
            </a:pP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defRPr/>
            </a:pP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6.	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rumus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hasil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Harus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mencatumkan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nomor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 sebuah penelitian mengenai pendidikan, 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Smith (1991, p. 104) 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mengatakan bahwa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“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...”</a:t>
            </a:r>
            <a:endParaRPr lang="en-US" sz="19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 sebuah penelitian mengenai pendidikan, 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Smith (1991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: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104) 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mengatakan bahwa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“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...”</a:t>
            </a:r>
            <a:endParaRPr lang="en-US" sz="19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defRPr/>
            </a:pP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7.	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Jika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sumber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asli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dicantumkan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pada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dicantumkan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pada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akhir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Wallace (1972)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...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Barkin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1992, p. 478).</a:t>
            </a:r>
          </a:p>
          <a:p>
            <a:pPr marL="457200" algn="just">
              <a:defRPr/>
            </a:pP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Wallace (1972)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dalaim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Barkin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1992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: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478)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...</a:t>
            </a:r>
            <a:endParaRPr lang="en-US" sz="19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endParaRPr lang="en-US" sz="19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defRPr/>
            </a:pPr>
            <a:r>
              <a:rPr lang="en-US" sz="1900" dirty="0">
                <a:latin typeface="Agency FB" panose="020B0503020202020204" pitchFamily="34" charset="0"/>
              </a:rPr>
              <a:t>8.	</a:t>
            </a:r>
            <a:r>
              <a:rPr lang="en-US" sz="1900" dirty="0" err="1">
                <a:latin typeface="Agency FB" panose="020B0503020202020204" pitchFamily="34" charset="0"/>
              </a:rPr>
              <a:t>Artikel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tanpa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nama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penulis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dan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tahun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penerbitan</a:t>
            </a:r>
            <a:endParaRPr lang="en-US" sz="1900" dirty="0">
              <a:latin typeface="Agency FB" panose="020B0503020202020204" pitchFamily="34" charset="0"/>
            </a:endParaRPr>
          </a:p>
          <a:p>
            <a:pPr marL="457200">
              <a:defRPr/>
            </a:pP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</a:rPr>
              <a:t>... 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(“</a:t>
            </a: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</a:rPr>
              <a:t>Hubungan Motivasi dengan Kinerja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,”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n.d.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).</a:t>
            </a:r>
          </a:p>
          <a:p>
            <a:pPr marL="457200">
              <a:defRPr/>
            </a:pP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n.d.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= no date</a:t>
            </a:r>
            <a:endParaRPr lang="en-US" sz="19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669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0550" y="195264"/>
            <a:ext cx="8497888" cy="63087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defRPr/>
            </a:pP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9.	</a:t>
            </a:r>
            <a:r>
              <a:rPr lang="en-US" sz="1900" dirty="0" err="1">
                <a:latin typeface="Agency FB" panose="020B0503020202020204" pitchFamily="34" charset="0"/>
              </a:rPr>
              <a:t>Mengutip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dari</a:t>
            </a:r>
            <a:r>
              <a:rPr lang="en-US" sz="1900" dirty="0">
                <a:latin typeface="Agency FB" panose="020B0503020202020204" pitchFamily="34" charset="0"/>
              </a:rPr>
              <a:t> Website</a:t>
            </a:r>
          </a:p>
          <a:p>
            <a:pPr marL="914400" indent="-457200">
              <a:buFont typeface="+mj-lt"/>
              <a:buAutoNum type="alphaLcPeriod"/>
              <a:defRPr/>
            </a:pPr>
            <a:r>
              <a:rPr lang="en-US" sz="1900" dirty="0" err="1">
                <a:latin typeface="Agency FB" panose="020B0503020202020204" pitchFamily="34" charset="0"/>
              </a:rPr>
              <a:t>Jika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mengutip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dari</a:t>
            </a:r>
            <a:r>
              <a:rPr lang="en-US" sz="1900" dirty="0">
                <a:latin typeface="Agency FB" panose="020B0503020202020204" pitchFamily="34" charset="0"/>
              </a:rPr>
              <a:t> website </a:t>
            </a:r>
            <a:r>
              <a:rPr lang="en-US" sz="1900" dirty="0" err="1">
                <a:latin typeface="Agency FB" panose="020B0503020202020204" pitchFamily="34" charset="0"/>
              </a:rPr>
              <a:t>atau</a:t>
            </a:r>
            <a:r>
              <a:rPr lang="en-US" sz="1900" dirty="0">
                <a:latin typeface="Agency FB" panose="020B0503020202020204" pitchFamily="34" charset="0"/>
              </a:rPr>
              <a:t> media </a:t>
            </a:r>
            <a:r>
              <a:rPr lang="en-US" sz="1900" dirty="0" err="1">
                <a:latin typeface="Agency FB" panose="020B0503020202020204" pitchFamily="34" charset="0"/>
              </a:rPr>
              <a:t>elektronik</a:t>
            </a:r>
            <a:r>
              <a:rPr lang="en-US" sz="1900" dirty="0">
                <a:latin typeface="Agency FB" panose="020B0503020202020204" pitchFamily="34" charset="0"/>
              </a:rPr>
              <a:t>, yang </a:t>
            </a:r>
            <a:r>
              <a:rPr lang="en-US" sz="1900" dirty="0" err="1">
                <a:latin typeface="Agency FB" panose="020B0503020202020204" pitchFamily="34" charset="0"/>
              </a:rPr>
              <a:t>perlu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dicantumkan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adalah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nama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penulis</a:t>
            </a:r>
            <a:r>
              <a:rPr lang="en-US" sz="1900" dirty="0">
                <a:latin typeface="Agency FB" panose="020B0503020202020204" pitchFamily="34" charset="0"/>
              </a:rPr>
              <a:t>, </a:t>
            </a:r>
            <a:r>
              <a:rPr lang="en-US" sz="1900" dirty="0" err="1">
                <a:latin typeface="Agency FB" panose="020B0503020202020204" pitchFamily="34" charset="0"/>
              </a:rPr>
              <a:t>tahun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penerbitan</a:t>
            </a:r>
            <a:r>
              <a:rPr lang="en-US" sz="1900" dirty="0">
                <a:latin typeface="Agency FB" panose="020B0503020202020204" pitchFamily="34" charset="0"/>
              </a:rPr>
              <a:t>, </a:t>
            </a:r>
            <a:r>
              <a:rPr lang="en-US" sz="1900" dirty="0" err="1">
                <a:latin typeface="Agency FB" panose="020B0503020202020204" pitchFamily="34" charset="0"/>
              </a:rPr>
              <a:t>nomor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halaman</a:t>
            </a:r>
            <a:r>
              <a:rPr lang="en-US" sz="1900" dirty="0">
                <a:latin typeface="Agency FB" panose="020B0503020202020204" pitchFamily="34" charset="0"/>
              </a:rPr>
              <a:t> (</a:t>
            </a:r>
            <a:r>
              <a:rPr lang="en-US" sz="1900" dirty="0" err="1">
                <a:latin typeface="Agency FB" panose="020B0503020202020204" pitchFamily="34" charset="0"/>
              </a:rPr>
              <a:t>untuk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kutipan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langsung</a:t>
            </a:r>
            <a:r>
              <a:rPr lang="en-US" sz="1900" dirty="0">
                <a:latin typeface="Agency FB" panose="020B0503020202020204" pitchFamily="34" charset="0"/>
              </a:rPr>
              <a:t>) </a:t>
            </a:r>
          </a:p>
          <a:p>
            <a:pPr marL="914400" indent="-457200">
              <a:buFont typeface="+mj-lt"/>
              <a:buAutoNum type="alphaLcPeriod"/>
              <a:defRPr/>
            </a:pPr>
            <a:r>
              <a:rPr lang="en-US" sz="1900" dirty="0" err="1">
                <a:latin typeface="Agency FB" panose="020B0503020202020204" pitchFamily="34" charset="0"/>
              </a:rPr>
              <a:t>Jika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tidak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ada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nomor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halaman</a:t>
            </a:r>
            <a:r>
              <a:rPr lang="en-US" sz="1900" dirty="0">
                <a:latin typeface="Agency FB" panose="020B0503020202020204" pitchFamily="34" charset="0"/>
              </a:rPr>
              <a:t>, </a:t>
            </a:r>
            <a:r>
              <a:rPr lang="en-US" sz="1900" dirty="0" err="1">
                <a:latin typeface="Agency FB" panose="020B0503020202020204" pitchFamily="34" charset="0"/>
              </a:rPr>
              <a:t>sebutkan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nomor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bab</a:t>
            </a:r>
            <a:r>
              <a:rPr lang="en-US" sz="1900" dirty="0">
                <a:latin typeface="Agency FB" panose="020B0503020202020204" pitchFamily="34" charset="0"/>
              </a:rPr>
              <a:t> (chapter), </a:t>
            </a:r>
            <a:r>
              <a:rPr lang="en-US" sz="1900" dirty="0" err="1">
                <a:latin typeface="Agency FB" panose="020B0503020202020204" pitchFamily="34" charset="0"/>
              </a:rPr>
              <a:t>nomor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gambar</a:t>
            </a:r>
            <a:r>
              <a:rPr lang="en-US" sz="1900" dirty="0">
                <a:latin typeface="Agency FB" panose="020B0503020202020204" pitchFamily="34" charset="0"/>
              </a:rPr>
              <a:t>, </a:t>
            </a:r>
            <a:r>
              <a:rPr lang="en-US" sz="1900" dirty="0" err="1">
                <a:latin typeface="Agency FB" panose="020B0503020202020204" pitchFamily="34" charset="0"/>
              </a:rPr>
              <a:t>tabel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atau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paragraf</a:t>
            </a:r>
            <a:r>
              <a:rPr lang="en-US" sz="1900" dirty="0">
                <a:latin typeface="Agency FB" panose="020B0503020202020204" pitchFamily="34" charset="0"/>
              </a:rPr>
              <a:t>. </a:t>
            </a:r>
          </a:p>
          <a:p>
            <a:pPr marL="914400" indent="-457200"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sz="1900" dirty="0" err="1">
                <a:latin typeface="Agency FB" panose="020B0503020202020204" pitchFamily="34" charset="0"/>
              </a:rPr>
              <a:t>Alamat</a:t>
            </a:r>
            <a:r>
              <a:rPr lang="en-US" sz="1900" dirty="0">
                <a:latin typeface="Agency FB" panose="020B0503020202020204" pitchFamily="34" charset="0"/>
              </a:rPr>
              <a:t> website (URL) </a:t>
            </a:r>
            <a:r>
              <a:rPr lang="en-US" sz="1900" dirty="0" err="1">
                <a:latin typeface="Agency FB" panose="020B0503020202020204" pitchFamily="34" charset="0"/>
              </a:rPr>
              <a:t>dan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informasi</a:t>
            </a:r>
            <a:r>
              <a:rPr lang="en-US" sz="1900" dirty="0">
                <a:latin typeface="Agency FB" panose="020B0503020202020204" pitchFamily="34" charset="0"/>
              </a:rPr>
              <a:t> lain </a:t>
            </a:r>
            <a:r>
              <a:rPr lang="en-US" sz="1900" dirty="0" err="1">
                <a:latin typeface="Agency FB" panose="020B0503020202020204" pitchFamily="34" charset="0"/>
              </a:rPr>
              <a:t>dituliskan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pada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Daftar</a:t>
            </a:r>
            <a:r>
              <a:rPr lang="en-US" sz="1900" dirty="0">
                <a:latin typeface="Agency FB" panose="020B0503020202020204" pitchFamily="34" charset="0"/>
              </a:rPr>
              <a:t> </a:t>
            </a:r>
            <a:r>
              <a:rPr lang="en-US" sz="1900" dirty="0" err="1">
                <a:latin typeface="Agency FB" panose="020B0503020202020204" pitchFamily="34" charset="0"/>
              </a:rPr>
              <a:t>Referensi</a:t>
            </a:r>
            <a:r>
              <a:rPr lang="en-US" sz="1900" dirty="0">
                <a:latin typeface="Agency FB" panose="020B0503020202020204" pitchFamily="34" charset="0"/>
              </a:rPr>
              <a:t>.</a:t>
            </a:r>
          </a:p>
          <a:p>
            <a:pPr marL="457200">
              <a:defRPr/>
            </a:pP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</a:rPr>
              <a:t>... 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(Cheek &amp; Buss, 1981, p. 332)</a:t>
            </a:r>
          </a:p>
          <a:p>
            <a:pPr marL="457200">
              <a:defRPr/>
            </a:pPr>
            <a:r>
              <a:rPr lang="id-ID" sz="1900" dirty="0">
                <a:solidFill>
                  <a:srgbClr val="FF0000"/>
                </a:solidFill>
                <a:latin typeface="Agency FB" panose="020B0503020202020204" pitchFamily="34" charset="0"/>
              </a:rPr>
              <a:t>... 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(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Shimamura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, 1989, chap. 3)</a:t>
            </a:r>
          </a:p>
          <a:p>
            <a:pPr marL="457200">
              <a:defRPr/>
            </a:pP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Kutipan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adalah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“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buku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,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makalah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,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atau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jurnal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yang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digunakan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sebagai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bahan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masukan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bagi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penulis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,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untuk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menguatkan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karya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tulis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yang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mereka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buat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.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Kutipan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juga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berarti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pinjaman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kalimat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atau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pendapat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dari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seorang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pengarang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,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atau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ucapan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</a:rPr>
              <a:t>seseorang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”. </a:t>
            </a:r>
          </a:p>
          <a:p>
            <a:pPr marL="457200">
              <a:defRPr/>
            </a:pP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(</a:t>
            </a:r>
            <a:r>
              <a:rPr lang="en-US" sz="1900" u="sng" dirty="0">
                <a:solidFill>
                  <a:srgbClr val="00B0F0"/>
                </a:solidFill>
                <a:latin typeface="Agency FB" panose="020B0503020202020204" pitchFamily="34" charset="0"/>
                <a:hlinkClick r:id="rId2"/>
              </a:rPr>
              <a:t>http://file.upi.edu/Direktori/FPBS/JUR._PEND._BHS._DAN_SASTRA_INDONESIA/196401221989031KHOLID_ABDULLAH_HARRAS/Bahan2_Kuliah/Presentasi/KUTIPAN.pdf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</a:rPr>
              <a:t>). </a:t>
            </a:r>
          </a:p>
          <a:p>
            <a:pPr marL="457200" algn="just">
              <a:defRPr/>
            </a:pP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defRPr/>
            </a:pP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10.	</a:t>
            </a: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Melalui Wawancara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>
              <a:defRPr/>
            </a:pP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…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disimpulkan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bahwa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jurusan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Teknik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Mesin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kurang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diminati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oleh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457200">
              <a:defRPr/>
            </a:pP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siswa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perempuan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Wawancara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Juliana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Anggono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5 </a:t>
            </a:r>
            <a:r>
              <a:rPr lang="en-US" sz="1900" dirty="0" err="1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Januari</a:t>
            </a:r>
            <a:r>
              <a:rPr lang="en-US" sz="19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1999).</a:t>
            </a:r>
          </a:p>
        </p:txBody>
      </p:sp>
    </p:spTree>
    <p:extLst>
      <p:ext uri="{BB962C8B-B14F-4D97-AF65-F5344CB8AC3E}">
        <p14:creationId xmlns:p14="http://schemas.microsoft.com/office/powerpoint/2010/main" val="174037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0550" y="195264"/>
            <a:ext cx="8497888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defRPr/>
            </a:pP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11.	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Jika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tuliskan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2 kata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pertama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judul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buku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web. 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Jika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buku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website,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judul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cetak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miring. 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Jika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artikel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jurnal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majalah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surat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kabar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judul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tegak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memberi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tanda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petik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akhir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24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id-ID" sz="2000" i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Hubungan</a:t>
            </a: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id-ID" sz="2000" i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Motivasi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1997).</a:t>
            </a:r>
          </a:p>
          <a:p>
            <a:pPr marL="457200" algn="just">
              <a:defRPr/>
            </a:pP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... 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(</a:t>
            </a: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“Hubungan Motivasi”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1997).</a:t>
            </a:r>
          </a:p>
        </p:txBody>
      </p:sp>
    </p:spTree>
    <p:extLst>
      <p:ext uri="{BB962C8B-B14F-4D97-AF65-F5344CB8AC3E}">
        <p14:creationId xmlns:p14="http://schemas.microsoft.com/office/powerpoint/2010/main" val="1986908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53036" y="2163651"/>
            <a:ext cx="10135674" cy="195758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SEKIAN DAN TERIMA KASIH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8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ChangeArrowheads="1"/>
          </p:cNvSpPr>
          <p:nvPr/>
        </p:nvSpPr>
        <p:spPr bwMode="auto">
          <a:xfrm>
            <a:off x="2074864" y="3802064"/>
            <a:ext cx="6872287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Char char="•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6600" kern="0" dirty="0">
                <a:latin typeface="Agent Orange" panose="00000400000000000000" pitchFamily="2" charset="0"/>
                <a:cs typeface="Agent Orange" panose="00000400000000000000" pitchFamily="2" charset="0"/>
              </a:rPr>
              <a:t>MENULIS KUTIPAN</a:t>
            </a:r>
            <a:endParaRPr lang="id-ID" sz="6600" kern="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4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6575" y="257175"/>
            <a:ext cx="8566150" cy="64785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id-ID" sz="20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PENULISAN </a:t>
            </a:r>
            <a:r>
              <a:rPr lang="en-US" sz="20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</a:t>
            </a:r>
            <a:r>
              <a:rPr lang="id-ID" sz="20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LANGSUNG</a:t>
            </a:r>
            <a:endParaRPr lang="en-US" sz="2000" dirty="0">
              <a:solidFill>
                <a:srgbClr val="00B050"/>
              </a:solidFill>
              <a:latin typeface="Agency FB" panose="020B05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  <a:defRPr/>
            </a:pP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persis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aslinya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(sic!) 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sekedar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mengutip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aslinya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bertanggung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kesalahan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argumentasi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>
              <a:defRPr/>
            </a:pPr>
            <a:endParaRPr lang="en-US" sz="2000" b="1" dirty="0">
              <a:latin typeface="Agency FB" panose="020B0503020202020204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00B050"/>
                </a:solidFill>
                <a:latin typeface="Agency FB" panose="020B0503020202020204" pitchFamily="34" charset="0"/>
              </a:rPr>
              <a:t>PENULISAN KUTIPAN TIDAK LANGSUNG</a:t>
            </a:r>
            <a:endParaRPr lang="en-US" sz="2000" dirty="0">
              <a:solidFill>
                <a:srgbClr val="00B050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000" dirty="0" err="1">
                <a:latin typeface="Agency FB" panose="020B0503020202020204" pitchFamily="34" charset="0"/>
              </a:rPr>
              <a:t>Kutipan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tak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langsung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adalah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kutipan</a:t>
            </a:r>
            <a:r>
              <a:rPr lang="en-US" sz="2000" dirty="0">
                <a:latin typeface="Agency FB" panose="020B0503020202020204" pitchFamily="34" charset="0"/>
              </a:rPr>
              <a:t> yang </a:t>
            </a:r>
            <a:r>
              <a:rPr lang="en-US" sz="2000" dirty="0" err="1">
                <a:latin typeface="Agency FB" panose="020B0503020202020204" pitchFamily="34" charset="0"/>
              </a:rPr>
              <a:t>hanya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mengambil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intisari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atau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ringkasan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dari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suatu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sumber</a:t>
            </a:r>
            <a:r>
              <a:rPr lang="en-US" sz="2000" dirty="0">
                <a:latin typeface="Agency FB" panose="020B0503020202020204" pitchFamily="34" charset="0"/>
              </a:rPr>
              <a:t>. </a:t>
            </a:r>
            <a:r>
              <a:rPr lang="en-US" sz="2000" dirty="0" err="1">
                <a:latin typeface="Agency FB" panose="020B0503020202020204" pitchFamily="34" charset="0"/>
              </a:rPr>
              <a:t>Kutipan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tak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langsung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bisa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juga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disebut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kutipan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isi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karena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kutipan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ini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hanya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mengambil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garis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besar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dari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isi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suatu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gagasan</a:t>
            </a:r>
            <a:r>
              <a:rPr lang="en-US" sz="2000" dirty="0">
                <a:latin typeface="Agency FB" panose="020B0503020202020204" pitchFamily="34" charset="0"/>
              </a:rPr>
              <a:t>. 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000" dirty="0" err="1">
                <a:latin typeface="Agency FB" panose="020B0503020202020204" pitchFamily="34" charset="0"/>
              </a:rPr>
              <a:t>Menyadur</a:t>
            </a:r>
            <a:r>
              <a:rPr lang="en-US" sz="2000" dirty="0">
                <a:latin typeface="Agency FB" panose="020B0503020202020204" pitchFamily="34" charset="0"/>
              </a:rPr>
              <a:t>, </a:t>
            </a:r>
            <a:r>
              <a:rPr lang="en-US" sz="2000" dirty="0" err="1">
                <a:latin typeface="Agency FB" panose="020B0503020202020204" pitchFamily="34" charset="0"/>
              </a:rPr>
              <a:t>mengambil</a:t>
            </a:r>
            <a:r>
              <a:rPr lang="en-US" sz="2000" dirty="0">
                <a:latin typeface="Agency FB" panose="020B0503020202020204" pitchFamily="34" charset="0"/>
              </a:rPr>
              <a:t> ide </a:t>
            </a:r>
            <a:r>
              <a:rPr lang="en-US" sz="2000" dirty="0" err="1">
                <a:latin typeface="Agency FB" panose="020B0503020202020204" pitchFamily="34" charset="0"/>
              </a:rPr>
              <a:t>dari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suatu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dan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menuliskannya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sendiri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dengan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</a:p>
          <a:p>
            <a:pPr marL="457200">
              <a:defRPr/>
            </a:pPr>
            <a:r>
              <a:rPr lang="en-US" sz="2000" dirty="0" err="1">
                <a:latin typeface="Agency FB" panose="020B0503020202020204" pitchFamily="34" charset="0"/>
              </a:rPr>
              <a:t>kalimat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dan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bahasa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sendiri</a:t>
            </a:r>
            <a:r>
              <a:rPr lang="en-US" sz="2000" dirty="0">
                <a:latin typeface="Agency FB" panose="020B0503020202020204" pitchFamily="34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Agency FB" panose="020B0503020202020204" pitchFamily="34" charset="0"/>
              </a:rPr>
              <a:t>Cara  </a:t>
            </a:r>
            <a:r>
              <a:rPr lang="en-US" sz="2000" dirty="0" err="1">
                <a:latin typeface="Agency FB" panose="020B0503020202020204" pitchFamily="34" charset="0"/>
              </a:rPr>
              <a:t>menyadur</a:t>
            </a:r>
            <a:r>
              <a:rPr lang="en-US" sz="2000" dirty="0">
                <a:latin typeface="Agency FB" panose="020B0503020202020204" pitchFamily="34" charset="0"/>
              </a:rPr>
              <a:t>  </a:t>
            </a:r>
            <a:r>
              <a:rPr lang="en-US" sz="2000" dirty="0" err="1">
                <a:latin typeface="Agency FB" panose="020B0503020202020204" pitchFamily="34" charset="0"/>
              </a:rPr>
              <a:t>ada</a:t>
            </a:r>
            <a:r>
              <a:rPr lang="en-US" sz="2000" dirty="0">
                <a:latin typeface="Agency FB" panose="020B0503020202020204" pitchFamily="34" charset="0"/>
              </a:rPr>
              <a:t>  </a:t>
            </a:r>
            <a:r>
              <a:rPr lang="en-US" sz="2000" dirty="0" err="1">
                <a:latin typeface="Agency FB" panose="020B0503020202020204" pitchFamily="34" charset="0"/>
              </a:rPr>
              <a:t>dua</a:t>
            </a:r>
            <a:r>
              <a:rPr lang="en-US" sz="2000" dirty="0">
                <a:latin typeface="Agency FB" panose="020B0503020202020204" pitchFamily="34" charset="0"/>
              </a:rPr>
              <a:t>  </a:t>
            </a:r>
            <a:r>
              <a:rPr lang="en-US" sz="2000" dirty="0" err="1">
                <a:latin typeface="Agency FB" panose="020B0503020202020204" pitchFamily="34" charset="0"/>
              </a:rPr>
              <a:t>macam</a:t>
            </a:r>
            <a:r>
              <a:rPr lang="en-US" sz="2000" dirty="0">
                <a:latin typeface="Agency FB" panose="020B0503020202020204" pitchFamily="34" charset="0"/>
              </a:rPr>
              <a:t>, </a:t>
            </a:r>
            <a:r>
              <a:rPr lang="en-US" sz="2000" dirty="0" err="1">
                <a:latin typeface="Agency FB" panose="020B0503020202020204" pitchFamily="34" charset="0"/>
              </a:rPr>
              <a:t>masing-masing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berbeda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cara</a:t>
            </a:r>
            <a:r>
              <a:rPr lang="en-US" sz="2000" dirty="0">
                <a:latin typeface="Agency FB" panose="020B0503020202020204" pitchFamily="34" charset="0"/>
              </a:rPr>
              <a:t>, </a:t>
            </a:r>
            <a:r>
              <a:rPr lang="en-US" sz="2000" dirty="0" err="1">
                <a:latin typeface="Agency FB" panose="020B0503020202020204" pitchFamily="34" charset="0"/>
              </a:rPr>
              <a:t>tujuan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</a:p>
          <a:p>
            <a:pPr marL="457200">
              <a:defRPr/>
            </a:pPr>
            <a:r>
              <a:rPr lang="en-US" sz="2000" dirty="0" err="1">
                <a:latin typeface="Agency FB" panose="020B0503020202020204" pitchFamily="34" charset="0"/>
              </a:rPr>
              <a:t>dan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manfaatnya</a:t>
            </a:r>
            <a:r>
              <a:rPr lang="en-US" sz="2000" dirty="0">
                <a:latin typeface="Agency FB" panose="020B0503020202020204" pitchFamily="34" charset="0"/>
              </a:rPr>
              <a:t>. Cara </a:t>
            </a:r>
            <a:r>
              <a:rPr lang="en-US" sz="2000" dirty="0" err="1">
                <a:latin typeface="Agency FB" panose="020B0503020202020204" pitchFamily="34" charset="0"/>
              </a:rPr>
              <a:t>pertama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yaitu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meringkas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dan</a:t>
            </a:r>
            <a:r>
              <a:rPr lang="en-US" sz="2000" dirty="0">
                <a:latin typeface="Agency FB" panose="020B0503020202020204" pitchFamily="34" charset="0"/>
              </a:rPr>
              <a:t> yang </a:t>
            </a:r>
            <a:r>
              <a:rPr lang="en-US" sz="2000" dirty="0" err="1">
                <a:latin typeface="Agency FB" panose="020B0503020202020204" pitchFamily="34" charset="0"/>
              </a:rPr>
              <a:t>kedua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</a:p>
          <a:p>
            <a:pPr marL="457200">
              <a:defRPr/>
            </a:pPr>
            <a:r>
              <a:rPr lang="en-US" sz="2000" dirty="0" err="1">
                <a:latin typeface="Agency FB" panose="020B0503020202020204" pitchFamily="34" charset="0"/>
              </a:rPr>
              <a:t>adalah</a:t>
            </a:r>
            <a:r>
              <a:rPr lang="en-US" sz="2000" dirty="0">
                <a:latin typeface="Agency FB" panose="020B0503020202020204" pitchFamily="34" charset="0"/>
              </a:rPr>
              <a:t> </a:t>
            </a:r>
            <a:r>
              <a:rPr lang="en-US" sz="2000" dirty="0" err="1">
                <a:latin typeface="Agency FB" panose="020B0503020202020204" pitchFamily="34" charset="0"/>
              </a:rPr>
              <a:t>membuat</a:t>
            </a:r>
            <a:r>
              <a:rPr lang="en-US" sz="2000" dirty="0">
                <a:latin typeface="Agency FB" panose="020B0503020202020204" pitchFamily="34" charset="0"/>
              </a:rPr>
              <a:t>  </a:t>
            </a:r>
            <a:r>
              <a:rPr lang="en-US" sz="2000" dirty="0" err="1">
                <a:latin typeface="Agency FB" panose="020B0503020202020204" pitchFamily="34" charset="0"/>
              </a:rPr>
              <a:t>ikhtisar</a:t>
            </a:r>
            <a:endParaRPr lang="en-US" sz="20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8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06576" y="217488"/>
            <a:ext cx="8512175" cy="65402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en-US" sz="23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PERBEDAAN MENULIS KUTIPAN LANGSUNG DAN TAK LANGSUNG</a:t>
            </a:r>
          </a:p>
          <a:p>
            <a:pPr algn="just">
              <a:defRPr/>
            </a:pPr>
            <a:r>
              <a:rPr lang="en-US" sz="23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 LANGSUNG</a:t>
            </a:r>
            <a:endParaRPr lang="en-US" sz="2300" b="1" dirty="0">
              <a:latin typeface="Agency FB" panose="020B05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sesuai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sumber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aslinya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artinya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kalimat-kalimat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ada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diubah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3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Ide/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konsep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orang lain yang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disalin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sesuai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aslinya</a:t>
            </a:r>
            <a:endParaRPr lang="en-US" sz="23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Menyebutkan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pengarang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tahun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terbit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teks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dikutip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</a:p>
          <a:p>
            <a:pPr>
              <a:defRPr/>
            </a:pPr>
            <a:endParaRPr lang="en-US" sz="2300" dirty="0">
              <a:solidFill>
                <a:srgbClr val="00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23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 TAK LANGSUNG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Mengutip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cara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meringkas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sumber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aslinya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namun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menghilangkan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gagasan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asli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sumber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tersebut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3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Ide/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konsep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orang lain yang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dikutip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menggunakan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kata-kata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peneliti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sendiri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3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Mencantumkan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pengarang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tahun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penerbitan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tanpa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menuliskan</a:t>
            </a:r>
            <a:r>
              <a:rPr lang="en-US" sz="2300" dirty="0" smtClean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3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dikutip</a:t>
            </a:r>
            <a:r>
              <a:rPr lang="en-US" sz="23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3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>
              <a:defRPr/>
            </a:pPr>
            <a:endParaRPr lang="en-US" sz="23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8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415926"/>
            <a:ext cx="8674100" cy="5801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sz="19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 LANGSUNG</a:t>
            </a:r>
            <a:r>
              <a:rPr lang="id-ID" sz="19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PENDEK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085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langsung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pendek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adalah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dikutip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kurang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sama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40 kata. 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085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Jika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kurang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empat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baris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langsung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disatukan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teks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085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langsung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pendek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teks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memberi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tanda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petik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di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awal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di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akhir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algn="just">
              <a:defRPr/>
            </a:pP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defRPr/>
            </a:pP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a.	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disebutkan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algn="just">
              <a:spcAft>
                <a:spcPts val="1200"/>
              </a:spcAft>
              <a:defRPr/>
            </a:pP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id-ID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disampaikanNya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(sic!)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disangsikan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 (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Nawawi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1985:4) </a:t>
            </a:r>
          </a:p>
          <a:p>
            <a:pPr marL="914400" lvl="1" indent="-457200" algn="just">
              <a:defRPr/>
            </a:pP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b.	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disebutkan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>
              <a:defRPr/>
            </a:pP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d-ID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Nawawi (1985) mengatakan, “...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disampaikanNya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 smtClean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sic!)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disangsikan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 (</a:t>
            </a:r>
            <a:r>
              <a:rPr lang="id-ID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hal: 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 </a:t>
            </a:r>
          </a:p>
        </p:txBody>
      </p:sp>
    </p:spTree>
    <p:extLst>
      <p:ext uri="{BB962C8B-B14F-4D97-AF65-F5344CB8AC3E}">
        <p14:creationId xmlns:p14="http://schemas.microsoft.com/office/powerpoint/2010/main" val="31544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0864" y="233363"/>
            <a:ext cx="8485187" cy="65262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defRPr/>
            </a:pPr>
            <a:r>
              <a:rPr lang="en-US" sz="19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2.	</a:t>
            </a:r>
            <a:r>
              <a:rPr lang="en-US" sz="1900" b="1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langsung</a:t>
            </a:r>
            <a:r>
              <a:rPr lang="en-US" sz="19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panjang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langsung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panjang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adalah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kalimat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dikutip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lebih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40 kata 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Jika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teksnya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lebih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empat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baris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langsung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panjang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paragraf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tersendiri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jarak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2,5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spasi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lphaLcPeriod"/>
              <a:defRPr/>
            </a:pP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 menjorok ke dalam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jarak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5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ketuk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spasi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alinea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baru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berarti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menjorok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ke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kanan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10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ketuk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spasi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jarak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spasi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rapat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900" i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single space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)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diapit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(“)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lphaLcPeriod"/>
              <a:defRPr/>
            </a:pP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catatan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defRPr/>
            </a:pP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19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Contoh:</a:t>
            </a:r>
            <a:endParaRPr lang="en-US" sz="19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>
              <a:defRPr/>
            </a:pP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457200">
              <a:defRPr/>
            </a:pP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d-ID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disampaikanNya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>
              <a:defRPr/>
            </a:pP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disangsikan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kata lain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disampaikan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halnya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>
              <a:defRPr/>
            </a:pP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memang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lain.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>
              <a:defRPr/>
            </a:pP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mutlak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...” 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900" dirty="0" err="1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Nawawi</a:t>
            </a:r>
            <a:r>
              <a:rPr lang="en-US" sz="1900" dirty="0">
                <a:solidFill>
                  <a:srgbClr val="0070C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1985:4) </a:t>
            </a:r>
          </a:p>
        </p:txBody>
      </p:sp>
    </p:spTree>
    <p:extLst>
      <p:ext uri="{BB962C8B-B14F-4D97-AF65-F5344CB8AC3E}">
        <p14:creationId xmlns:p14="http://schemas.microsoft.com/office/powerpoint/2010/main" val="38386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1758950" y="319088"/>
            <a:ext cx="8701088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d-ID" sz="2000">
                <a:solidFill>
                  <a:srgbClr val="000000"/>
                </a:solidFill>
                <a:latin typeface="Agency FB" pitchFamily="34" charset="0"/>
                <a:cs typeface="Times New Roman" panose="02020603050405020304" pitchFamily="18" charset="0"/>
              </a:rPr>
              <a:t>Contoh:</a:t>
            </a:r>
            <a:endParaRPr lang="en-US" sz="2000">
              <a:latin typeface="Agency FB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sz="1800">
              <a:solidFill>
                <a:srgbClr val="0070C0"/>
              </a:solidFill>
              <a:latin typeface="Agency FB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Oleh karena itu manusia memerlukan sumber kebenaran yang berupa wahyu Tuhan. 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“</a:t>
            </a:r>
            <a:r>
              <a:rPr lang="id-ID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...</a:t>
            </a:r>
            <a:r>
              <a:rPr lang="en-US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 pengetahuan yang disampaikanNya itu merupakan kebenaran yang tidak perlu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disangsikan lagi. Dengan kata lain bahwa sesuatu yang disampaikan itu halnya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memang demikian dan harus demikian, tidak mungkin lain. Kebenaran itu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merupakan kebenaran mutlak </a:t>
            </a:r>
            <a:r>
              <a:rPr lang="id-ID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...” </a:t>
            </a:r>
            <a:r>
              <a:rPr lang="en-US" sz="3200">
                <a:solidFill>
                  <a:srgbClr val="0070C0"/>
                </a:solidFill>
                <a:latin typeface="Agency FB" pitchFamily="34" charset="0"/>
                <a:cs typeface="Times New Roman" panose="02020603050405020304" pitchFamily="18" charset="0"/>
              </a:rPr>
              <a:t>(Nawawi, 1985:4) </a:t>
            </a:r>
          </a:p>
        </p:txBody>
      </p:sp>
    </p:spTree>
    <p:extLst>
      <p:ext uri="{BB962C8B-B14F-4D97-AF65-F5344CB8AC3E}">
        <p14:creationId xmlns:p14="http://schemas.microsoft.com/office/powerpoint/2010/main" val="159516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846264" y="255588"/>
            <a:ext cx="8512175" cy="628015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3200" b="1" dirty="0">
                <a:solidFill>
                  <a:srgbClr val="00B050"/>
                </a:solidFill>
                <a:latin typeface="Agency FB" panose="020B0503020202020204" pitchFamily="34" charset="0"/>
              </a:rPr>
              <a:t>KUTIPAN TAK LANGSUNG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400" b="1" dirty="0">
                <a:latin typeface="Agency FB" panose="020B0503020202020204" pitchFamily="34" charset="0"/>
              </a:rPr>
              <a:t>1. 	</a:t>
            </a:r>
            <a:r>
              <a:rPr lang="en-US" b="1" dirty="0" err="1">
                <a:latin typeface="Agency FB" panose="020B0503020202020204" pitchFamily="34" charset="0"/>
              </a:rPr>
              <a:t>Nama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penulis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disebut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terpadu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dalam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teks</a:t>
            </a:r>
            <a:r>
              <a:rPr lang="en-US" b="1" dirty="0">
                <a:latin typeface="Agency FB" panose="020B0503020202020204" pitchFamily="34" charset="0"/>
              </a:rPr>
              <a:t>, </a:t>
            </a:r>
            <a:r>
              <a:rPr lang="en-US" b="1" dirty="0" err="1">
                <a:latin typeface="Agency FB" panose="020B0503020202020204" pitchFamily="34" charset="0"/>
              </a:rPr>
              <a:t>kutipan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tidak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berada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dalam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tanda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kutip</a:t>
            </a:r>
            <a:r>
              <a:rPr lang="en-US" b="1" dirty="0">
                <a:latin typeface="Agency FB" panose="020B0503020202020204" pitchFamily="34" charset="0"/>
              </a:rPr>
              <a:t>.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Nama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penulis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disebutkan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bagian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belakang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saja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jika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namanya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terdiri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atas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dua</a:t>
            </a:r>
            <a:r>
              <a:rPr lang="en-US" b="1" dirty="0">
                <a:latin typeface="Agency FB" panose="020B0503020202020204" pitchFamily="34" charset="0"/>
              </a:rPr>
              <a:t> kata </a:t>
            </a:r>
            <a:r>
              <a:rPr lang="en-US" b="1" dirty="0" err="1">
                <a:latin typeface="Agency FB" panose="020B0503020202020204" pitchFamily="34" charset="0"/>
              </a:rPr>
              <a:t>atau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lebih</a:t>
            </a:r>
            <a:r>
              <a:rPr lang="en-US" b="1" dirty="0">
                <a:latin typeface="Agency FB" panose="020B0503020202020204" pitchFamily="34" charset="0"/>
              </a:rPr>
              <a:t>. </a:t>
            </a:r>
          </a:p>
          <a:p>
            <a:pPr marL="457200" indent="57785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err="1">
                <a:solidFill>
                  <a:srgbClr val="FF0000"/>
                </a:solidFill>
                <a:latin typeface="Agency FB" panose="020B0503020202020204" pitchFamily="34" charset="0"/>
              </a:rPr>
              <a:t>Salimin</a:t>
            </a:r>
            <a:r>
              <a:rPr lang="en-US" dirty="0">
                <a:solidFill>
                  <a:srgbClr val="008000"/>
                </a:solidFill>
                <a:latin typeface="Agency FB" panose="020B0503020202020204" pitchFamily="34" charset="0"/>
              </a:rPr>
              <a:t> </a:t>
            </a:r>
            <a:r>
              <a:rPr lang="en-US" dirty="0">
                <a:latin typeface="Agency FB" panose="020B0503020202020204" pitchFamily="34" charset="0"/>
              </a:rPr>
              <a:t>(2007:13) </a:t>
            </a:r>
            <a:r>
              <a:rPr lang="en-US" dirty="0" err="1">
                <a:latin typeface="Agency FB" panose="020B0503020202020204" pitchFamily="34" charset="0"/>
              </a:rPr>
              <a:t>tidak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menduga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bahwa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mahasiswa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tahun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ketiga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lebih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baik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daripada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mahasiswa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tahun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keempat</a:t>
            </a:r>
            <a:r>
              <a:rPr lang="en-US" dirty="0">
                <a:latin typeface="Agency FB" panose="020B0503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>
              <a:latin typeface="Agency FB" panose="020B0503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b="1" dirty="0">
                <a:latin typeface="Agency FB" panose="020B0503020202020204" pitchFamily="34" charset="0"/>
              </a:rPr>
              <a:t>2.	</a:t>
            </a:r>
            <a:r>
              <a:rPr lang="en-US" b="1" dirty="0" err="1">
                <a:latin typeface="Agency FB" panose="020B0503020202020204" pitchFamily="34" charset="0"/>
              </a:rPr>
              <a:t>Nama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penulis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disebut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dalam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kurung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bnersama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tahun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penerbitannya</a:t>
            </a:r>
            <a:r>
              <a:rPr lang="en-US" b="1" dirty="0">
                <a:latin typeface="Agency FB" panose="020B0503020202020204" pitchFamily="34" charset="0"/>
              </a:rPr>
              <a:t>.</a:t>
            </a:r>
          </a:p>
          <a:p>
            <a:pPr marL="457200" indent="57785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err="1">
                <a:latin typeface="Agency FB" panose="020B0503020202020204" pitchFamily="34" charset="0"/>
              </a:rPr>
              <a:t>Mahasiswa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tahun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ketiga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ternyata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lebih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baik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daripada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tahun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keempat</a:t>
            </a:r>
            <a:r>
              <a:rPr lang="en-US" dirty="0">
                <a:latin typeface="Agency FB" panose="020B0503020202020204" pitchFamily="34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Agency FB" panose="020B0503020202020204" pitchFamily="34" charset="0"/>
              </a:rPr>
              <a:t>Salimin</a:t>
            </a:r>
            <a:r>
              <a:rPr lang="en-US" dirty="0">
                <a:latin typeface="Agency FB" panose="020B0503020202020204" pitchFamily="34" charset="0"/>
              </a:rPr>
              <a:t>, 1990:13).</a:t>
            </a:r>
          </a:p>
          <a:p>
            <a:pPr marL="457200" indent="57785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>
              <a:latin typeface="Agency FB" panose="020B0503020202020204" pitchFamily="34" charset="0"/>
            </a:endParaRPr>
          </a:p>
          <a:p>
            <a:pPr marL="457200" indent="57785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>
              <a:latin typeface="Agency FB" panose="020B0503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400" dirty="0">
                <a:latin typeface="Agency FB" panose="020B0503020202020204" pitchFamily="34" charset="0"/>
              </a:rPr>
              <a:t>*</a:t>
            </a:r>
            <a:r>
              <a:rPr lang="en-US" sz="2400" dirty="0" err="1">
                <a:latin typeface="Agency FB" panose="020B0503020202020204" pitchFamily="34" charset="0"/>
              </a:rPr>
              <a:t>Nama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Salimin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berasal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Ahmad </a:t>
            </a:r>
            <a:r>
              <a:rPr lang="en-US" sz="2400" dirty="0" err="1">
                <a:latin typeface="Agency FB" panose="020B0503020202020204" pitchFamily="34" charset="0"/>
              </a:rPr>
              <a:t>Salimin</a:t>
            </a:r>
            <a:r>
              <a:rPr lang="en-US" sz="2400" dirty="0">
                <a:latin typeface="Agency FB" panose="020B0503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400" dirty="0">
              <a:solidFill>
                <a:srgbClr val="008000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1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1"/>
            <a:ext cx="8686800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en-US" sz="32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PENULISAN </a:t>
            </a:r>
            <a:r>
              <a:rPr lang="id-ID" sz="32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SUMBER </a:t>
            </a:r>
            <a:r>
              <a:rPr lang="en-US" sz="3200" b="1" dirty="0">
                <a:solidFill>
                  <a:srgbClr val="00B05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KUTIPAN</a:t>
            </a:r>
            <a:endParaRPr lang="en-US" sz="3200" dirty="0">
              <a:solidFill>
                <a:srgbClr val="00B05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1.	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2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sampai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6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id-ID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maka n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ama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keluarga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belakang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disebutkan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Richards, Jones </a:t>
            </a: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Moore (1998)</a:t>
            </a: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...</a:t>
            </a:r>
            <a:endParaRPr lang="en-US" sz="20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 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(Richards, Jones </a:t>
            </a: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Moore, 1998).</a:t>
            </a:r>
          </a:p>
          <a:p>
            <a:pPr marL="457200" indent="-457200" algn="just">
              <a:defRPr/>
            </a:pPr>
            <a:r>
              <a:rPr lang="id-ID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defRPr/>
            </a:pP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2.	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lebih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6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Jika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dikutip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lebih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6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pengarang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yang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ditulis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hanya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nama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keluarga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belakang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pertama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memberi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inisial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et al</a:t>
            </a:r>
            <a:r>
              <a:rPr lang="id-ID" sz="20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r>
              <a:rPr lang="id-ID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atau </a:t>
            </a:r>
            <a:r>
              <a:rPr lang="id-ID" sz="2000" b="1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dkk.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 (Yohanes, dkk., 2003)</a:t>
            </a:r>
            <a:endParaRPr lang="en-US" sz="20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(Smith et a1., 1997).</a:t>
            </a:r>
          </a:p>
          <a:p>
            <a:pPr marL="457200" algn="just">
              <a:defRPr/>
            </a:pPr>
            <a:r>
              <a:rPr lang="id-ID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defRPr/>
            </a:pP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3.	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Lebih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1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sama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tahun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penerbitan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publikasi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harus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disebutkan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semua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Smith (1972) </a:t>
            </a: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..., </a:t>
            </a: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Smith (1991) </a:t>
            </a:r>
            <a:r>
              <a:rPr lang="id-ID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...</a:t>
            </a:r>
            <a:endParaRPr lang="en-US" sz="20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endParaRPr lang="en-US" sz="20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defRPr/>
            </a:pP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4.	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Lembaga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sebagai</a:t>
            </a:r>
            <a:r>
              <a:rPr lang="en-US" sz="2000" dirty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endParaRPr lang="en-US" sz="20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en-US" sz="2000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(United States Department of Transportation, Federal Aviation Administration, 1997)</a:t>
            </a:r>
          </a:p>
        </p:txBody>
      </p:sp>
    </p:spTree>
    <p:extLst>
      <p:ext uri="{BB962C8B-B14F-4D97-AF65-F5344CB8AC3E}">
        <p14:creationId xmlns:p14="http://schemas.microsoft.com/office/powerpoint/2010/main" val="4005102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230</Words>
  <Application>Microsoft Office PowerPoint</Application>
  <PresentationFormat>Widescreen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Agency FB</vt:lpstr>
      <vt:lpstr>Agent Orange</vt:lpstr>
      <vt:lpstr>Arial</vt:lpstr>
      <vt:lpstr>Calibri</vt:lpstr>
      <vt:lpstr>Calibri Light</vt:lpstr>
      <vt:lpstr>Times New Roman</vt:lpstr>
      <vt:lpstr>Wingdings</vt:lpstr>
      <vt:lpstr>Office Theme</vt:lpstr>
      <vt:lpstr>MENULIS KUTIPAN DALAM KARYA ILMIAH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MENULIS KUTIPAN DALAM KARYA ILMIAH</dc:title>
  <dc:creator>Anita</dc:creator>
  <cp:lastModifiedBy>Anita</cp:lastModifiedBy>
  <cp:revision>4</cp:revision>
  <dcterms:created xsi:type="dcterms:W3CDTF">2021-02-04T04:24:57Z</dcterms:created>
  <dcterms:modified xsi:type="dcterms:W3CDTF">2021-02-08T03:30:43Z</dcterms:modified>
</cp:coreProperties>
</file>