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9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8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8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8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1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4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1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7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6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8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6DB1FE-16C5-44A5-8768-61E7925273F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6BD11-96A2-4D5C-A678-C26CA8AF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4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650420" cy="33295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MENGANALISIS CATATAN KAKI DALAM KARYA ILMIAH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8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6858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52400"/>
            <a:ext cx="9807262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Loc. Cit. </a:t>
            </a:r>
          </a:p>
          <a:p>
            <a:pPr>
              <a:buNone/>
            </a:pPr>
            <a:r>
              <a:rPr lang="en-US" b="1" dirty="0" smtClean="0"/>
              <a:t>Loc.cit.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kependekan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i="1" dirty="0" smtClean="0"/>
              <a:t>loco citato. </a:t>
            </a:r>
            <a:r>
              <a:rPr lang="en-US" b="1" i="1" dirty="0" err="1" smtClean="0"/>
              <a:t>A</a:t>
            </a:r>
            <a:r>
              <a:rPr lang="en-US" b="1" dirty="0" err="1" smtClean="0"/>
              <a:t>rtinya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dikutip</a:t>
            </a:r>
            <a:r>
              <a:rPr lang="en-US" b="1" dirty="0" smtClean="0"/>
              <a:t> (</a:t>
            </a:r>
            <a:r>
              <a:rPr lang="en-US" b="1" dirty="0" err="1" smtClean="0"/>
              <a:t>halaman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).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Loc.cit. </a:t>
            </a:r>
            <a:r>
              <a:rPr lang="en-US" b="1" dirty="0" err="1" smtClean="0"/>
              <a:t>dipakai</a:t>
            </a:r>
            <a:r>
              <a:rPr lang="en-US" b="1" dirty="0" smtClean="0"/>
              <a:t> </a:t>
            </a:r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kutipan</a:t>
            </a:r>
            <a:r>
              <a:rPr lang="en-US" b="1" dirty="0" smtClean="0"/>
              <a:t> yang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diselingi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kutipan</a:t>
            </a:r>
            <a:r>
              <a:rPr lang="en-US" b="1" dirty="0" smtClean="0"/>
              <a:t> lain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b="1" dirty="0" smtClean="0"/>
              <a:t>Hendry Guntur </a:t>
            </a:r>
            <a:r>
              <a:rPr lang="en-US" b="1" dirty="0" err="1" smtClean="0"/>
              <a:t>Tarigan</a:t>
            </a:r>
            <a:r>
              <a:rPr lang="en-US" b="1" dirty="0" smtClean="0"/>
              <a:t>, </a:t>
            </a:r>
            <a:r>
              <a:rPr lang="en-US" b="1" i="1" dirty="0" err="1" smtClean="0"/>
              <a:t>Pengajaran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Pragmatik</a:t>
            </a:r>
            <a:r>
              <a:rPr lang="en-US" b="1" dirty="0" smtClean="0"/>
              <a:t> (Jakarta : </a:t>
            </a:r>
            <a:r>
              <a:rPr lang="en-US" b="1" dirty="0" err="1" smtClean="0"/>
              <a:t>Angkasa</a:t>
            </a:r>
            <a:r>
              <a:rPr lang="en-US" b="1" dirty="0" smtClean="0"/>
              <a:t>, 2010), </a:t>
            </a:r>
            <a:r>
              <a:rPr lang="en-US" b="1" dirty="0" err="1" smtClean="0"/>
              <a:t>hlm</a:t>
            </a:r>
            <a:r>
              <a:rPr lang="en-US" b="1" dirty="0" smtClean="0"/>
              <a:t>. 105.</a:t>
            </a:r>
          </a:p>
          <a:p>
            <a:pPr>
              <a:buNone/>
            </a:pPr>
            <a:r>
              <a:rPr lang="en-US" b="1" dirty="0" smtClean="0"/>
              <a:t>Ata </a:t>
            </a:r>
            <a:r>
              <a:rPr lang="en-US" b="1" dirty="0" err="1" smtClean="0"/>
              <a:t>Kiwan</a:t>
            </a:r>
            <a:r>
              <a:rPr lang="en-US" b="1" dirty="0" smtClean="0"/>
              <a:t>, </a:t>
            </a:r>
            <a:r>
              <a:rPr lang="en-US" b="1" dirty="0" err="1" smtClean="0"/>
              <a:t>terj</a:t>
            </a:r>
            <a:r>
              <a:rPr lang="en-US" b="1" dirty="0" smtClean="0"/>
              <a:t>. S. D. Rama, </a:t>
            </a:r>
            <a:r>
              <a:rPr lang="en-US" b="1" i="1" dirty="0" err="1" smtClean="0"/>
              <a:t>Naratif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Deskriptif</a:t>
            </a:r>
            <a:r>
              <a:rPr lang="en-US" b="1" i="1" dirty="0" smtClean="0"/>
              <a:t>, (</a:t>
            </a:r>
            <a:r>
              <a:rPr lang="en-US" b="1" i="1" dirty="0" err="1" smtClean="0"/>
              <a:t>Ende</a:t>
            </a:r>
            <a:r>
              <a:rPr lang="en-US" b="1" i="1" dirty="0" smtClean="0"/>
              <a:t> : Nusa Indah, 1989), </a:t>
            </a:r>
            <a:r>
              <a:rPr lang="en-US" b="1" i="1" dirty="0" err="1" smtClean="0"/>
              <a:t>hlm</a:t>
            </a:r>
            <a:r>
              <a:rPr lang="en-US" b="1" i="1" dirty="0" smtClean="0"/>
              <a:t>. 70.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Hendry Guntur </a:t>
            </a:r>
            <a:r>
              <a:rPr lang="en-US" b="1" dirty="0" err="1" smtClean="0"/>
              <a:t>Tarigan</a:t>
            </a:r>
            <a:r>
              <a:rPr lang="en-US" b="1" dirty="0" smtClean="0"/>
              <a:t>. Loc.cit.</a:t>
            </a:r>
          </a:p>
          <a:p>
            <a:pPr>
              <a:buNone/>
            </a:pPr>
            <a:r>
              <a:rPr lang="en-US" b="1" dirty="0" smtClean="0"/>
              <a:t>Ata </a:t>
            </a:r>
            <a:r>
              <a:rPr lang="en-US" b="1" dirty="0" err="1" smtClean="0"/>
              <a:t>Kiwan</a:t>
            </a:r>
            <a:r>
              <a:rPr lang="en-US" b="1" dirty="0" smtClean="0"/>
              <a:t>, </a:t>
            </a:r>
            <a:r>
              <a:rPr lang="en-US" b="1" dirty="0" err="1" smtClean="0"/>
              <a:t>terj</a:t>
            </a:r>
            <a:r>
              <a:rPr lang="en-US" b="1" dirty="0" smtClean="0"/>
              <a:t>. S. D. Rama. Loc.cit.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0441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2580" y="2137893"/>
            <a:ext cx="10573555" cy="1880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 HERMANN" panose="02000000000000000000" pitchFamily="2" charset="0"/>
              </a:rPr>
              <a:t>SEKIAN DAN TERIMA KASIH</a:t>
            </a:r>
            <a:endParaRPr lang="en-US" sz="4800" dirty="0">
              <a:latin typeface="AR HERMAN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1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0" y="504234"/>
            <a:ext cx="6689448" cy="848048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en-US" dirty="0" smtClean="0"/>
              <a:t>DEFENISI CATATAN KAKI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3433482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/>
              <a:t>Catatan</a:t>
            </a:r>
            <a:r>
              <a:rPr lang="en-US" sz="4000" dirty="0" smtClean="0"/>
              <a:t> </a:t>
            </a:r>
            <a:r>
              <a:rPr lang="en-US" sz="4000" dirty="0"/>
              <a:t>kaki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keterangan-keterangan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teks</a:t>
            </a:r>
            <a:r>
              <a:rPr lang="en-US" sz="4000" dirty="0"/>
              <a:t> yang </a:t>
            </a:r>
            <a:r>
              <a:rPr lang="en-US" sz="4000" dirty="0" err="1"/>
              <a:t>ditempatkan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kaki (</a:t>
            </a:r>
            <a:r>
              <a:rPr lang="en-US" sz="4000" dirty="0" err="1"/>
              <a:t>bagian</a:t>
            </a:r>
            <a:r>
              <a:rPr lang="en-US" sz="4000" dirty="0"/>
              <a:t> </a:t>
            </a:r>
            <a:r>
              <a:rPr lang="en-US" sz="4000" dirty="0" err="1"/>
              <a:t>bawah</a:t>
            </a:r>
            <a:r>
              <a:rPr lang="en-US" sz="4000" dirty="0"/>
              <a:t>) </a:t>
            </a:r>
            <a:r>
              <a:rPr lang="en-US" sz="4000" dirty="0" err="1"/>
              <a:t>halaman</a:t>
            </a:r>
            <a:r>
              <a:rPr lang="en-US" sz="4000" dirty="0"/>
              <a:t> yang </a:t>
            </a:r>
            <a:r>
              <a:rPr lang="en-US" sz="4000" dirty="0" err="1"/>
              <a:t>bersangkutan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34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259" y="452718"/>
            <a:ext cx="7526575" cy="925321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Tujuan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penulisan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catatan</a:t>
            </a:r>
            <a:r>
              <a:rPr lang="en-US" dirty="0" smtClean="0">
                <a:solidFill>
                  <a:srgbClr val="00B0F0"/>
                </a:solidFill>
              </a:rPr>
              <a:t> kaki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954" y="1853248"/>
            <a:ext cx="9571149" cy="4258614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1) </a:t>
            </a:r>
            <a:r>
              <a:rPr lang="en-US" sz="2800" dirty="0" err="1" smtClean="0">
                <a:solidFill>
                  <a:srgbClr val="FFC000"/>
                </a:solidFill>
              </a:rPr>
              <a:t>Mendukung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keabsahan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penemuan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atau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pernyataan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penulis</a:t>
            </a:r>
            <a:r>
              <a:rPr lang="en-US" sz="2800" dirty="0" smtClean="0">
                <a:solidFill>
                  <a:srgbClr val="FFC000"/>
                </a:solidFill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</a:rPr>
              <a:t>tercantum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didalam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teks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2) </a:t>
            </a:r>
            <a:r>
              <a:rPr lang="en-US" sz="2800" dirty="0" err="1" smtClean="0">
                <a:solidFill>
                  <a:srgbClr val="FFC000"/>
                </a:solidFill>
              </a:rPr>
              <a:t>Tempat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memperluas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pembehasan</a:t>
            </a:r>
            <a:r>
              <a:rPr lang="en-US" sz="2800" dirty="0" smtClean="0">
                <a:solidFill>
                  <a:srgbClr val="FFC000"/>
                </a:solidFill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</a:rPr>
              <a:t>diperlukan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3) </a:t>
            </a:r>
            <a:r>
              <a:rPr lang="en-US" sz="2800" dirty="0" err="1" smtClean="0">
                <a:solidFill>
                  <a:srgbClr val="FFC000"/>
                </a:solidFill>
              </a:rPr>
              <a:t>Referensi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silang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</a:rPr>
              <a:t>yaitu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petunjuk</a:t>
            </a:r>
            <a:r>
              <a:rPr lang="en-US" sz="2800" dirty="0" smtClean="0">
                <a:solidFill>
                  <a:srgbClr val="FFC000"/>
                </a:solidFill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</a:rPr>
              <a:t>menyatakan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pada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bagian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mana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</a:rPr>
              <a:t>halaman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berapa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</a:rPr>
              <a:t>hal</a:t>
            </a:r>
            <a:r>
              <a:rPr lang="en-US" sz="2800" dirty="0" smtClean="0">
                <a:solidFill>
                  <a:srgbClr val="FFC000"/>
                </a:solidFill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</a:rPr>
              <a:t>sama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dibahas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dalam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tulisan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4) </a:t>
            </a:r>
            <a:r>
              <a:rPr lang="en-US" sz="2800" dirty="0" err="1" smtClean="0">
                <a:solidFill>
                  <a:srgbClr val="FFC000"/>
                </a:solidFill>
              </a:rPr>
              <a:t>Tempat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menyatakan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penghargaan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atas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karya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atau</a:t>
            </a:r>
            <a:r>
              <a:rPr lang="en-US" sz="2800" dirty="0" smtClean="0">
                <a:solidFill>
                  <a:srgbClr val="FFC000"/>
                </a:solidFill>
              </a:rPr>
              <a:t> data yang </a:t>
            </a:r>
            <a:r>
              <a:rPr lang="en-US" sz="2800" dirty="0" err="1" smtClean="0">
                <a:solidFill>
                  <a:srgbClr val="FFC000"/>
                </a:solidFill>
              </a:rPr>
              <a:t>diterima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dari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orang</a:t>
            </a:r>
            <a:r>
              <a:rPr lang="en-US" sz="2800" dirty="0" smtClean="0">
                <a:solidFill>
                  <a:srgbClr val="FFC000"/>
                </a:solidFill>
              </a:rPr>
              <a:t> lain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610" y="375444"/>
            <a:ext cx="6231207" cy="9382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33" y="1750454"/>
            <a:ext cx="9043115" cy="4624588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Nomor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rujukan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ditulis</a:t>
            </a:r>
            <a:r>
              <a:rPr lang="en-US" sz="2400" dirty="0" smtClean="0">
                <a:solidFill>
                  <a:srgbClr val="FFC000"/>
                </a:solidFill>
              </a:rPr>
              <a:t> ½ </a:t>
            </a:r>
            <a:r>
              <a:rPr lang="en-US" sz="2400" dirty="0" err="1" smtClean="0">
                <a:solidFill>
                  <a:srgbClr val="FFC000"/>
                </a:solidFill>
              </a:rPr>
              <a:t>spasi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lebih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tinggi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Nama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pengarang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lengkap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tidak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dibalik</a:t>
            </a:r>
            <a:r>
              <a:rPr lang="en-US" sz="2400" dirty="0" smtClean="0">
                <a:solidFill>
                  <a:srgbClr val="FFC000"/>
                </a:solidFill>
              </a:rPr>
              <a:t>, </a:t>
            </a:r>
            <a:r>
              <a:rPr lang="en-US" sz="2400" dirty="0" err="1" smtClean="0">
                <a:solidFill>
                  <a:srgbClr val="FFC000"/>
                </a:solidFill>
              </a:rPr>
              <a:t>setelah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nama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diberi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tanda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koma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Judul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buku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digaris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bawahi</a:t>
            </a:r>
            <a:r>
              <a:rPr lang="en-US" sz="2400" dirty="0" smtClean="0">
                <a:solidFill>
                  <a:srgbClr val="FFC000"/>
                </a:solidFill>
              </a:rPr>
              <a:t>/</a:t>
            </a:r>
            <a:r>
              <a:rPr lang="en-US" sz="2400" dirty="0" err="1" smtClean="0">
                <a:solidFill>
                  <a:srgbClr val="FFC000"/>
                </a:solidFill>
              </a:rPr>
              <a:t>dicetak</a:t>
            </a:r>
            <a:r>
              <a:rPr lang="en-US" sz="2400" dirty="0" smtClean="0">
                <a:solidFill>
                  <a:srgbClr val="FFC000"/>
                </a:solidFill>
              </a:rPr>
              <a:t> miring, </a:t>
            </a:r>
            <a:r>
              <a:rPr lang="en-US" sz="2400" dirty="0" err="1" smtClean="0">
                <a:solidFill>
                  <a:srgbClr val="FFC000"/>
                </a:solidFill>
              </a:rPr>
              <a:t>judul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artikel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diapit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tanda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petik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dua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Tempat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penerbit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dibuat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dalam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tanda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kurung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setelah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judul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buku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Penerbit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Tahun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terbit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r>
              <a:rPr lang="en-US" sz="2400" dirty="0" err="1" smtClean="0">
                <a:solidFill>
                  <a:srgbClr val="FFC000"/>
                </a:solidFill>
              </a:rPr>
              <a:t>Halaman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disingkat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</a:rPr>
              <a:t>hlm</a:t>
            </a:r>
            <a:r>
              <a:rPr lang="en-US" sz="2400" i="1" dirty="0" smtClean="0">
                <a:solidFill>
                  <a:srgbClr val="FFC000"/>
                </a:solidFill>
              </a:rPr>
              <a:t> (</a:t>
            </a:r>
            <a:r>
              <a:rPr lang="en-US" sz="2400" i="1" dirty="0" err="1" smtClean="0">
                <a:solidFill>
                  <a:srgbClr val="FFC000"/>
                </a:solidFill>
              </a:rPr>
              <a:t>beri</a:t>
            </a:r>
            <a:r>
              <a:rPr lang="en-US" sz="2400" i="1" dirty="0" smtClean="0">
                <a:solidFill>
                  <a:srgbClr val="FFC000"/>
                </a:solidFill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</a:rPr>
              <a:t>tanda</a:t>
            </a:r>
            <a:r>
              <a:rPr lang="en-US" sz="2400" i="1" dirty="0" smtClean="0">
                <a:solidFill>
                  <a:srgbClr val="FFC000"/>
                </a:solidFill>
              </a:rPr>
              <a:t> </a:t>
            </a:r>
            <a:r>
              <a:rPr lang="en-US" sz="2400" i="1" dirty="0" err="1" smtClean="0">
                <a:solidFill>
                  <a:srgbClr val="FFC000"/>
                </a:solidFill>
              </a:rPr>
              <a:t>titik</a:t>
            </a:r>
            <a:r>
              <a:rPr lang="en-US" sz="2400" i="1" dirty="0" smtClean="0">
                <a:solidFill>
                  <a:srgbClr val="FFC000"/>
                </a:solidFill>
              </a:rPr>
              <a:t>)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14350" indent="-514350">
              <a:buAutoNum type="arabicParenR"/>
            </a:pP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682" y="452718"/>
            <a:ext cx="7784152" cy="873806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45464"/>
            <a:ext cx="8839200" cy="5160135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>
                <a:solidFill>
                  <a:schemeClr val="accent4"/>
                </a:solidFill>
              </a:rPr>
              <a:t>1)</a:t>
            </a:r>
            <a:r>
              <a:rPr lang="en-US" sz="2400" dirty="0">
                <a:solidFill>
                  <a:srgbClr val="FFC000"/>
                </a:solidFill>
              </a:rPr>
              <a:t>  </a:t>
            </a:r>
            <a:r>
              <a:rPr lang="en-US" sz="2400" dirty="0" err="1">
                <a:solidFill>
                  <a:srgbClr val="FFC000"/>
                </a:solidFill>
              </a:rPr>
              <a:t>Catatan</a:t>
            </a:r>
            <a:r>
              <a:rPr lang="en-US" sz="2400" dirty="0">
                <a:solidFill>
                  <a:srgbClr val="FFC000"/>
                </a:solidFill>
              </a:rPr>
              <a:t> kaki </a:t>
            </a:r>
            <a:r>
              <a:rPr lang="en-US" sz="2400" dirty="0" err="1">
                <a:solidFill>
                  <a:srgbClr val="FFC000"/>
                </a:solidFill>
              </a:rPr>
              <a:t>dengan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satu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pengarang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rgbClr val="FFC000"/>
                </a:solidFill>
              </a:rPr>
              <a:t>Contoh</a:t>
            </a:r>
            <a:r>
              <a:rPr lang="en-US" sz="2400" dirty="0">
                <a:solidFill>
                  <a:srgbClr val="FFC000"/>
                </a:solidFill>
              </a:rPr>
              <a:t> : </a:t>
            </a:r>
            <a:r>
              <a:rPr lang="en-US" sz="1400" dirty="0" smtClean="0">
                <a:solidFill>
                  <a:srgbClr val="FFC000"/>
                </a:solidFill>
              </a:rPr>
              <a:t>1</a:t>
            </a:r>
            <a:r>
              <a:rPr lang="en-US" sz="2400" dirty="0" smtClean="0">
                <a:solidFill>
                  <a:srgbClr val="FFC000"/>
                </a:solidFill>
              </a:rPr>
              <a:t>Hendry </a:t>
            </a:r>
            <a:r>
              <a:rPr lang="en-US" sz="2400" dirty="0">
                <a:solidFill>
                  <a:srgbClr val="FFC000"/>
                </a:solidFill>
              </a:rPr>
              <a:t>Guntur </a:t>
            </a:r>
            <a:r>
              <a:rPr lang="en-US" sz="2400" dirty="0" err="1">
                <a:solidFill>
                  <a:srgbClr val="FFC000"/>
                </a:solidFill>
              </a:rPr>
              <a:t>Tarigan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i="1" dirty="0" err="1">
                <a:solidFill>
                  <a:srgbClr val="FFC000"/>
                </a:solidFill>
              </a:rPr>
              <a:t>Pengajaran</a:t>
            </a:r>
            <a:r>
              <a:rPr lang="en-US" sz="2400" i="1" dirty="0">
                <a:solidFill>
                  <a:srgbClr val="FFC000"/>
                </a:solidFill>
              </a:rPr>
              <a:t> </a:t>
            </a:r>
            <a:r>
              <a:rPr lang="en-US" sz="2400" i="1" dirty="0" err="1">
                <a:solidFill>
                  <a:srgbClr val="FFC000"/>
                </a:solidFill>
              </a:rPr>
              <a:t>Pragmatik</a:t>
            </a:r>
            <a:r>
              <a:rPr lang="en-US" sz="2400" dirty="0">
                <a:solidFill>
                  <a:srgbClr val="FFC000"/>
                </a:solidFill>
              </a:rPr>
              <a:t> (Jakarta : </a:t>
            </a:r>
            <a:r>
              <a:rPr lang="en-US" sz="2400" dirty="0" err="1">
                <a:solidFill>
                  <a:srgbClr val="FFC000"/>
                </a:solidFill>
              </a:rPr>
              <a:t>Angkasa</a:t>
            </a:r>
            <a:r>
              <a:rPr lang="en-US" sz="2400" dirty="0">
                <a:solidFill>
                  <a:srgbClr val="FFC000"/>
                </a:solidFill>
              </a:rPr>
              <a:t>, 2010), </a:t>
            </a:r>
            <a:r>
              <a:rPr lang="en-US" sz="2400" dirty="0" err="1">
                <a:solidFill>
                  <a:srgbClr val="FFC000"/>
                </a:solidFill>
              </a:rPr>
              <a:t>hlm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smtClean="0">
                <a:solidFill>
                  <a:srgbClr val="FFC000"/>
                </a:solidFill>
              </a:rPr>
              <a:t>18.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FFC000"/>
                </a:solidFill>
              </a:rPr>
              <a:t>2) </a:t>
            </a:r>
            <a:r>
              <a:rPr lang="en-US" sz="2400" dirty="0" err="1">
                <a:solidFill>
                  <a:srgbClr val="FFC000"/>
                </a:solidFill>
              </a:rPr>
              <a:t>Catatan</a:t>
            </a:r>
            <a:r>
              <a:rPr lang="en-US" sz="2400" dirty="0">
                <a:solidFill>
                  <a:srgbClr val="FFC000"/>
                </a:solidFill>
              </a:rPr>
              <a:t> kaki </a:t>
            </a:r>
            <a:r>
              <a:rPr lang="en-US" sz="2400" dirty="0" err="1">
                <a:solidFill>
                  <a:srgbClr val="FFC000"/>
                </a:solidFill>
              </a:rPr>
              <a:t>dengan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dua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pengarang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 err="1">
                <a:solidFill>
                  <a:srgbClr val="FFC000"/>
                </a:solidFill>
              </a:rPr>
              <a:t>Contoh</a:t>
            </a:r>
            <a:r>
              <a:rPr lang="en-US" sz="2400" dirty="0">
                <a:solidFill>
                  <a:srgbClr val="FFC000"/>
                </a:solidFill>
              </a:rPr>
              <a:t> : </a:t>
            </a:r>
            <a:r>
              <a:rPr lang="en-US" sz="2400" dirty="0" err="1">
                <a:solidFill>
                  <a:srgbClr val="FFC000"/>
                </a:solidFill>
              </a:rPr>
              <a:t>Gorys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Keraf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Frans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Asisi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Tatang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i="1" dirty="0" err="1">
                <a:solidFill>
                  <a:srgbClr val="FFC000"/>
                </a:solidFill>
              </a:rPr>
              <a:t>Bahasa</a:t>
            </a:r>
            <a:r>
              <a:rPr lang="en-US" sz="2400" i="1" dirty="0">
                <a:solidFill>
                  <a:srgbClr val="FFC000"/>
                </a:solidFill>
              </a:rPr>
              <a:t> Indonesia 2 </a:t>
            </a:r>
            <a:r>
              <a:rPr lang="en-US" sz="2400" dirty="0">
                <a:solidFill>
                  <a:srgbClr val="FFC000"/>
                </a:solidFill>
              </a:rPr>
              <a:t>(</a:t>
            </a:r>
            <a:r>
              <a:rPr lang="en-US" sz="2400" dirty="0" err="1">
                <a:solidFill>
                  <a:srgbClr val="FFC000"/>
                </a:solidFill>
              </a:rPr>
              <a:t>Ende</a:t>
            </a:r>
            <a:r>
              <a:rPr lang="en-US" sz="2400" dirty="0">
                <a:solidFill>
                  <a:srgbClr val="FFC000"/>
                </a:solidFill>
              </a:rPr>
              <a:t> : Nusa Indah, 2000), </a:t>
            </a:r>
            <a:r>
              <a:rPr lang="en-US" sz="2400" dirty="0" err="1">
                <a:solidFill>
                  <a:srgbClr val="FFC000"/>
                </a:solidFill>
              </a:rPr>
              <a:t>hlm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smtClean="0">
                <a:solidFill>
                  <a:srgbClr val="FFC000"/>
                </a:solidFill>
              </a:rPr>
              <a:t>40.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FFC000"/>
                </a:solidFill>
              </a:rPr>
              <a:t>3) </a:t>
            </a:r>
            <a:r>
              <a:rPr lang="en-US" sz="2400" dirty="0" err="1">
                <a:solidFill>
                  <a:srgbClr val="FFC000"/>
                </a:solidFill>
              </a:rPr>
              <a:t>Catatan</a:t>
            </a:r>
            <a:r>
              <a:rPr lang="en-US" sz="2400" dirty="0">
                <a:solidFill>
                  <a:srgbClr val="FFC000"/>
                </a:solidFill>
              </a:rPr>
              <a:t> kaki </a:t>
            </a:r>
            <a:r>
              <a:rPr lang="en-US" sz="2400" dirty="0" err="1">
                <a:solidFill>
                  <a:srgbClr val="FFC000"/>
                </a:solidFill>
              </a:rPr>
              <a:t>dengan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lebih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dua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pengarang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 err="1">
                <a:solidFill>
                  <a:srgbClr val="FFC000"/>
                </a:solidFill>
              </a:rPr>
              <a:t>Contoh</a:t>
            </a:r>
            <a:r>
              <a:rPr lang="en-US" sz="2400" dirty="0">
                <a:solidFill>
                  <a:srgbClr val="FFC000"/>
                </a:solidFill>
              </a:rPr>
              <a:t> : 3(</a:t>
            </a:r>
            <a:r>
              <a:rPr lang="en-US" sz="2400" dirty="0" err="1">
                <a:solidFill>
                  <a:srgbClr val="FFC000"/>
                </a:solidFill>
              </a:rPr>
              <a:t>Kusmadi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i="1" dirty="0">
                <a:solidFill>
                  <a:srgbClr val="FFC000"/>
                </a:solidFill>
              </a:rPr>
              <a:t>et.al., </a:t>
            </a:r>
            <a:r>
              <a:rPr lang="en-US" sz="2400" i="1" dirty="0" err="1">
                <a:solidFill>
                  <a:srgbClr val="FFC000"/>
                </a:solidFill>
              </a:rPr>
              <a:t>Pelajaran</a:t>
            </a:r>
            <a:r>
              <a:rPr lang="en-US" sz="2400" i="1" dirty="0">
                <a:solidFill>
                  <a:srgbClr val="FFC000"/>
                </a:solidFill>
              </a:rPr>
              <a:t> Indonesia 1 </a:t>
            </a:r>
            <a:r>
              <a:rPr lang="en-US" sz="2400" i="1" dirty="0" err="1">
                <a:solidFill>
                  <a:srgbClr val="FFC000"/>
                </a:solidFill>
              </a:rPr>
              <a:t>untuk</a:t>
            </a:r>
            <a:r>
              <a:rPr lang="en-US" sz="2400" i="1" dirty="0">
                <a:solidFill>
                  <a:srgbClr val="FFC000"/>
                </a:solidFill>
              </a:rPr>
              <a:t> SMA </a:t>
            </a:r>
            <a:r>
              <a:rPr lang="en-US" sz="2400" dirty="0">
                <a:solidFill>
                  <a:srgbClr val="FFC000"/>
                </a:solidFill>
              </a:rPr>
              <a:t>(Jakarta : </a:t>
            </a:r>
            <a:r>
              <a:rPr lang="en-US" sz="2400" dirty="0" err="1">
                <a:solidFill>
                  <a:srgbClr val="FFC000"/>
                </a:solidFill>
              </a:rPr>
              <a:t>Erlangga</a:t>
            </a:r>
            <a:r>
              <a:rPr lang="en-US" sz="2400" dirty="0">
                <a:solidFill>
                  <a:srgbClr val="FFC000"/>
                </a:solidFill>
              </a:rPr>
              <a:t>, 2014), </a:t>
            </a:r>
            <a:r>
              <a:rPr lang="en-US" sz="2400" dirty="0" err="1">
                <a:solidFill>
                  <a:srgbClr val="FFC000"/>
                </a:solidFill>
              </a:rPr>
              <a:t>hlm</a:t>
            </a:r>
            <a:r>
              <a:rPr lang="en-US" sz="2400" dirty="0">
                <a:solidFill>
                  <a:srgbClr val="FFC000"/>
                </a:solidFill>
              </a:rPr>
              <a:t>. 100</a:t>
            </a:r>
          </a:p>
          <a:p>
            <a:pPr marL="514350" indent="-514350">
              <a:buNone/>
            </a:pP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FFC000"/>
                </a:solidFill>
              </a:rPr>
              <a:t>4) </a:t>
            </a:r>
            <a:r>
              <a:rPr lang="en-US" sz="2400" dirty="0" err="1">
                <a:solidFill>
                  <a:srgbClr val="FFC000"/>
                </a:solidFill>
              </a:rPr>
              <a:t>Catatan</a:t>
            </a:r>
            <a:r>
              <a:rPr lang="en-US" sz="2400" dirty="0">
                <a:solidFill>
                  <a:srgbClr val="FFC000"/>
                </a:solidFill>
              </a:rPr>
              <a:t> kaki yang </a:t>
            </a:r>
            <a:r>
              <a:rPr lang="en-US" sz="2400" dirty="0" err="1">
                <a:solidFill>
                  <a:srgbClr val="FFC000"/>
                </a:solidFill>
              </a:rPr>
              <a:t>edisi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berikutnya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mengalami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perubahan</a:t>
            </a:r>
            <a:endParaRPr lang="en-US" sz="2400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2400" dirty="0" err="1">
                <a:solidFill>
                  <a:srgbClr val="FFC000"/>
                </a:solidFill>
              </a:rPr>
              <a:t>Contoh</a:t>
            </a:r>
            <a:r>
              <a:rPr lang="en-US" sz="2400" dirty="0">
                <a:solidFill>
                  <a:srgbClr val="FFC000"/>
                </a:solidFill>
              </a:rPr>
              <a:t> : M. </a:t>
            </a:r>
            <a:r>
              <a:rPr lang="en-US" sz="2400" dirty="0" err="1">
                <a:solidFill>
                  <a:srgbClr val="FFC000"/>
                </a:solidFill>
              </a:rPr>
              <a:t>Ramlan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i="1" dirty="0" err="1">
                <a:solidFill>
                  <a:srgbClr val="FFC000"/>
                </a:solidFill>
              </a:rPr>
              <a:t>Ilmu</a:t>
            </a:r>
            <a:r>
              <a:rPr lang="en-US" sz="2400" i="1" dirty="0">
                <a:solidFill>
                  <a:srgbClr val="FFC000"/>
                </a:solidFill>
              </a:rPr>
              <a:t> </a:t>
            </a:r>
            <a:r>
              <a:rPr lang="en-US" sz="2400" i="1" dirty="0" err="1">
                <a:solidFill>
                  <a:srgbClr val="FFC000"/>
                </a:solidFill>
              </a:rPr>
              <a:t>Bahasa</a:t>
            </a:r>
            <a:r>
              <a:rPr lang="en-US" sz="2400" i="1" dirty="0">
                <a:solidFill>
                  <a:srgbClr val="FFC000"/>
                </a:solidFill>
              </a:rPr>
              <a:t> Indonesia: </a:t>
            </a:r>
            <a:r>
              <a:rPr lang="en-US" sz="2400" i="1" dirty="0" err="1">
                <a:solidFill>
                  <a:srgbClr val="FFC000"/>
                </a:solidFill>
              </a:rPr>
              <a:t>Sintaksis</a:t>
            </a:r>
            <a:r>
              <a:rPr lang="en-US" sz="2400" i="1" dirty="0">
                <a:solidFill>
                  <a:srgbClr val="FFC000"/>
                </a:solidFill>
              </a:rPr>
              <a:t> (</a:t>
            </a:r>
            <a:r>
              <a:rPr lang="en-US" sz="2400" dirty="0" err="1">
                <a:solidFill>
                  <a:srgbClr val="FFC000"/>
                </a:solidFill>
              </a:rPr>
              <a:t>rev.ed</a:t>
            </a:r>
            <a:r>
              <a:rPr lang="en-US" sz="2400" dirty="0">
                <a:solidFill>
                  <a:srgbClr val="FFC000"/>
                </a:solidFill>
              </a:rPr>
              <a:t>) (Yogyakarta: </a:t>
            </a:r>
            <a:r>
              <a:rPr lang="en-US" sz="2400" dirty="0" err="1">
                <a:solidFill>
                  <a:srgbClr val="FFC000"/>
                </a:solidFill>
              </a:rPr>
              <a:t>Tiga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Serangkai</a:t>
            </a:r>
            <a:r>
              <a:rPr lang="en-US" sz="2400" dirty="0">
                <a:solidFill>
                  <a:srgbClr val="FFC000"/>
                </a:solidFill>
              </a:rPr>
              <a:t>, 2012), </a:t>
            </a:r>
            <a:r>
              <a:rPr lang="en-US" sz="2400" dirty="0" err="1">
                <a:solidFill>
                  <a:srgbClr val="FFC000"/>
                </a:solidFill>
              </a:rPr>
              <a:t>hlm</a:t>
            </a:r>
            <a:r>
              <a:rPr lang="en-US" sz="2400" dirty="0">
                <a:solidFill>
                  <a:srgbClr val="FFC000"/>
                </a:solidFill>
              </a:rPr>
              <a:t>. 20</a:t>
            </a:r>
          </a:p>
        </p:txBody>
      </p:sp>
    </p:spTree>
    <p:extLst>
      <p:ext uri="{BB962C8B-B14F-4D97-AF65-F5344CB8AC3E}">
        <p14:creationId xmlns:p14="http://schemas.microsoft.com/office/powerpoint/2010/main" val="15356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651" y="382324"/>
            <a:ext cx="7276563" cy="789653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Kaki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22738"/>
            <a:ext cx="8839200" cy="4726547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C000"/>
                </a:solidFill>
              </a:rPr>
              <a:t>5) </a:t>
            </a:r>
            <a:r>
              <a:rPr lang="en-US" dirty="0" err="1" smtClean="0">
                <a:solidFill>
                  <a:srgbClr val="FFC000"/>
                </a:solidFill>
              </a:rPr>
              <a:t>Catatan</a:t>
            </a:r>
            <a:r>
              <a:rPr lang="en-US" dirty="0" smtClean="0">
                <a:solidFill>
                  <a:srgbClr val="FFC000"/>
                </a:solidFill>
              </a:rPr>
              <a:t> kaki </a:t>
            </a:r>
            <a:r>
              <a:rPr lang="en-US" dirty="0" err="1" smtClean="0">
                <a:solidFill>
                  <a:srgbClr val="FFC000"/>
                </a:solidFill>
              </a:rPr>
              <a:t>dengan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seorang</a:t>
            </a:r>
            <a:r>
              <a:rPr lang="en-US" dirty="0" smtClean="0">
                <a:solidFill>
                  <a:srgbClr val="FFC000"/>
                </a:solidFill>
              </a:rPr>
              <a:t> editor</a:t>
            </a:r>
          </a:p>
          <a:p>
            <a:pPr marL="514350" indent="-514350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Contoh</a:t>
            </a:r>
            <a:r>
              <a:rPr lang="en-US" dirty="0" smtClean="0">
                <a:solidFill>
                  <a:srgbClr val="FFC000"/>
                </a:solidFill>
              </a:rPr>
              <a:t> : Rio </a:t>
            </a:r>
            <a:r>
              <a:rPr lang="en-US" dirty="0" err="1" smtClean="0">
                <a:solidFill>
                  <a:srgbClr val="FFC000"/>
                </a:solidFill>
              </a:rPr>
              <a:t>Sanjaya</a:t>
            </a:r>
            <a:r>
              <a:rPr lang="en-US" dirty="0" smtClean="0">
                <a:solidFill>
                  <a:srgbClr val="FFC000"/>
                </a:solidFill>
              </a:rPr>
              <a:t> ed., </a:t>
            </a:r>
            <a:r>
              <a:rPr lang="en-US" i="1" dirty="0" err="1" smtClean="0">
                <a:solidFill>
                  <a:srgbClr val="FFC000"/>
                </a:solidFill>
              </a:rPr>
              <a:t>Teori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dan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Kritik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Sastra</a:t>
            </a:r>
            <a:r>
              <a:rPr lang="en-US" dirty="0" smtClean="0">
                <a:solidFill>
                  <a:srgbClr val="FFC000"/>
                </a:solidFill>
              </a:rPr>
              <a:t> (Bandung : </a:t>
            </a:r>
            <a:r>
              <a:rPr lang="en-US" dirty="0" err="1" smtClean="0">
                <a:solidFill>
                  <a:srgbClr val="FFC000"/>
                </a:solidFill>
              </a:rPr>
              <a:t>Angkasa</a:t>
            </a:r>
            <a:r>
              <a:rPr lang="en-US" dirty="0" smtClean="0">
                <a:solidFill>
                  <a:srgbClr val="FFC000"/>
                </a:solidFill>
              </a:rPr>
              <a:t>, 1998), </a:t>
            </a:r>
            <a:r>
              <a:rPr lang="en-US" dirty="0" err="1" smtClean="0">
                <a:solidFill>
                  <a:srgbClr val="FFC000"/>
                </a:solidFill>
              </a:rPr>
              <a:t>hlm</a:t>
            </a:r>
            <a:r>
              <a:rPr lang="en-US" dirty="0" smtClean="0">
                <a:solidFill>
                  <a:srgbClr val="FFC000"/>
                </a:solidFill>
              </a:rPr>
              <a:t>. 35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C000"/>
                </a:solidFill>
              </a:rPr>
              <a:t>6) </a:t>
            </a:r>
            <a:r>
              <a:rPr lang="en-US" dirty="0" err="1" smtClean="0">
                <a:solidFill>
                  <a:srgbClr val="FFC000"/>
                </a:solidFill>
              </a:rPr>
              <a:t>Catatan</a:t>
            </a:r>
            <a:r>
              <a:rPr lang="en-US" dirty="0" smtClean="0">
                <a:solidFill>
                  <a:srgbClr val="FFC000"/>
                </a:solidFill>
              </a:rPr>
              <a:t> kaki </a:t>
            </a:r>
            <a:r>
              <a:rPr lang="en-US" dirty="0" err="1" smtClean="0">
                <a:solidFill>
                  <a:srgbClr val="FFC000"/>
                </a:solidFill>
              </a:rPr>
              <a:t>terjemahan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Contoh</a:t>
            </a:r>
            <a:r>
              <a:rPr lang="en-US" dirty="0" smtClean="0">
                <a:solidFill>
                  <a:srgbClr val="FFC000"/>
                </a:solidFill>
              </a:rPr>
              <a:t> : Ata </a:t>
            </a:r>
            <a:r>
              <a:rPr lang="en-US" dirty="0" err="1" smtClean="0">
                <a:solidFill>
                  <a:srgbClr val="FFC000"/>
                </a:solidFill>
              </a:rPr>
              <a:t>Kiwan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terj</a:t>
            </a:r>
            <a:r>
              <a:rPr lang="en-US" dirty="0" smtClean="0">
                <a:solidFill>
                  <a:srgbClr val="FFC000"/>
                </a:solidFill>
              </a:rPr>
              <a:t>. S. D. Rama, </a:t>
            </a:r>
            <a:r>
              <a:rPr lang="en-US" i="1" dirty="0" err="1" smtClean="0">
                <a:solidFill>
                  <a:srgbClr val="FFC000"/>
                </a:solidFill>
              </a:rPr>
              <a:t>Naratif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dan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Deskriptif</a:t>
            </a:r>
            <a:r>
              <a:rPr lang="en-US" i="1" dirty="0" smtClean="0">
                <a:solidFill>
                  <a:srgbClr val="FFC000"/>
                </a:solidFill>
              </a:rPr>
              <a:t>, (</a:t>
            </a:r>
            <a:r>
              <a:rPr lang="en-US" i="1" dirty="0" err="1" smtClean="0">
                <a:solidFill>
                  <a:srgbClr val="FFC000"/>
                </a:solidFill>
              </a:rPr>
              <a:t>Ende</a:t>
            </a:r>
            <a:r>
              <a:rPr lang="en-US" i="1" dirty="0" smtClean="0">
                <a:solidFill>
                  <a:srgbClr val="FFC000"/>
                </a:solidFill>
              </a:rPr>
              <a:t> : Nusa Indah, 1989), </a:t>
            </a:r>
            <a:r>
              <a:rPr lang="en-US" i="1" dirty="0" err="1" smtClean="0">
                <a:solidFill>
                  <a:srgbClr val="FFC000"/>
                </a:solidFill>
              </a:rPr>
              <a:t>hlm</a:t>
            </a:r>
            <a:r>
              <a:rPr lang="en-US" i="1" dirty="0" smtClean="0">
                <a:solidFill>
                  <a:srgbClr val="FFC000"/>
                </a:solidFill>
              </a:rPr>
              <a:t>. 70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C000"/>
                </a:solidFill>
              </a:rPr>
              <a:t>7) </a:t>
            </a:r>
            <a:r>
              <a:rPr lang="en-US" dirty="0" err="1" smtClean="0">
                <a:solidFill>
                  <a:srgbClr val="FFC000"/>
                </a:solidFill>
              </a:rPr>
              <a:t>Catatan</a:t>
            </a:r>
            <a:r>
              <a:rPr lang="en-US" dirty="0" smtClean="0">
                <a:solidFill>
                  <a:srgbClr val="FFC000"/>
                </a:solidFill>
              </a:rPr>
              <a:t> kaki </a:t>
            </a:r>
            <a:r>
              <a:rPr lang="en-US" dirty="0" err="1" smtClean="0">
                <a:solidFill>
                  <a:srgbClr val="FFC000"/>
                </a:solidFill>
              </a:rPr>
              <a:t>dari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artikel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majalah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atau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surat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kabar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Contoh</a:t>
            </a:r>
            <a:r>
              <a:rPr lang="en-US" dirty="0" smtClean="0">
                <a:solidFill>
                  <a:srgbClr val="FFC000"/>
                </a:solidFill>
              </a:rPr>
              <a:t> : </a:t>
            </a:r>
            <a:r>
              <a:rPr lang="en-US" dirty="0" err="1" smtClean="0">
                <a:solidFill>
                  <a:srgbClr val="FFC000"/>
                </a:solidFill>
              </a:rPr>
              <a:t>Slamet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Swandi</a:t>
            </a:r>
            <a:r>
              <a:rPr lang="en-US" dirty="0" smtClean="0">
                <a:solidFill>
                  <a:srgbClr val="FFC000"/>
                </a:solidFill>
              </a:rPr>
              <a:t>, “</a:t>
            </a:r>
            <a:r>
              <a:rPr lang="en-US" dirty="0" err="1" smtClean="0">
                <a:solidFill>
                  <a:srgbClr val="FFC000"/>
                </a:solidFill>
              </a:rPr>
              <a:t>Bahasa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Pers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Pengaruhnya</a:t>
            </a:r>
            <a:r>
              <a:rPr lang="en-US" dirty="0" smtClean="0">
                <a:solidFill>
                  <a:srgbClr val="FFC000"/>
                </a:solidFill>
              </a:rPr>
              <a:t>”. </a:t>
            </a:r>
            <a:r>
              <a:rPr lang="en-US" i="1" dirty="0" err="1" smtClean="0">
                <a:solidFill>
                  <a:srgbClr val="FFC000"/>
                </a:solidFill>
              </a:rPr>
              <a:t>Kompas</a:t>
            </a:r>
            <a:r>
              <a:rPr lang="en-US" dirty="0" smtClean="0">
                <a:solidFill>
                  <a:srgbClr val="FFC000"/>
                </a:solidFill>
              </a:rPr>
              <a:t>, 5 April 2011,hlm. 4</a:t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643944"/>
            <a:ext cx="8229600" cy="384863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54834"/>
            <a:ext cx="8763000" cy="58031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1000" dirty="0" smtClean="0"/>
              <a:t>1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dibina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ditanamkan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.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mental.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dipertentangkan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berkat</a:t>
            </a:r>
            <a:r>
              <a:rPr lang="en-US" sz="2400" dirty="0" smtClean="0"/>
              <a:t> </a:t>
            </a:r>
            <a:r>
              <a:rPr lang="en-US" sz="2400" dirty="0" err="1" smtClean="0"/>
              <a:t>bakat</a:t>
            </a:r>
            <a:r>
              <a:rPr lang="en-US" sz="2400" dirty="0" smtClean="0"/>
              <a:t> (</a:t>
            </a:r>
            <a:r>
              <a:rPr lang="en-US" sz="2400" dirty="0" err="1" smtClean="0"/>
              <a:t>terlahir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andal</a:t>
            </a:r>
            <a:r>
              <a:rPr lang="en-US" sz="2400" dirty="0" smtClean="0"/>
              <a:t>,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kreatf</a:t>
            </a:r>
            <a:r>
              <a:rPr lang="en-US" sz="2400" dirty="0" smtClean="0"/>
              <a:t>,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menghargai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</a:t>
            </a:r>
            <a:r>
              <a:rPr lang="en-US" sz="2400" dirty="0" err="1" smtClean="0"/>
              <a:t>empati</a:t>
            </a:r>
            <a:r>
              <a:rPr lang="en-US" sz="2400" dirty="0" smtClean="0"/>
              <a:t>,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berbagi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.(Mien Uno, 2000 : 40)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3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</a:rPr>
              <a:t>Apabila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dikutip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berkali</a:t>
            </a:r>
            <a:r>
              <a:rPr lang="en-US" sz="2400" dirty="0">
                <a:solidFill>
                  <a:schemeClr val="tx1"/>
                </a:solidFill>
              </a:rPr>
              <a:t>-kali, </a:t>
            </a:r>
            <a:r>
              <a:rPr lang="en-US" sz="2400" dirty="0" err="1">
                <a:solidFill>
                  <a:schemeClr val="tx1"/>
                </a:solidFill>
              </a:rPr>
              <a:t>penulisan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catatan</a:t>
            </a:r>
            <a:r>
              <a:rPr lang="en-US" sz="2400" dirty="0">
                <a:solidFill>
                  <a:schemeClr val="tx1"/>
                </a:solidFill>
              </a:rPr>
              <a:t> kaki yang </a:t>
            </a:r>
            <a:r>
              <a:rPr lang="en-US" sz="2400" dirty="0" err="1">
                <a:solidFill>
                  <a:schemeClr val="tx1"/>
                </a:solidFill>
              </a:rPr>
              <a:t>kedua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seterusnya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singkatan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Ketentuannya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53248"/>
            <a:ext cx="8839200" cy="465058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1. Ibid </a:t>
            </a:r>
          </a:p>
          <a:p>
            <a:pPr marL="514350" indent="-514350">
              <a:buNone/>
            </a:pPr>
            <a:r>
              <a:rPr lang="en-US" b="1" dirty="0" smtClean="0"/>
              <a:t>	Ibid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kependekan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i="1" dirty="0" err="1" smtClean="0"/>
              <a:t>ibidiem</a:t>
            </a:r>
            <a:r>
              <a:rPr lang="en-US" b="1" dirty="0" smtClean="0"/>
              <a:t> yang </a:t>
            </a: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‘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’ </a:t>
            </a:r>
            <a:r>
              <a:rPr lang="en-US" b="1" dirty="0" err="1" smtClean="0"/>
              <a:t>atau</a:t>
            </a:r>
            <a:r>
              <a:rPr lang="en-US" b="1" dirty="0" smtClean="0"/>
              <a:t> ‘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’.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Ibid </a:t>
            </a:r>
            <a:r>
              <a:rPr lang="en-US" b="1" dirty="0" err="1" smtClean="0"/>
              <a:t>dipakai</a:t>
            </a:r>
            <a:r>
              <a:rPr lang="en-US" b="1" dirty="0" smtClean="0"/>
              <a:t> </a:t>
            </a:r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kutipan</a:t>
            </a:r>
            <a:r>
              <a:rPr lang="en-US" b="1" dirty="0" smtClean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disebutkan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berturut-turut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r>
              <a:rPr lang="en-US" b="1" dirty="0" smtClean="0"/>
              <a:t>. 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ibid,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cukup</a:t>
            </a:r>
            <a:r>
              <a:rPr lang="en-US" b="1" dirty="0" smtClean="0"/>
              <a:t> </a:t>
            </a:r>
            <a:r>
              <a:rPr lang="en-US" b="1" dirty="0" err="1" smtClean="0"/>
              <a:t>ditulis</a:t>
            </a:r>
            <a:r>
              <a:rPr lang="en-US" b="1" dirty="0" smtClean="0"/>
              <a:t> </a:t>
            </a:r>
            <a:r>
              <a:rPr lang="en-US" b="1" dirty="0" err="1" smtClean="0"/>
              <a:t>nomor</a:t>
            </a:r>
            <a:r>
              <a:rPr lang="en-US" b="1" dirty="0" smtClean="0"/>
              <a:t> </a:t>
            </a:r>
            <a:r>
              <a:rPr lang="en-US" b="1" dirty="0" err="1" smtClean="0"/>
              <a:t>halamannya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Hendry Guntur </a:t>
            </a:r>
            <a:r>
              <a:rPr lang="en-US" b="1" dirty="0" err="1" smtClean="0"/>
              <a:t>Tarigan</a:t>
            </a:r>
            <a:r>
              <a:rPr lang="en-US" b="1" dirty="0" smtClean="0"/>
              <a:t>, </a:t>
            </a:r>
            <a:r>
              <a:rPr lang="en-US" b="1" i="1" dirty="0" err="1" smtClean="0"/>
              <a:t>Pengajaran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Pragmatik</a:t>
            </a:r>
            <a:r>
              <a:rPr lang="en-US" b="1" dirty="0" smtClean="0"/>
              <a:t> (Jakarta : </a:t>
            </a:r>
            <a:r>
              <a:rPr lang="en-US" b="1" dirty="0" err="1" smtClean="0"/>
              <a:t>Angkasa</a:t>
            </a:r>
            <a:r>
              <a:rPr lang="en-US" b="1" dirty="0" smtClean="0"/>
              <a:t>, 2010), </a:t>
            </a:r>
            <a:r>
              <a:rPr lang="en-US" b="1" dirty="0" err="1" smtClean="0"/>
              <a:t>hlm</a:t>
            </a:r>
            <a:r>
              <a:rPr lang="en-US" b="1" dirty="0" smtClean="0"/>
              <a:t>. 18</a:t>
            </a:r>
          </a:p>
          <a:p>
            <a:pPr marL="514350" indent="-514350">
              <a:buNone/>
            </a:pPr>
            <a:r>
              <a:rPr lang="en-US" b="1" dirty="0" smtClean="0"/>
              <a:t>Ibid., hlm.21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91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4572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228600"/>
            <a:ext cx="9742868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Op.cit.</a:t>
            </a:r>
          </a:p>
          <a:p>
            <a:pPr>
              <a:buNone/>
            </a:pPr>
            <a:r>
              <a:rPr lang="en-US" b="1" dirty="0" smtClean="0"/>
              <a:t>Op.cit.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kependekan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i="1" dirty="0" err="1" smtClean="0"/>
              <a:t>opere</a:t>
            </a:r>
            <a:r>
              <a:rPr lang="en-US" b="1" i="1" dirty="0" smtClean="0"/>
              <a:t> citato.</a:t>
            </a:r>
            <a:r>
              <a:rPr lang="en-US" b="1" dirty="0" smtClean="0"/>
              <a:t> </a:t>
            </a:r>
            <a:r>
              <a:rPr lang="en-US" b="1" dirty="0" err="1" smtClean="0"/>
              <a:t>Artinya</a:t>
            </a:r>
            <a:r>
              <a:rPr lang="en-US" b="1" dirty="0" smtClean="0"/>
              <a:t>, ‘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karangan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dikutip</a:t>
            </a:r>
            <a:r>
              <a:rPr lang="en-US" b="1" dirty="0" smtClean="0"/>
              <a:t>’.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Op.cit. </a:t>
            </a:r>
            <a:r>
              <a:rPr lang="en-US" b="1" dirty="0" err="1" smtClean="0"/>
              <a:t>dipakai</a:t>
            </a:r>
            <a:r>
              <a:rPr lang="en-US" b="1" dirty="0" smtClean="0"/>
              <a:t> </a:t>
            </a:r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kutipan</a:t>
            </a:r>
            <a:r>
              <a:rPr lang="en-US" b="1" dirty="0" smtClean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disebutkan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, </a:t>
            </a:r>
            <a:r>
              <a:rPr lang="en-US" b="1" dirty="0" err="1" smtClean="0"/>
              <a:t>namun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diselingi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lain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b="1" dirty="0" smtClean="0"/>
              <a:t>Ata </a:t>
            </a:r>
            <a:r>
              <a:rPr lang="en-US" b="1" dirty="0" err="1" smtClean="0"/>
              <a:t>Kiwan</a:t>
            </a:r>
            <a:r>
              <a:rPr lang="en-US" b="1" dirty="0" smtClean="0"/>
              <a:t>, </a:t>
            </a:r>
            <a:r>
              <a:rPr lang="en-US" b="1" dirty="0" err="1" smtClean="0"/>
              <a:t>terj</a:t>
            </a:r>
            <a:r>
              <a:rPr lang="en-US" b="1" dirty="0" smtClean="0"/>
              <a:t>. S. D. Rama, </a:t>
            </a:r>
            <a:r>
              <a:rPr lang="en-US" b="1" i="1" dirty="0" err="1" smtClean="0"/>
              <a:t>Naratif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Deskriptif</a:t>
            </a:r>
            <a:r>
              <a:rPr lang="en-US" b="1" i="1" dirty="0" smtClean="0"/>
              <a:t>, (</a:t>
            </a:r>
            <a:r>
              <a:rPr lang="en-US" b="1" i="1" dirty="0" err="1" smtClean="0"/>
              <a:t>Ende</a:t>
            </a:r>
            <a:r>
              <a:rPr lang="en-US" b="1" i="1" dirty="0" smtClean="0"/>
              <a:t> : Nusa Indah, 1989), </a:t>
            </a:r>
            <a:r>
              <a:rPr lang="en-US" b="1" i="1" dirty="0" err="1" smtClean="0"/>
              <a:t>hlm</a:t>
            </a:r>
            <a:r>
              <a:rPr lang="en-US" b="1" i="1" dirty="0" smtClean="0"/>
              <a:t>. 70.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Hendry Guntur </a:t>
            </a:r>
            <a:r>
              <a:rPr lang="en-US" b="1" dirty="0" err="1" smtClean="0"/>
              <a:t>Tarigan</a:t>
            </a:r>
            <a:r>
              <a:rPr lang="en-US" b="1" dirty="0" smtClean="0"/>
              <a:t>, </a:t>
            </a:r>
            <a:r>
              <a:rPr lang="en-US" b="1" i="1" dirty="0" err="1" smtClean="0"/>
              <a:t>Pengajaran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Pragmatik</a:t>
            </a:r>
            <a:r>
              <a:rPr lang="en-US" b="1" dirty="0" smtClean="0"/>
              <a:t> (Jakarta : </a:t>
            </a:r>
            <a:r>
              <a:rPr lang="en-US" b="1" dirty="0" err="1" smtClean="0"/>
              <a:t>Angkasa</a:t>
            </a:r>
            <a:r>
              <a:rPr lang="en-US" b="1" dirty="0" smtClean="0"/>
              <a:t>, 2010), </a:t>
            </a:r>
            <a:r>
              <a:rPr lang="en-US" b="1" dirty="0" err="1" smtClean="0"/>
              <a:t>hlm</a:t>
            </a:r>
            <a:r>
              <a:rPr lang="en-US" b="1" dirty="0" smtClean="0"/>
              <a:t>. 10.</a:t>
            </a:r>
          </a:p>
          <a:p>
            <a:pPr>
              <a:buNone/>
            </a:pPr>
            <a:r>
              <a:rPr lang="en-US" b="1" dirty="0" smtClean="0"/>
              <a:t>Ata </a:t>
            </a:r>
            <a:r>
              <a:rPr lang="en-US" b="1" dirty="0" err="1" smtClean="0"/>
              <a:t>Kiwan</a:t>
            </a:r>
            <a:r>
              <a:rPr lang="en-US" b="1" dirty="0" smtClean="0"/>
              <a:t>, </a:t>
            </a:r>
            <a:r>
              <a:rPr lang="en-US" b="1" dirty="0" err="1" smtClean="0"/>
              <a:t>terj</a:t>
            </a:r>
            <a:r>
              <a:rPr lang="en-US" b="1" dirty="0" smtClean="0"/>
              <a:t>. S. D. Rama. Op.cit., </a:t>
            </a:r>
            <a:r>
              <a:rPr lang="en-US" b="1" dirty="0" err="1" smtClean="0"/>
              <a:t>hlm</a:t>
            </a:r>
            <a:r>
              <a:rPr lang="en-US" b="1" dirty="0" smtClean="0"/>
              <a:t>. 75.</a:t>
            </a:r>
          </a:p>
          <a:p>
            <a:pPr>
              <a:buNone/>
            </a:pPr>
            <a:r>
              <a:rPr lang="en-US" b="1" dirty="0" smtClean="0"/>
              <a:t>Hendry Guntur </a:t>
            </a:r>
            <a:r>
              <a:rPr lang="en-US" b="1" dirty="0" err="1" smtClean="0"/>
              <a:t>Tarigan</a:t>
            </a:r>
            <a:r>
              <a:rPr lang="en-US" b="1" dirty="0" smtClean="0"/>
              <a:t>. Op.cit., </a:t>
            </a:r>
            <a:r>
              <a:rPr lang="en-US" b="1" dirty="0" err="1" smtClean="0"/>
              <a:t>hlm</a:t>
            </a:r>
            <a:r>
              <a:rPr lang="en-US" b="1" dirty="0" smtClean="0"/>
              <a:t>. 25. 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84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396</TotalTime>
  <Words>624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 HERMANN</vt:lpstr>
      <vt:lpstr>Arial</vt:lpstr>
      <vt:lpstr>Century Gothic</vt:lpstr>
      <vt:lpstr>Wingdings 3</vt:lpstr>
      <vt:lpstr>Ion</vt:lpstr>
      <vt:lpstr>MENGANALISIS CATATAN KAKI DALAM KARYA ILMIAH</vt:lpstr>
      <vt:lpstr>DEFENISI CATATAN KAKI</vt:lpstr>
      <vt:lpstr>Tujuan penulisan catatan kaki </vt:lpstr>
      <vt:lpstr>Unsur-unsur catatan kaki </vt:lpstr>
      <vt:lpstr>Cara Menulis Catatan Kaki </vt:lpstr>
      <vt:lpstr>Cara Menulis Catatan Kaki</vt:lpstr>
      <vt:lpstr>PowerPoint Presentation</vt:lpstr>
      <vt:lpstr>Apabila suatu buku dikutip berkali-kali, penulisan catatan kaki yang kedua dan seterusnya dapat menggunakan singkatan. Ketentuannya sebagai berikut: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CATATAN KAKI DALAM KARYA ILMIAH</dc:title>
  <dc:creator>Anita</dc:creator>
  <cp:lastModifiedBy>Anita</cp:lastModifiedBy>
  <cp:revision>7</cp:revision>
  <dcterms:created xsi:type="dcterms:W3CDTF">2021-02-03T04:35:35Z</dcterms:created>
  <dcterms:modified xsi:type="dcterms:W3CDTF">2021-04-09T05:00:08Z</dcterms:modified>
</cp:coreProperties>
</file>