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1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9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8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4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4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0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0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3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2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E8426-5432-41E5-BEBC-0A75DD2F5A3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E906B-9566-472A-B653-1B27081A1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7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4.bp.blogspot.com/-xJIdGiQL53A/WnF4tWjGe0I/AAAAAAAACXM/9cK1OaaIffMlGjdJLu2K8wyh7qgTzGJpgCLcBGAs/s1600/BAHASA+KI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MENGANALISIS KEBAHASAAN KARYA ILMIAH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7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56068" y="1674255"/>
            <a:ext cx="9968248" cy="399245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4.      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defnisi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batasan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kata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istilah-istilah</a:t>
            </a:r>
            <a:r>
              <a:rPr lang="en-US" sz="2400" dirty="0"/>
              <a:t> yang </a:t>
            </a:r>
            <a:r>
              <a:rPr lang="en-US" sz="2400" dirty="0" err="1" smtClean="0"/>
              <a:t>digunakan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Misalnya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kata 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/>
              <a:t> </a:t>
            </a:r>
            <a:r>
              <a:rPr lang="en-US" sz="2400" i="1" dirty="0" err="1"/>
              <a:t>frasa</a:t>
            </a:r>
            <a:r>
              <a:rPr lang="en-US" sz="2400" i="1" dirty="0"/>
              <a:t> </a:t>
            </a:r>
            <a:r>
              <a:rPr lang="en-US" sz="2400" dirty="0" err="1"/>
              <a:t>atau</a:t>
            </a:r>
            <a:r>
              <a:rPr lang="en-US" sz="2400" dirty="0"/>
              <a:t> </a:t>
            </a:r>
            <a:r>
              <a:rPr lang="en-US" sz="2400" i="1" dirty="0" err="1"/>
              <a:t>klausa</a:t>
            </a:r>
            <a:r>
              <a:rPr lang="en-US" sz="2400" i="1" dirty="0"/>
              <a:t>, 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kata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pembahasan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. Hal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menyamakan</a:t>
            </a:r>
            <a:r>
              <a:rPr lang="en-US" sz="2400" dirty="0"/>
              <a:t> </a:t>
            </a:r>
            <a:r>
              <a:rPr lang="en-US" sz="2400" dirty="0" err="1"/>
              <a:t>persepsi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pembaca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menghindari</a:t>
            </a:r>
            <a:r>
              <a:rPr lang="en-US" sz="2400" dirty="0"/>
              <a:t> </a:t>
            </a:r>
            <a:r>
              <a:rPr lang="en-US" sz="2400" dirty="0" err="1"/>
              <a:t>tumbulnya</a:t>
            </a:r>
            <a:r>
              <a:rPr lang="en-US" sz="2400" dirty="0"/>
              <a:t> </a:t>
            </a:r>
            <a:r>
              <a:rPr lang="en-US" sz="2400" dirty="0" err="1"/>
              <a:t>pemaknaan</a:t>
            </a:r>
            <a:r>
              <a:rPr lang="en-US" sz="2400" dirty="0"/>
              <a:t> lain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pembaca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maksud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kata </a:t>
            </a:r>
            <a:r>
              <a:rPr lang="en-US" sz="2400" dirty="0" err="1"/>
              <a:t>itu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2716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46220" y="2331076"/>
            <a:ext cx="9118242" cy="239547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AR ESSENCE" panose="02000000000000000000" pitchFamily="2" charset="0"/>
              </a:rPr>
              <a:t>Sekian</a:t>
            </a:r>
            <a:r>
              <a:rPr lang="en-US" sz="5400" dirty="0" smtClean="0">
                <a:latin typeface="AR ESSENCE" panose="02000000000000000000" pitchFamily="2" charset="0"/>
              </a:rPr>
              <a:t> </a:t>
            </a:r>
            <a:r>
              <a:rPr lang="en-US" sz="5400" dirty="0" err="1" smtClean="0">
                <a:latin typeface="AR ESSENCE" panose="02000000000000000000" pitchFamily="2" charset="0"/>
              </a:rPr>
              <a:t>dan</a:t>
            </a:r>
            <a:r>
              <a:rPr lang="en-US" sz="5400" dirty="0" smtClean="0">
                <a:latin typeface="AR ESSENCE" panose="02000000000000000000" pitchFamily="2" charset="0"/>
              </a:rPr>
              <a:t> </a:t>
            </a:r>
            <a:r>
              <a:rPr lang="en-US" sz="5400" dirty="0" err="1" smtClean="0">
                <a:latin typeface="AR ESSENCE" panose="02000000000000000000" pitchFamily="2" charset="0"/>
              </a:rPr>
              <a:t>terima</a:t>
            </a:r>
            <a:r>
              <a:rPr lang="en-US" sz="5400" dirty="0" smtClean="0">
                <a:latin typeface="AR ESSENCE" panose="02000000000000000000" pitchFamily="2" charset="0"/>
              </a:rPr>
              <a:t> </a:t>
            </a:r>
            <a:r>
              <a:rPr lang="en-US" sz="5400" dirty="0" err="1" smtClean="0">
                <a:latin typeface="AR ESSENCE" panose="02000000000000000000" pitchFamily="2" charset="0"/>
              </a:rPr>
              <a:t>kasih</a:t>
            </a:r>
            <a:endParaRPr lang="en-US" sz="5400" dirty="0"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72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37903" y="1803043"/>
            <a:ext cx="4584879" cy="25628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kebahasaan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094704" y="1803043"/>
            <a:ext cx="4224272" cy="99167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Pilihan</a:t>
            </a:r>
            <a:r>
              <a:rPr lang="en-US" sz="2400" dirty="0" smtClean="0"/>
              <a:t> kata </a:t>
            </a:r>
            <a:r>
              <a:rPr lang="en-US" sz="2400" dirty="0"/>
              <a:t>yang </a:t>
            </a:r>
            <a:r>
              <a:rPr lang="en-US" sz="2400" dirty="0" err="1"/>
              <a:t>bersifat</a:t>
            </a:r>
            <a:r>
              <a:rPr lang="en-US" sz="2400" dirty="0"/>
              <a:t> </a:t>
            </a:r>
            <a:r>
              <a:rPr lang="en-US" sz="2400" i="1" dirty="0"/>
              <a:t>impersonal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6812924" y="1622739"/>
            <a:ext cx="4713667" cy="110758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kata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bermakna</a:t>
            </a:r>
            <a:r>
              <a:rPr lang="en-US" sz="2000" dirty="0"/>
              <a:t> </a:t>
            </a:r>
            <a:r>
              <a:rPr lang="en-US" sz="2000" dirty="0" err="1"/>
              <a:t>ganda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463640" y="3618965"/>
            <a:ext cx="4765183" cy="113333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 </a:t>
            </a:r>
            <a:r>
              <a:rPr lang="en-US" sz="2000" dirty="0" err="1"/>
              <a:t>Ragam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lugas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bermakna</a:t>
            </a:r>
            <a:r>
              <a:rPr lang="en-US" sz="2000" dirty="0"/>
              <a:t> </a:t>
            </a:r>
            <a:r>
              <a:rPr lang="en-US" sz="2000" dirty="0" err="1"/>
              <a:t>denotatif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7328078" y="3284113"/>
            <a:ext cx="4198513" cy="126213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Menggunakan</a:t>
            </a:r>
            <a:r>
              <a:rPr lang="en-US" sz="2000" dirty="0" smtClean="0"/>
              <a:t> kata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istilah-istilah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599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21216" y="2034863"/>
            <a:ext cx="10766738" cy="2189407"/>
          </a:xfrm>
          <a:prstGeom prst="round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1. 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 </a:t>
            </a:r>
            <a:r>
              <a:rPr lang="en-US" sz="2400" i="1" dirty="0" smtClean="0"/>
              <a:t>impersonal</a:t>
            </a:r>
          </a:p>
          <a:p>
            <a:pPr algn="ctr"/>
            <a:endParaRPr lang="en-US" sz="2400" i="1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nonilmiah</a:t>
            </a:r>
            <a:r>
              <a:rPr lang="en-US" sz="2400" dirty="0" smtClean="0"/>
              <a:t>, </a:t>
            </a:r>
            <a:r>
              <a:rPr lang="en-US" sz="2400" dirty="0" err="1" smtClean="0"/>
              <a:t>semacam</a:t>
            </a:r>
            <a:r>
              <a:rPr lang="en-US" sz="2400" dirty="0" smtClean="0"/>
              <a:t> novel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</a:t>
            </a:r>
            <a:r>
              <a:rPr lang="en-US" sz="2400" dirty="0" err="1" smtClean="0"/>
              <a:t>cerpen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pengarangnya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ber</a:t>
            </a:r>
            <a:r>
              <a:rPr lang="en-US" sz="2400" i="1" dirty="0" err="1" smtClean="0"/>
              <a:t>-</a:t>
            </a:r>
            <a:r>
              <a:rPr lang="en-US" sz="2400" i="1" dirty="0" err="1" smtClean="0">
                <a:solidFill>
                  <a:srgbClr val="FF0000"/>
                </a:solidFill>
              </a:rPr>
              <a:t>aku</a:t>
            </a:r>
            <a:r>
              <a:rPr lang="en-US" sz="2400" dirty="0" smtClean="0">
                <a:solidFill>
                  <a:srgbClr val="FF0000"/>
                </a:solidFill>
              </a:rPr>
              <a:t>, </a:t>
            </a:r>
            <a:r>
              <a:rPr lang="en-US" sz="2400" i="1" dirty="0" err="1" smtClean="0">
                <a:solidFill>
                  <a:srgbClr val="FF0000"/>
                </a:solidFill>
              </a:rPr>
              <a:t>kamu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 </a:t>
            </a:r>
            <a:r>
              <a:rPr lang="en-US" sz="2400" i="1" dirty="0" smtClean="0">
                <a:solidFill>
                  <a:srgbClr val="FF0000"/>
                </a:solidFill>
              </a:rPr>
              <a:t>dia</a:t>
            </a:r>
            <a:r>
              <a:rPr lang="en-US" sz="2400" dirty="0" smtClean="0"/>
              <a:t>. Kata </a:t>
            </a:r>
            <a:r>
              <a:rPr lang="en-US" sz="2400" dirty="0" err="1" smtClean="0"/>
              <a:t>ganti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harus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bersifat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umum</a:t>
            </a:r>
            <a:r>
              <a:rPr lang="en-US" sz="2400" dirty="0" smtClean="0"/>
              <a:t>,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, </a:t>
            </a:r>
            <a:r>
              <a:rPr lang="en-US" sz="2400" i="1" dirty="0" err="1" smtClean="0">
                <a:solidFill>
                  <a:srgbClr val="FF0000"/>
                </a:solidFill>
              </a:rPr>
              <a:t>penulis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 </a:t>
            </a:r>
            <a:r>
              <a:rPr lang="en-US" sz="2400" i="1" dirty="0" err="1" smtClean="0">
                <a:solidFill>
                  <a:srgbClr val="FF0000"/>
                </a:solidFill>
              </a:rPr>
              <a:t>peneliti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164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43190" y="1223493"/>
            <a:ext cx="10406128" cy="4224270"/>
          </a:xfrm>
          <a:prstGeom prst="round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penulis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pengumpulan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:</a:t>
            </a:r>
          </a:p>
          <a:p>
            <a:endParaRPr lang="en-US" sz="2400" dirty="0" smtClean="0"/>
          </a:p>
          <a:p>
            <a:r>
              <a:rPr lang="en-US" sz="2400" i="1" dirty="0" smtClean="0">
                <a:solidFill>
                  <a:srgbClr val="FF0000"/>
                </a:solidFill>
              </a:rPr>
              <a:t>1. </a:t>
            </a:r>
            <a:r>
              <a:rPr lang="en-US" sz="2400" i="1" dirty="0" err="1" smtClean="0">
                <a:solidFill>
                  <a:srgbClr val="FF0000"/>
                </a:solidFill>
              </a:rPr>
              <a:t>Saya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bermaksud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mengumpulkan</a:t>
            </a:r>
            <a:r>
              <a:rPr lang="en-US" sz="2400" i="1" dirty="0" smtClean="0">
                <a:solidFill>
                  <a:srgbClr val="FF0000"/>
                </a:solidFill>
              </a:rPr>
              <a:t> data </a:t>
            </a:r>
            <a:r>
              <a:rPr lang="en-US" sz="2400" i="1" dirty="0" err="1" smtClean="0">
                <a:solidFill>
                  <a:srgbClr val="FF0000"/>
                </a:solidFill>
              </a:rPr>
              <a:t>dengan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mengunakan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kuesioner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err="1" smtClean="0"/>
              <a:t>Kalimat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: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2. Di </a:t>
            </a:r>
            <a:r>
              <a:rPr lang="en-US" sz="2400" dirty="0" err="1" smtClean="0">
                <a:solidFill>
                  <a:srgbClr val="FF0000"/>
                </a:solidFill>
              </a:rPr>
              <a:t>dalam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mengumpulkan</a:t>
            </a:r>
            <a:r>
              <a:rPr lang="en-US" sz="2400" dirty="0" smtClean="0">
                <a:solidFill>
                  <a:srgbClr val="FF0000"/>
                </a:solidFill>
              </a:rPr>
              <a:t> data </a:t>
            </a:r>
            <a:r>
              <a:rPr lang="en-US" sz="2400" dirty="0" err="1" smtClean="0">
                <a:solidFill>
                  <a:srgbClr val="FF0000"/>
                </a:solidFill>
              </a:rPr>
              <a:t>penelitian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ini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Penulis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menggunakan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kuesioner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benar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729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27278" y="463641"/>
            <a:ext cx="10779617" cy="5537914"/>
          </a:xfrm>
          <a:prstGeom prst="round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:</a:t>
            </a:r>
          </a:p>
          <a:p>
            <a:endParaRPr lang="en-US" sz="2400" dirty="0"/>
          </a:p>
          <a:p>
            <a:r>
              <a:rPr lang="en-US" sz="2400" dirty="0" smtClean="0"/>
              <a:t>kata </a:t>
            </a:r>
            <a:r>
              <a:rPr lang="en-US" sz="2400" dirty="0" err="1" smtClean="0"/>
              <a:t>ganti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saya</a:t>
            </a:r>
            <a:r>
              <a:rPr lang="en-US" sz="2400" i="1" dirty="0" smtClean="0"/>
              <a:t> </a:t>
            </a:r>
            <a:r>
              <a:rPr lang="en-US" sz="2400" dirty="0" err="1" smtClean="0"/>
              <a:t>diganti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penulis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peneliti</a:t>
            </a:r>
            <a:r>
              <a:rPr lang="en-US" sz="2400" i="1" dirty="0" smtClean="0"/>
              <a:t>. </a:t>
            </a:r>
          </a:p>
          <a:p>
            <a:endParaRPr lang="en-US" sz="2400" i="1" dirty="0"/>
          </a:p>
          <a:p>
            <a:r>
              <a:rPr lang="en-US" sz="2400" dirty="0" smtClean="0"/>
              <a:t>Cara lain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pasif</a:t>
            </a:r>
            <a:r>
              <a:rPr lang="en-US" sz="2400" dirty="0" smtClean="0"/>
              <a:t>, </a:t>
            </a:r>
            <a:r>
              <a:rPr lang="en-US" sz="2400" dirty="0" err="1" smtClean="0"/>
              <a:t>misalnya</a:t>
            </a:r>
            <a:r>
              <a:rPr lang="en-US" sz="2400" dirty="0"/>
              <a:t>: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Di </a:t>
            </a:r>
            <a:r>
              <a:rPr lang="en-US" sz="2400" dirty="0" err="1" smtClean="0">
                <a:solidFill>
                  <a:srgbClr val="FF0000"/>
                </a:solidFill>
              </a:rPr>
              <a:t>dalam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penelitian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ini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digunakan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kuesioner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 smtClean="0"/>
              <a:t>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subjek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tersurat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, </a:t>
            </a:r>
            <a:r>
              <a:rPr lang="en-US" sz="2400" dirty="0" err="1" smtClean="0"/>
              <a:t>memang</a:t>
            </a:r>
            <a:r>
              <a:rPr lang="en-US" sz="2400" dirty="0" smtClean="0"/>
              <a:t> </a:t>
            </a:r>
            <a:r>
              <a:rPr lang="en-US" sz="2400" dirty="0" err="1" smtClean="0"/>
              <a:t>penulis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mempergunakan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pasif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690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40158" y="1442434"/>
            <a:ext cx="10740980" cy="3683357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2.      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menghindari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kata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yang </a:t>
            </a:r>
            <a:r>
              <a:rPr lang="en-US" sz="2400" dirty="0" err="1"/>
              <a:t>bermakna</a:t>
            </a:r>
            <a:r>
              <a:rPr lang="en-US" sz="2400" dirty="0"/>
              <a:t> </a:t>
            </a:r>
            <a:r>
              <a:rPr lang="en-US" sz="2400" dirty="0" err="1"/>
              <a:t>ganda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mensyaratkan</a:t>
            </a:r>
            <a:r>
              <a:rPr lang="en-US" sz="2400" dirty="0"/>
              <a:t> </a:t>
            </a:r>
            <a:r>
              <a:rPr lang="en-US" sz="2400" dirty="0" err="1"/>
              <a:t>ragam</a:t>
            </a:r>
            <a:r>
              <a:rPr lang="en-US" sz="2400" dirty="0"/>
              <a:t> yang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keajegan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kepastian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kata lain, </a:t>
            </a:r>
            <a:r>
              <a:rPr lang="en-US" sz="2400" dirty="0" err="1"/>
              <a:t>bahasa</a:t>
            </a:r>
            <a:r>
              <a:rPr lang="en-US" sz="2400" dirty="0"/>
              <a:t> yang </a:t>
            </a:r>
            <a:r>
              <a:rPr lang="en-US" sz="2400" dirty="0" err="1"/>
              <a:t>digunakannya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 </a:t>
            </a:r>
            <a:r>
              <a:rPr lang="en-US" sz="2400" i="1" dirty="0" err="1"/>
              <a:t>reproduktif</a:t>
            </a:r>
            <a:r>
              <a:rPr lang="en-US" sz="2400" dirty="0"/>
              <a:t>. </a:t>
            </a:r>
            <a:r>
              <a:rPr lang="en-US" sz="2400" dirty="0" err="1"/>
              <a:t>Artinya</a:t>
            </a:r>
            <a:r>
              <a:rPr lang="en-US" sz="2400" dirty="0"/>
              <a:t>,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 </a:t>
            </a:r>
            <a:r>
              <a:rPr lang="en-US" sz="2400" dirty="0" err="1"/>
              <a:t>menyampaikan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, yang </a:t>
            </a:r>
            <a:r>
              <a:rPr lang="en-US" sz="2400" dirty="0" err="1"/>
              <a:t>bermakna</a:t>
            </a:r>
            <a:r>
              <a:rPr lang="en-US" sz="2400" dirty="0"/>
              <a:t> X, </a:t>
            </a:r>
            <a:r>
              <a:rPr lang="en-US" sz="2400" dirty="0" err="1"/>
              <a:t>pembacanya</a:t>
            </a:r>
            <a:r>
              <a:rPr lang="en-US" sz="2400" dirty="0"/>
              <a:t> pun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X pula. </a:t>
            </a:r>
            <a:r>
              <a:rPr lang="en-US" sz="2400" dirty="0" err="1"/>
              <a:t>Infomasi</a:t>
            </a:r>
            <a:r>
              <a:rPr lang="en-US" sz="2400" dirty="0"/>
              <a:t> X yang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reproduksi</a:t>
            </a:r>
            <a:r>
              <a:rPr lang="en-US" sz="2400" dirty="0"/>
              <a:t> yang </a:t>
            </a:r>
            <a:r>
              <a:rPr lang="en-US" sz="2400" dirty="0" err="1"/>
              <a:t>benar-benar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X yang </a:t>
            </a:r>
            <a:r>
              <a:rPr lang="en-US" sz="2400" dirty="0" err="1"/>
              <a:t>ditulis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527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68192" y="1609859"/>
            <a:ext cx="9053847" cy="3232597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3. </a:t>
            </a:r>
            <a:r>
              <a:rPr lang="en-US" sz="2400" dirty="0" err="1" smtClean="0"/>
              <a:t>Ragam</a:t>
            </a:r>
            <a:r>
              <a:rPr lang="en-US" sz="2400" dirty="0" smtClean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lugas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bermakna</a:t>
            </a:r>
            <a:r>
              <a:rPr lang="en-US" sz="2400" dirty="0"/>
              <a:t> </a:t>
            </a:r>
            <a:r>
              <a:rPr lang="en-US" sz="2400" dirty="0" err="1" smtClean="0"/>
              <a:t>denotatif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terkandung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kata-</a:t>
            </a:r>
            <a:r>
              <a:rPr lang="en-US" sz="2400" dirty="0" err="1"/>
              <a:t>katanya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diungkapkan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eksplisit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timbulnya</a:t>
            </a:r>
            <a:r>
              <a:rPr lang="en-US" sz="2400" dirty="0"/>
              <a:t> </a:t>
            </a:r>
            <a:r>
              <a:rPr lang="en-US" sz="2400" dirty="0" err="1"/>
              <a:t>pemberian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yang lain.</a:t>
            </a:r>
          </a:p>
        </p:txBody>
      </p:sp>
    </p:spTree>
    <p:extLst>
      <p:ext uri="{BB962C8B-B14F-4D97-AF65-F5344CB8AC3E}">
        <p14:creationId xmlns:p14="http://schemas.microsoft.com/office/powerpoint/2010/main" val="317182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1973" y="1603420"/>
            <a:ext cx="8822028" cy="22538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/>
              <a:t>denotasi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kata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,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asalnya</a:t>
            </a:r>
            <a:r>
              <a:rPr lang="en-US" sz="2400" dirty="0"/>
              <a:t>. </a:t>
            </a:r>
            <a:r>
              <a:rPr lang="en-US" sz="2400" dirty="0" err="1"/>
              <a:t>Makna</a:t>
            </a:r>
            <a:r>
              <a:rPr lang="en-US" sz="2400" dirty="0"/>
              <a:t> </a:t>
            </a:r>
            <a:r>
              <a:rPr lang="en-US" sz="2400" dirty="0" err="1"/>
              <a:t>denotasi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</a:t>
            </a:r>
            <a:r>
              <a:rPr lang="en-US" sz="2400" dirty="0" err="1"/>
              <a:t>lugas</a:t>
            </a:r>
            <a:r>
              <a:rPr lang="en-US" sz="2400" dirty="0"/>
              <a:t>. Kata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penambahan-penambahan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923505" y="4314424"/>
            <a:ext cx="8822028" cy="229244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konotasi</a:t>
            </a:r>
            <a:r>
              <a:rPr lang="en-US" sz="2400" i="1" dirty="0" smtClean="0"/>
              <a:t> 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penambahan</a:t>
            </a:r>
            <a:r>
              <a:rPr lang="en-US" sz="2400" dirty="0" smtClean="0"/>
              <a:t>. </a:t>
            </a:r>
            <a:r>
              <a:rPr lang="en-US" sz="2400" dirty="0" err="1" smtClean="0"/>
              <a:t>Tambahan-tambahan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perasaan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691685" y="412124"/>
            <a:ext cx="5640946" cy="73409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Makna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Denotasi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konotasi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488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46231" y="412124"/>
            <a:ext cx="5537915" cy="56667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/>
              <a:t>contoh-contoh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3" name="Picture 2" descr="https://4.bp.blogspot.com/-xJIdGiQL53A/WnF4tWjGe0I/AAAAAAAACXM/9cK1OaaIffMlGjdJLu2K8wyh7qgTzGJpgCLcBGAs/s640/BAHASA%2BKI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558" y="1275008"/>
            <a:ext cx="7753081" cy="5201992"/>
          </a:xfrm>
          <a:prstGeom prst="rect">
            <a:avLst/>
          </a:prstGeom>
          <a:solidFill>
            <a:srgbClr val="C00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4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138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Office Theme</vt:lpstr>
      <vt:lpstr>MENGANALISIS KEBAHASAAN KARYA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KEBAHASAAN KARYA ILMIAH</dc:title>
  <dc:creator>Anita</dc:creator>
  <cp:lastModifiedBy>Anita</cp:lastModifiedBy>
  <cp:revision>10</cp:revision>
  <dcterms:created xsi:type="dcterms:W3CDTF">2021-01-27T00:47:37Z</dcterms:created>
  <dcterms:modified xsi:type="dcterms:W3CDTF">2022-03-01T05:05:10Z</dcterms:modified>
</cp:coreProperties>
</file>