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2C5AA-1E6C-4EF3-A491-24D4D1214F3A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0C2D9-53F0-4DD3-A3DA-B37CAC45A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986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2C5AA-1E6C-4EF3-A491-24D4D1214F3A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0C2D9-53F0-4DD3-A3DA-B37CAC45A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94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2C5AA-1E6C-4EF3-A491-24D4D1214F3A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0C2D9-53F0-4DD3-A3DA-B37CAC45A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705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2C5AA-1E6C-4EF3-A491-24D4D1214F3A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0C2D9-53F0-4DD3-A3DA-B37CAC45A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539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2C5AA-1E6C-4EF3-A491-24D4D1214F3A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0C2D9-53F0-4DD3-A3DA-B37CAC45A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431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2C5AA-1E6C-4EF3-A491-24D4D1214F3A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0C2D9-53F0-4DD3-A3DA-B37CAC45A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633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2C5AA-1E6C-4EF3-A491-24D4D1214F3A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0C2D9-53F0-4DD3-A3DA-B37CAC45A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703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2C5AA-1E6C-4EF3-A491-24D4D1214F3A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0C2D9-53F0-4DD3-A3DA-B37CAC45A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27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2C5AA-1E6C-4EF3-A491-24D4D1214F3A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0C2D9-53F0-4DD3-A3DA-B37CAC45A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997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2C5AA-1E6C-4EF3-A491-24D4D1214F3A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0C2D9-53F0-4DD3-A3DA-B37CAC45A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148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2C5AA-1E6C-4EF3-A491-24D4D1214F3A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0C2D9-53F0-4DD3-A3DA-B37CAC45A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646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2C5AA-1E6C-4EF3-A491-24D4D1214F3A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0C2D9-53F0-4DD3-A3DA-B37CAC45A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3907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en-US" sz="3200" dirty="0" smtClean="0"/>
              <a:t>MENEMUKAN INFORMASI YANG DAPAT DIKEMBANGKAN MENJADI KARYA ILMIAH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dirty="0" smtClean="0"/>
              <a:t>OLEH</a:t>
            </a:r>
          </a:p>
          <a:p>
            <a:r>
              <a:rPr lang="en-US" dirty="0" smtClean="0"/>
              <a:t>ANITA DOLOKSARIBU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61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5307" y="1519707"/>
            <a:ext cx="10869769" cy="42757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dirty="0" err="1"/>
              <a:t>Sehubungan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keberatan-keberatan</a:t>
            </a:r>
            <a:r>
              <a:rPr lang="en-US" sz="2200" dirty="0"/>
              <a:t> </a:t>
            </a:r>
            <a:r>
              <a:rPr lang="en-US" sz="2200" dirty="0" err="1"/>
              <a:t>dari</a:t>
            </a:r>
            <a:r>
              <a:rPr lang="en-US" sz="2200" dirty="0"/>
              <a:t> Plato, </a:t>
            </a:r>
            <a:r>
              <a:rPr lang="en-US" sz="2200" dirty="0" err="1"/>
              <a:t>Aristoteles</a:t>
            </a:r>
            <a:r>
              <a:rPr lang="en-US" sz="2200" dirty="0"/>
              <a:t> </a:t>
            </a:r>
            <a:r>
              <a:rPr lang="en-US" sz="2200" dirty="0" err="1"/>
              <a:t>menanggapinya</a:t>
            </a:r>
            <a:r>
              <a:rPr lang="en-US" sz="2200" dirty="0"/>
              <a:t> </a:t>
            </a:r>
            <a:r>
              <a:rPr lang="en-US" sz="2200" dirty="0" err="1"/>
              <a:t>sebagai</a:t>
            </a:r>
            <a:r>
              <a:rPr lang="en-US" sz="2200" dirty="0"/>
              <a:t> </a:t>
            </a:r>
            <a:r>
              <a:rPr lang="en-US" sz="2200" dirty="0" err="1"/>
              <a:t>berikut</a:t>
            </a:r>
            <a:r>
              <a:rPr lang="en-US" sz="2200" dirty="0"/>
              <a:t>. </a:t>
            </a:r>
            <a:r>
              <a:rPr lang="en-US" sz="2200" dirty="0" err="1"/>
              <a:t>Bahwa</a:t>
            </a:r>
            <a:r>
              <a:rPr lang="en-US" sz="2200" dirty="0"/>
              <a:t> </a:t>
            </a:r>
            <a:r>
              <a:rPr lang="en-US" sz="2200" dirty="0" err="1"/>
              <a:t>sastrawan</a:t>
            </a:r>
            <a:r>
              <a:rPr lang="en-US" sz="2200" dirty="0"/>
              <a:t> </a:t>
            </a:r>
            <a:r>
              <a:rPr lang="en-US" sz="2200" dirty="0" err="1"/>
              <a:t>tidak</a:t>
            </a:r>
            <a:r>
              <a:rPr lang="en-US" sz="2200" dirty="0"/>
              <a:t> </a:t>
            </a:r>
            <a:r>
              <a:rPr lang="en-US" sz="2200" dirty="0" err="1"/>
              <a:t>seperti</a:t>
            </a:r>
            <a:r>
              <a:rPr lang="en-US" sz="2200" dirty="0"/>
              <a:t> </a:t>
            </a:r>
            <a:r>
              <a:rPr lang="en-US" sz="2200" dirty="0" err="1"/>
              <a:t>apa</a:t>
            </a:r>
            <a:r>
              <a:rPr lang="en-US" sz="2200" dirty="0"/>
              <a:t> yang </a:t>
            </a:r>
            <a:r>
              <a:rPr lang="en-US" sz="2200" dirty="0" err="1"/>
              <a:t>dikatakan</a:t>
            </a:r>
            <a:r>
              <a:rPr lang="en-US" sz="2200" dirty="0"/>
              <a:t> Plato, yang </a:t>
            </a:r>
            <a:r>
              <a:rPr lang="en-US" sz="2200" dirty="0" err="1"/>
              <a:t>begitu</a:t>
            </a:r>
            <a:r>
              <a:rPr lang="en-US" sz="2200" dirty="0"/>
              <a:t> </a:t>
            </a:r>
            <a:r>
              <a:rPr lang="en-US" sz="2200" dirty="0" err="1"/>
              <a:t>saja</a:t>
            </a:r>
            <a:r>
              <a:rPr lang="en-US" sz="2200" dirty="0"/>
              <a:t> </a:t>
            </a:r>
            <a:r>
              <a:rPr lang="en-US" sz="2200" dirty="0" err="1"/>
              <a:t>menirukan</a:t>
            </a:r>
            <a:r>
              <a:rPr lang="en-US" sz="2200" dirty="0"/>
              <a:t> </a:t>
            </a:r>
            <a:r>
              <a:rPr lang="en-US" sz="2200" dirty="0" err="1"/>
              <a:t>atau</a:t>
            </a:r>
            <a:r>
              <a:rPr lang="en-US" sz="2200" dirty="0"/>
              <a:t> </a:t>
            </a:r>
            <a:r>
              <a:rPr lang="en-US" sz="2200" dirty="0" err="1"/>
              <a:t>menyajikan</a:t>
            </a:r>
            <a:r>
              <a:rPr lang="en-US" sz="2200" dirty="0"/>
              <a:t> </a:t>
            </a:r>
            <a:r>
              <a:rPr lang="en-US" sz="2200" dirty="0" err="1"/>
              <a:t>kembali</a:t>
            </a:r>
            <a:r>
              <a:rPr lang="en-US" sz="2200" dirty="0"/>
              <a:t> </a:t>
            </a:r>
            <a:r>
              <a:rPr lang="en-US" sz="2200" dirty="0" err="1"/>
              <a:t>peristiwa</a:t>
            </a:r>
            <a:r>
              <a:rPr lang="en-US" sz="2200" dirty="0"/>
              <a:t> </a:t>
            </a:r>
            <a:r>
              <a:rPr lang="en-US" sz="2200" dirty="0" err="1"/>
              <a:t>atau</a:t>
            </a:r>
            <a:r>
              <a:rPr lang="en-US" sz="2200" dirty="0"/>
              <a:t> </a:t>
            </a:r>
            <a:r>
              <a:rPr lang="en-US" sz="2200" dirty="0" err="1"/>
              <a:t>keadaan</a:t>
            </a:r>
            <a:r>
              <a:rPr lang="en-US" sz="2200" dirty="0"/>
              <a:t> </a:t>
            </a:r>
            <a:r>
              <a:rPr lang="en-US" sz="2200" dirty="0" err="1"/>
              <a:t>tertentu</a:t>
            </a:r>
            <a:r>
              <a:rPr lang="en-US" sz="2200" dirty="0"/>
              <a:t> yang </a:t>
            </a:r>
            <a:r>
              <a:rPr lang="en-US" sz="2200" dirty="0" err="1"/>
              <a:t>kebetulan</a:t>
            </a:r>
            <a:r>
              <a:rPr lang="en-US" sz="2200" dirty="0"/>
              <a:t> </a:t>
            </a:r>
            <a:r>
              <a:rPr lang="en-US" sz="2200" dirty="0" err="1"/>
              <a:t>dicatat</a:t>
            </a:r>
            <a:r>
              <a:rPr lang="en-US" sz="2200" dirty="0"/>
              <a:t> </a:t>
            </a:r>
            <a:r>
              <a:rPr lang="en-US" sz="2200" dirty="0" err="1"/>
              <a:t>atau</a:t>
            </a:r>
            <a:r>
              <a:rPr lang="en-US" sz="2200" dirty="0"/>
              <a:t> </a:t>
            </a:r>
            <a:r>
              <a:rPr lang="en-US" sz="2200" dirty="0" err="1"/>
              <a:t>diselidikinya</a:t>
            </a:r>
            <a:r>
              <a:rPr lang="en-US" sz="2200" dirty="0"/>
              <a:t>. </a:t>
            </a:r>
            <a:r>
              <a:rPr lang="en-US" sz="2200" dirty="0" err="1"/>
              <a:t>Namun</a:t>
            </a:r>
            <a:r>
              <a:rPr lang="en-US" sz="2200" dirty="0"/>
              <a:t>, </a:t>
            </a:r>
            <a:r>
              <a:rPr lang="en-US" sz="2200" dirty="0" err="1"/>
              <a:t>ia</a:t>
            </a:r>
            <a:r>
              <a:rPr lang="en-US" sz="2200" dirty="0"/>
              <a:t> </a:t>
            </a:r>
            <a:r>
              <a:rPr lang="en-US" sz="2200" dirty="0" err="1"/>
              <a:t>mengolahnya</a:t>
            </a:r>
            <a:r>
              <a:rPr lang="en-US" sz="2200" dirty="0"/>
              <a:t> </a:t>
            </a:r>
            <a:r>
              <a:rPr lang="en-US" sz="2200" dirty="0" err="1"/>
              <a:t>sedemikian</a:t>
            </a:r>
            <a:r>
              <a:rPr lang="en-US" sz="2200" dirty="0"/>
              <a:t> </a:t>
            </a:r>
            <a:r>
              <a:rPr lang="en-US" sz="2200" dirty="0" err="1"/>
              <a:t>rupa</a:t>
            </a:r>
            <a:r>
              <a:rPr lang="en-US" sz="2200" dirty="0"/>
              <a:t> </a:t>
            </a:r>
            <a:r>
              <a:rPr lang="en-US" sz="2200" dirty="0" err="1"/>
              <a:t>sehingga</a:t>
            </a:r>
            <a:r>
              <a:rPr lang="en-US" sz="2200" dirty="0"/>
              <a:t> </a:t>
            </a:r>
            <a:r>
              <a:rPr lang="en-US" sz="2200" dirty="0" err="1"/>
              <a:t>ia</a:t>
            </a:r>
            <a:r>
              <a:rPr lang="en-US" sz="2200" dirty="0"/>
              <a:t> </a:t>
            </a:r>
            <a:r>
              <a:rPr lang="en-US" sz="2200" dirty="0" err="1"/>
              <a:t>menampilkan</a:t>
            </a:r>
            <a:r>
              <a:rPr lang="en-US" sz="2200" dirty="0"/>
              <a:t> </a:t>
            </a:r>
            <a:r>
              <a:rPr lang="en-US" sz="2200" dirty="0" err="1"/>
              <a:t>unsur-unsurnya</a:t>
            </a:r>
            <a:r>
              <a:rPr lang="en-US" sz="2200" dirty="0"/>
              <a:t> yang </a:t>
            </a:r>
            <a:r>
              <a:rPr lang="en-US" sz="2200" dirty="0" err="1"/>
              <a:t>umum</a:t>
            </a:r>
            <a:r>
              <a:rPr lang="en-US" sz="2200" dirty="0"/>
              <a:t>, di </a:t>
            </a:r>
            <a:r>
              <a:rPr lang="en-US" sz="2200" dirty="0" err="1"/>
              <a:t>samping</a:t>
            </a:r>
            <a:r>
              <a:rPr lang="en-US" sz="2200" dirty="0"/>
              <a:t> yang </a:t>
            </a:r>
            <a:r>
              <a:rPr lang="en-US" sz="2200" dirty="0" err="1"/>
              <a:t>khas</a:t>
            </a:r>
            <a:r>
              <a:rPr lang="en-US" sz="2200" dirty="0"/>
              <a:t>. </a:t>
            </a:r>
            <a:r>
              <a:rPr lang="en-US" sz="2200" dirty="0" err="1"/>
              <a:t>Apa</a:t>
            </a:r>
            <a:r>
              <a:rPr lang="en-US" sz="2200" dirty="0"/>
              <a:t> yang </a:t>
            </a:r>
            <a:r>
              <a:rPr lang="en-US" sz="2200" dirty="0" err="1"/>
              <a:t>merupakan</a:t>
            </a:r>
            <a:r>
              <a:rPr lang="en-US" sz="2200" dirty="0"/>
              <a:t> </a:t>
            </a:r>
            <a:r>
              <a:rPr lang="en-US" sz="2200" dirty="0" err="1"/>
              <a:t>ciri</a:t>
            </a:r>
            <a:r>
              <a:rPr lang="en-US" sz="2200" dirty="0"/>
              <a:t> </a:t>
            </a:r>
            <a:r>
              <a:rPr lang="en-US" sz="2200" dirty="0" err="1"/>
              <a:t>khas</a:t>
            </a:r>
            <a:r>
              <a:rPr lang="en-US" sz="2200" dirty="0"/>
              <a:t> </a:t>
            </a:r>
            <a:r>
              <a:rPr lang="en-US" sz="2200" dirty="0" err="1"/>
              <a:t>dalam</a:t>
            </a:r>
            <a:r>
              <a:rPr lang="en-US" sz="2200" dirty="0"/>
              <a:t> </a:t>
            </a:r>
            <a:r>
              <a:rPr lang="en-US" sz="2200" dirty="0" err="1"/>
              <a:t>sastra</a:t>
            </a:r>
            <a:r>
              <a:rPr lang="en-US" sz="2200" dirty="0"/>
              <a:t>, </a:t>
            </a:r>
            <a:r>
              <a:rPr lang="en-US" sz="2200" dirty="0" err="1"/>
              <a:t>adalah</a:t>
            </a:r>
            <a:r>
              <a:rPr lang="en-US" sz="2200" dirty="0"/>
              <a:t> </a:t>
            </a:r>
            <a:r>
              <a:rPr lang="en-US" sz="2200" dirty="0" err="1"/>
              <a:t>sifat</a:t>
            </a:r>
            <a:r>
              <a:rPr lang="en-US" sz="2200" dirty="0"/>
              <a:t> </a:t>
            </a:r>
            <a:r>
              <a:rPr lang="en-US" sz="2200" dirty="0" err="1"/>
              <a:t>rekaannya</a:t>
            </a:r>
            <a:r>
              <a:rPr lang="en-US" sz="2200" dirty="0"/>
              <a:t> yang </a:t>
            </a:r>
            <a:r>
              <a:rPr lang="en-US" sz="2200" dirty="0" err="1"/>
              <a:t>sangat</a:t>
            </a:r>
            <a:r>
              <a:rPr lang="en-US" sz="2200" dirty="0"/>
              <a:t> </a:t>
            </a:r>
            <a:r>
              <a:rPr lang="en-US" sz="2200" dirty="0" err="1"/>
              <a:t>erat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bahasa</a:t>
            </a:r>
            <a:r>
              <a:rPr lang="en-US" sz="2200" dirty="0"/>
              <a:t>. </a:t>
            </a:r>
            <a:r>
              <a:rPr lang="en-US" sz="2200" dirty="0" err="1"/>
              <a:t>Dalam</a:t>
            </a:r>
            <a:r>
              <a:rPr lang="en-US" sz="2200" dirty="0"/>
              <a:t> </a:t>
            </a:r>
            <a:r>
              <a:rPr lang="en-US" sz="2200" dirty="0" err="1"/>
              <a:t>karya</a:t>
            </a:r>
            <a:r>
              <a:rPr lang="en-US" sz="2200" dirty="0"/>
              <a:t> </a:t>
            </a:r>
            <a:r>
              <a:rPr lang="en-US" sz="2200" dirty="0" err="1"/>
              <a:t>sastra</a:t>
            </a:r>
            <a:r>
              <a:rPr lang="en-US" sz="2200" dirty="0"/>
              <a:t>, </a:t>
            </a:r>
            <a:r>
              <a:rPr lang="en-US" sz="2200" dirty="0" err="1"/>
              <a:t>setiap</a:t>
            </a:r>
            <a:r>
              <a:rPr lang="en-US" sz="2200" dirty="0"/>
              <a:t> kata, </a:t>
            </a:r>
            <a:r>
              <a:rPr lang="en-US" sz="2200" dirty="0" err="1"/>
              <a:t>setiap</a:t>
            </a:r>
            <a:r>
              <a:rPr lang="en-US" sz="2200" dirty="0"/>
              <a:t> </a:t>
            </a:r>
            <a:r>
              <a:rPr lang="en-US" sz="2200" dirty="0" err="1"/>
              <a:t>tanda</a:t>
            </a:r>
            <a:r>
              <a:rPr lang="en-US" sz="2200" dirty="0"/>
              <a:t>, </a:t>
            </a:r>
            <a:r>
              <a:rPr lang="en-US" sz="2200" dirty="0" err="1"/>
              <a:t>betapa</a:t>
            </a:r>
            <a:r>
              <a:rPr lang="en-US" sz="2200" dirty="0"/>
              <a:t> pun </a:t>
            </a:r>
            <a:r>
              <a:rPr lang="en-US" sz="2200" dirty="0" err="1"/>
              <a:t>tampak</a:t>
            </a:r>
            <a:r>
              <a:rPr lang="en-US" sz="2200" dirty="0"/>
              <a:t> </a:t>
            </a:r>
            <a:r>
              <a:rPr lang="en-US" sz="2200" dirty="0" err="1"/>
              <a:t>remehnya</a:t>
            </a:r>
            <a:r>
              <a:rPr lang="en-US" sz="2200" dirty="0"/>
              <a:t> </a:t>
            </a:r>
            <a:r>
              <a:rPr lang="en-US" sz="2200" dirty="0" err="1"/>
              <a:t>tanda</a:t>
            </a:r>
            <a:r>
              <a:rPr lang="en-US" sz="2200" dirty="0"/>
              <a:t> </a:t>
            </a:r>
            <a:r>
              <a:rPr lang="en-US" sz="2200" dirty="0" err="1"/>
              <a:t>itu</a:t>
            </a:r>
            <a:r>
              <a:rPr lang="en-US" sz="2200" dirty="0"/>
              <a:t>, </a:t>
            </a:r>
            <a:r>
              <a:rPr lang="en-US" sz="2200" dirty="0" err="1"/>
              <a:t>misalnya</a:t>
            </a:r>
            <a:r>
              <a:rPr lang="en-US" sz="2200" dirty="0"/>
              <a:t> </a:t>
            </a:r>
            <a:r>
              <a:rPr lang="en-US" sz="2200" dirty="0" err="1"/>
              <a:t>titik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koma</a:t>
            </a:r>
            <a:r>
              <a:rPr lang="en-US" sz="2200" dirty="0"/>
              <a:t>, </a:t>
            </a:r>
            <a:r>
              <a:rPr lang="en-US" sz="2200" dirty="0" err="1"/>
              <a:t>tetapi</a:t>
            </a:r>
            <a:r>
              <a:rPr lang="en-US" sz="2200" dirty="0"/>
              <a:t> </a:t>
            </a:r>
            <a:r>
              <a:rPr lang="en-US" sz="2200" dirty="0" err="1"/>
              <a:t>ia</a:t>
            </a:r>
            <a:r>
              <a:rPr lang="en-US" sz="2200" dirty="0"/>
              <a:t> </a:t>
            </a:r>
            <a:r>
              <a:rPr lang="en-US" sz="2200" dirty="0" err="1"/>
              <a:t>memiliki</a:t>
            </a:r>
            <a:r>
              <a:rPr lang="en-US" sz="2200" dirty="0"/>
              <a:t> </a:t>
            </a:r>
            <a:r>
              <a:rPr lang="en-US" sz="2200" dirty="0" err="1"/>
              <a:t>fungsi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makna</a:t>
            </a:r>
            <a:r>
              <a:rPr lang="en-US" sz="2200" dirty="0"/>
              <a:t> </a:t>
            </a:r>
            <a:r>
              <a:rPr lang="en-US" sz="2200" dirty="0" err="1"/>
              <a:t>tersendiri</a:t>
            </a:r>
            <a:r>
              <a:rPr lang="en-US" sz="2200" dirty="0"/>
              <a:t>; </a:t>
            </a:r>
            <a:r>
              <a:rPr lang="en-US" sz="2200" dirty="0" err="1"/>
              <a:t>tanda-tanda</a:t>
            </a:r>
            <a:r>
              <a:rPr lang="en-US" sz="2200" dirty="0"/>
              <a:t> </a:t>
            </a:r>
            <a:r>
              <a:rPr lang="en-US" sz="2200" dirty="0" err="1"/>
              <a:t>itu</a:t>
            </a:r>
            <a:r>
              <a:rPr lang="en-US" sz="2200" dirty="0"/>
              <a:t> </a:t>
            </a:r>
            <a:r>
              <a:rPr lang="en-US" sz="2200" dirty="0" err="1"/>
              <a:t>tidak</a:t>
            </a:r>
            <a:r>
              <a:rPr lang="en-US" sz="2200" dirty="0"/>
              <a:t> </a:t>
            </a:r>
            <a:r>
              <a:rPr lang="en-US" sz="2200" dirty="0" err="1"/>
              <a:t>ada</a:t>
            </a:r>
            <a:r>
              <a:rPr lang="en-US" sz="2200" dirty="0"/>
              <a:t> yang </a:t>
            </a:r>
            <a:r>
              <a:rPr lang="en-US" sz="2200" dirty="0" err="1"/>
              <a:t>tidak</a:t>
            </a:r>
            <a:r>
              <a:rPr lang="en-US" sz="2200" dirty="0"/>
              <a:t> </a:t>
            </a:r>
            <a:r>
              <a:rPr lang="en-US" sz="2200" dirty="0" err="1"/>
              <a:t>terpakai</a:t>
            </a:r>
            <a:r>
              <a:rPr lang="en-US" sz="2200" dirty="0"/>
              <a:t>, </a:t>
            </a:r>
            <a:r>
              <a:rPr lang="en-US" sz="2200" dirty="0" err="1"/>
              <a:t>semuanya</a:t>
            </a:r>
            <a:r>
              <a:rPr lang="en-US" sz="2200" dirty="0"/>
              <a:t> </a:t>
            </a:r>
            <a:r>
              <a:rPr lang="en-US" sz="2200" dirty="0" err="1"/>
              <a:t>berfungsi</a:t>
            </a:r>
            <a:r>
              <a:rPr lang="en-US" sz="2200" dirty="0"/>
              <a:t> </a:t>
            </a:r>
            <a:r>
              <a:rPr lang="en-US" sz="2200" dirty="0" err="1"/>
              <a:t>sebagai</a:t>
            </a:r>
            <a:r>
              <a:rPr lang="en-US" sz="2200" dirty="0"/>
              <a:t> </a:t>
            </a:r>
            <a:r>
              <a:rPr lang="en-US" sz="2200" dirty="0" err="1"/>
              <a:t>penyandang</a:t>
            </a:r>
            <a:r>
              <a:rPr lang="en-US" sz="2200" dirty="0"/>
              <a:t> </a:t>
            </a:r>
            <a:r>
              <a:rPr lang="en-US" sz="2200" dirty="0" err="1"/>
              <a:t>bermakna</a:t>
            </a:r>
            <a:r>
              <a:rPr lang="en-US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234424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9549" y="1622738"/>
            <a:ext cx="11127347" cy="4662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dirty="0" err="1"/>
              <a:t>Teks</a:t>
            </a:r>
            <a:r>
              <a:rPr lang="en-US" sz="2200" dirty="0"/>
              <a:t> </a:t>
            </a:r>
            <a:r>
              <a:rPr lang="en-US" sz="2200" dirty="0" err="1"/>
              <a:t>seperti</a:t>
            </a:r>
            <a:r>
              <a:rPr lang="en-US" sz="2200" dirty="0"/>
              <a:t> </a:t>
            </a:r>
            <a:r>
              <a:rPr lang="en-US" sz="2200" dirty="0" err="1"/>
              <a:t>itulah</a:t>
            </a:r>
            <a:r>
              <a:rPr lang="en-US" sz="2200" dirty="0"/>
              <a:t> yang </a:t>
            </a:r>
            <a:r>
              <a:rPr lang="en-US" sz="2200" dirty="0" err="1"/>
              <a:t>lazim</a:t>
            </a:r>
            <a:r>
              <a:rPr lang="en-US" sz="2200" dirty="0"/>
              <a:t> </a:t>
            </a:r>
            <a:r>
              <a:rPr lang="en-US" sz="2200" dirty="0" err="1"/>
              <a:t>disebut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karya</a:t>
            </a:r>
            <a:r>
              <a:rPr lang="en-US" sz="2200" dirty="0"/>
              <a:t> </a:t>
            </a:r>
            <a:r>
              <a:rPr lang="en-US" sz="2200" dirty="0" err="1"/>
              <a:t>ilmiah</a:t>
            </a:r>
            <a:r>
              <a:rPr lang="en-US" sz="2200" dirty="0"/>
              <a:t>. </a:t>
            </a:r>
            <a:r>
              <a:rPr lang="en-US" sz="2200" dirty="0" err="1"/>
              <a:t>Teks</a:t>
            </a:r>
            <a:r>
              <a:rPr lang="en-US" sz="2200" dirty="0"/>
              <a:t> </a:t>
            </a:r>
            <a:r>
              <a:rPr lang="en-US" sz="2200" dirty="0" err="1"/>
              <a:t>tersebut</a:t>
            </a:r>
            <a:r>
              <a:rPr lang="en-US" sz="2200" dirty="0"/>
              <a:t> </a:t>
            </a:r>
            <a:r>
              <a:rPr lang="en-US" sz="2200" dirty="0" err="1"/>
              <a:t>disusun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metode</a:t>
            </a:r>
            <a:r>
              <a:rPr lang="en-US" sz="2200" dirty="0"/>
              <a:t> </a:t>
            </a:r>
            <a:r>
              <a:rPr lang="en-US" sz="2200" dirty="0" err="1"/>
              <a:t>ilmiah</a:t>
            </a:r>
            <a:r>
              <a:rPr lang="en-US" sz="2200" dirty="0"/>
              <a:t>, </a:t>
            </a:r>
            <a:r>
              <a:rPr lang="en-US" sz="2200" dirty="0" err="1"/>
              <a:t>yakni</a:t>
            </a:r>
            <a:r>
              <a:rPr lang="en-US" sz="2200" dirty="0"/>
              <a:t> </a:t>
            </a:r>
            <a:r>
              <a:rPr lang="en-US" sz="2200" dirty="0" err="1"/>
              <a:t>metode</a:t>
            </a:r>
            <a:r>
              <a:rPr lang="en-US" sz="2200" dirty="0"/>
              <a:t> yang </a:t>
            </a:r>
            <a:r>
              <a:rPr lang="en-US" sz="2200" dirty="0" err="1"/>
              <a:t>berdasarkan</a:t>
            </a:r>
            <a:r>
              <a:rPr lang="en-US" sz="2200" dirty="0"/>
              <a:t> </a:t>
            </a:r>
            <a:r>
              <a:rPr lang="en-US" sz="2200" dirty="0" err="1"/>
              <a:t>cara</a:t>
            </a:r>
            <a:r>
              <a:rPr lang="en-US" sz="2200" dirty="0"/>
              <a:t> </a:t>
            </a:r>
            <a:r>
              <a:rPr lang="en-US" sz="2200" dirty="0" err="1"/>
              <a:t>berpikir</a:t>
            </a:r>
            <a:r>
              <a:rPr lang="en-US" sz="2200" dirty="0"/>
              <a:t> yang </a:t>
            </a:r>
            <a:r>
              <a:rPr lang="en-US" sz="2200" dirty="0" err="1"/>
              <a:t>sistematis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logis</a:t>
            </a:r>
            <a:r>
              <a:rPr lang="en-US" sz="2200" dirty="0"/>
              <a:t>. </a:t>
            </a:r>
            <a:r>
              <a:rPr lang="en-US" sz="2200" dirty="0" err="1"/>
              <a:t>Karya</a:t>
            </a:r>
            <a:r>
              <a:rPr lang="en-US" sz="2200" dirty="0"/>
              <a:t> </a:t>
            </a:r>
            <a:r>
              <a:rPr lang="en-US" sz="2200" dirty="0" err="1"/>
              <a:t>ilmiah</a:t>
            </a:r>
            <a:r>
              <a:rPr lang="en-US" sz="2200" dirty="0"/>
              <a:t> </a:t>
            </a:r>
            <a:r>
              <a:rPr lang="en-US" sz="2200" dirty="0" err="1"/>
              <a:t>menyajikan</a:t>
            </a:r>
            <a:r>
              <a:rPr lang="en-US" sz="2200" dirty="0"/>
              <a:t> </a:t>
            </a:r>
            <a:r>
              <a:rPr lang="en-US" sz="2200" dirty="0" err="1"/>
              <a:t>masalah-masalah</a:t>
            </a:r>
            <a:r>
              <a:rPr lang="en-US" sz="2200" dirty="0"/>
              <a:t> yang </a:t>
            </a:r>
            <a:r>
              <a:rPr lang="en-US" sz="2200" dirty="0" err="1"/>
              <a:t>objektif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faktual</a:t>
            </a:r>
            <a:r>
              <a:rPr lang="en-US" sz="2200" dirty="0"/>
              <a:t>.</a:t>
            </a:r>
          </a:p>
          <a:p>
            <a:pPr lvl="0"/>
            <a:r>
              <a:rPr lang="en-US" sz="2200" dirty="0" smtClean="0"/>
              <a:t>1. </a:t>
            </a:r>
            <a:r>
              <a:rPr lang="en-US" sz="2200" dirty="0" err="1" smtClean="0"/>
              <a:t>Sistematis</a:t>
            </a:r>
            <a:r>
              <a:rPr lang="en-US" sz="2200" dirty="0"/>
              <a:t>, </a:t>
            </a:r>
            <a:r>
              <a:rPr lang="en-US" sz="2200" dirty="0" err="1"/>
              <a:t>susunan</a:t>
            </a:r>
            <a:r>
              <a:rPr lang="en-US" sz="2200" dirty="0"/>
              <a:t> </a:t>
            </a:r>
            <a:r>
              <a:rPr lang="en-US" sz="2200" dirty="0" err="1"/>
              <a:t>teks</a:t>
            </a:r>
            <a:r>
              <a:rPr lang="en-US" sz="2200" dirty="0"/>
              <a:t> </a:t>
            </a:r>
            <a:r>
              <a:rPr lang="en-US" sz="2200" dirty="0" err="1"/>
              <a:t>itu</a:t>
            </a:r>
            <a:r>
              <a:rPr lang="en-US" sz="2200" dirty="0"/>
              <a:t> </a:t>
            </a:r>
            <a:r>
              <a:rPr lang="en-US" sz="2200" dirty="0" err="1"/>
              <a:t>teratur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pola</a:t>
            </a:r>
            <a:r>
              <a:rPr lang="en-US" sz="2200" dirty="0"/>
              <a:t> yang </a:t>
            </a:r>
            <a:r>
              <a:rPr lang="en-US" sz="2200" dirty="0" err="1"/>
              <a:t>baku</a:t>
            </a:r>
            <a:r>
              <a:rPr lang="en-US" sz="2200" dirty="0"/>
              <a:t>. </a:t>
            </a:r>
            <a:r>
              <a:rPr lang="en-US" sz="2200" dirty="0" err="1"/>
              <a:t>Dimulai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pendahuluan</a:t>
            </a:r>
            <a:r>
              <a:rPr lang="en-US" sz="2200" dirty="0"/>
              <a:t>, </a:t>
            </a:r>
            <a:r>
              <a:rPr lang="en-US" sz="2200" dirty="0" err="1"/>
              <a:t>diikuti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pembahasan</a:t>
            </a:r>
            <a:r>
              <a:rPr lang="en-US" sz="2200" dirty="0"/>
              <a:t>,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diakhiri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simpulan</a:t>
            </a:r>
            <a:r>
              <a:rPr lang="en-US" sz="2200" dirty="0"/>
              <a:t>.</a:t>
            </a:r>
          </a:p>
          <a:p>
            <a:pPr lvl="0"/>
            <a:r>
              <a:rPr lang="en-US" sz="2200" dirty="0" smtClean="0"/>
              <a:t>2. </a:t>
            </a:r>
            <a:r>
              <a:rPr lang="en-US" sz="2200" dirty="0" err="1" smtClean="0"/>
              <a:t>Logis</a:t>
            </a:r>
            <a:r>
              <a:rPr lang="en-US" sz="2200" dirty="0"/>
              <a:t>, </a:t>
            </a:r>
            <a:r>
              <a:rPr lang="en-US" sz="2200" dirty="0" err="1"/>
              <a:t>isinya</a:t>
            </a:r>
            <a:r>
              <a:rPr lang="en-US" sz="2200" dirty="0"/>
              <a:t> </a:t>
            </a:r>
            <a:r>
              <a:rPr lang="en-US" sz="2200" dirty="0" err="1"/>
              <a:t>dapat</a:t>
            </a:r>
            <a:r>
              <a:rPr lang="en-US" sz="2200" dirty="0"/>
              <a:t> </a:t>
            </a:r>
            <a:r>
              <a:rPr lang="en-US" sz="2200" dirty="0" err="1"/>
              <a:t>dipahami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dibenarkan</a:t>
            </a:r>
            <a:r>
              <a:rPr lang="en-US" sz="2200" dirty="0"/>
              <a:t> </a:t>
            </a:r>
            <a:r>
              <a:rPr lang="en-US" sz="2200" dirty="0" err="1"/>
              <a:t>oleh</a:t>
            </a:r>
            <a:r>
              <a:rPr lang="en-US" sz="2200" dirty="0"/>
              <a:t> </a:t>
            </a:r>
            <a:r>
              <a:rPr lang="en-US" sz="2200" dirty="0" err="1"/>
              <a:t>akal</a:t>
            </a:r>
            <a:r>
              <a:rPr lang="en-US" sz="2200" dirty="0"/>
              <a:t> </a:t>
            </a:r>
            <a:r>
              <a:rPr lang="en-US" sz="2200" dirty="0" err="1"/>
              <a:t>sehat</a:t>
            </a:r>
            <a:r>
              <a:rPr lang="en-US" sz="2200" dirty="0"/>
              <a:t>; </a:t>
            </a:r>
            <a:r>
              <a:rPr lang="en-US" sz="2200" dirty="0" err="1"/>
              <a:t>antara</a:t>
            </a:r>
            <a:r>
              <a:rPr lang="en-US" sz="2200" dirty="0"/>
              <a:t> lain, </a:t>
            </a:r>
            <a:r>
              <a:rPr lang="en-US" sz="2200" dirty="0" err="1"/>
              <a:t>didasari</a:t>
            </a:r>
            <a:r>
              <a:rPr lang="en-US" sz="2200" dirty="0"/>
              <a:t> </a:t>
            </a:r>
            <a:r>
              <a:rPr lang="en-US" sz="2200" dirty="0" err="1"/>
              <a:t>oleh</a:t>
            </a:r>
            <a:r>
              <a:rPr lang="en-US" sz="2200" dirty="0"/>
              <a:t> </a:t>
            </a:r>
            <a:r>
              <a:rPr lang="en-US" sz="2200" dirty="0" err="1"/>
              <a:t>hubungan</a:t>
            </a:r>
            <a:r>
              <a:rPr lang="en-US" sz="2200" dirty="0"/>
              <a:t> </a:t>
            </a:r>
            <a:r>
              <a:rPr lang="en-US" sz="2200" dirty="0" err="1"/>
              <a:t>sebab</a:t>
            </a:r>
            <a:r>
              <a:rPr lang="en-US" sz="2200" dirty="0"/>
              <a:t> </a:t>
            </a:r>
            <a:r>
              <a:rPr lang="en-US" sz="2200" dirty="0" err="1"/>
              <a:t>akibat</a:t>
            </a:r>
            <a:r>
              <a:rPr lang="en-US" sz="2200" dirty="0"/>
              <a:t>.</a:t>
            </a:r>
          </a:p>
          <a:p>
            <a:pPr lvl="0"/>
            <a:r>
              <a:rPr lang="en-US" sz="2200" dirty="0" smtClean="0"/>
              <a:t>3. </a:t>
            </a:r>
            <a:r>
              <a:rPr lang="en-US" sz="2200" dirty="0" err="1" smtClean="0"/>
              <a:t>Objektif</a:t>
            </a:r>
            <a:r>
              <a:rPr lang="en-US" sz="2200" dirty="0" smtClean="0"/>
              <a:t> </a:t>
            </a:r>
            <a:r>
              <a:rPr lang="en-US" sz="2200" dirty="0"/>
              <a:t>(impersonal), </a:t>
            </a:r>
            <a:r>
              <a:rPr lang="en-US" sz="2200" dirty="0" err="1"/>
              <a:t>pernyataan-pernyataannya</a:t>
            </a:r>
            <a:r>
              <a:rPr lang="en-US" sz="2200" dirty="0"/>
              <a:t> </a:t>
            </a:r>
            <a:r>
              <a:rPr lang="en-US" sz="2200" dirty="0" err="1"/>
              <a:t>didasarkan</a:t>
            </a:r>
            <a:r>
              <a:rPr lang="en-US" sz="2200" dirty="0"/>
              <a:t> </a:t>
            </a:r>
            <a:r>
              <a:rPr lang="en-US" sz="2200" dirty="0" err="1"/>
              <a:t>pandangan</a:t>
            </a:r>
            <a:r>
              <a:rPr lang="en-US" sz="2200" dirty="0"/>
              <a:t> </a:t>
            </a:r>
            <a:r>
              <a:rPr lang="en-US" sz="2200" dirty="0" err="1"/>
              <a:t>umum</a:t>
            </a:r>
            <a:r>
              <a:rPr lang="en-US" sz="2200" dirty="0"/>
              <a:t>; </a:t>
            </a:r>
            <a:r>
              <a:rPr lang="en-US" sz="2200" dirty="0" err="1"/>
              <a:t>tidak</a:t>
            </a:r>
            <a:r>
              <a:rPr lang="en-US" sz="2200" dirty="0"/>
              <a:t> </a:t>
            </a:r>
            <a:r>
              <a:rPr lang="en-US" sz="2200" dirty="0" err="1"/>
              <a:t>didasari</a:t>
            </a:r>
            <a:r>
              <a:rPr lang="en-US" sz="2200" dirty="0"/>
              <a:t> </a:t>
            </a:r>
            <a:r>
              <a:rPr lang="en-US" sz="2200" dirty="0" err="1"/>
              <a:t>pandangan</a:t>
            </a:r>
            <a:r>
              <a:rPr lang="en-US" sz="2200" dirty="0"/>
              <a:t> </a:t>
            </a:r>
            <a:r>
              <a:rPr lang="en-US" sz="2200" dirty="0" err="1"/>
              <a:t>pribadi</a:t>
            </a:r>
            <a:r>
              <a:rPr lang="en-US" sz="2200" dirty="0"/>
              <a:t> </a:t>
            </a:r>
            <a:r>
              <a:rPr lang="en-US" sz="2200" dirty="0" err="1"/>
              <a:t>penulisnya</a:t>
            </a:r>
            <a:r>
              <a:rPr lang="en-US" sz="2200" dirty="0"/>
              <a:t> </a:t>
            </a:r>
            <a:r>
              <a:rPr lang="en-US" sz="2200" dirty="0" err="1"/>
              <a:t>semata</a:t>
            </a:r>
            <a:r>
              <a:rPr lang="en-US" sz="2200" dirty="0"/>
              <a:t>.</a:t>
            </a:r>
          </a:p>
          <a:p>
            <a:pPr lvl="0"/>
            <a:r>
              <a:rPr lang="en-US" sz="2200" dirty="0" smtClean="0"/>
              <a:t>4. </a:t>
            </a:r>
            <a:r>
              <a:rPr lang="en-US" sz="2200" dirty="0" err="1" smtClean="0"/>
              <a:t>Faktual</a:t>
            </a:r>
            <a:r>
              <a:rPr lang="en-US" sz="2200" dirty="0"/>
              <a:t>, </a:t>
            </a:r>
            <a:r>
              <a:rPr lang="en-US" sz="2200" dirty="0" err="1"/>
              <a:t>kebenaran</a:t>
            </a:r>
            <a:r>
              <a:rPr lang="en-US" sz="2200" dirty="0"/>
              <a:t> di </a:t>
            </a:r>
            <a:r>
              <a:rPr lang="en-US" sz="2200" dirty="0" err="1"/>
              <a:t>dalamnya</a:t>
            </a:r>
            <a:r>
              <a:rPr lang="en-US" sz="2200" dirty="0"/>
              <a:t> </a:t>
            </a:r>
            <a:r>
              <a:rPr lang="en-US" sz="2200" dirty="0" err="1"/>
              <a:t>didasarkan</a:t>
            </a:r>
            <a:r>
              <a:rPr lang="en-US" sz="2200" dirty="0"/>
              <a:t> </a:t>
            </a:r>
            <a:r>
              <a:rPr lang="en-US" sz="2200" dirty="0" err="1"/>
              <a:t>kenyataan</a:t>
            </a:r>
            <a:r>
              <a:rPr lang="en-US" sz="2200" dirty="0"/>
              <a:t> yang </a:t>
            </a:r>
            <a:r>
              <a:rPr lang="en-US" sz="2200" dirty="0" err="1"/>
              <a:t>sesungguhnya</a:t>
            </a:r>
            <a:r>
              <a:rPr lang="en-US" sz="2200" dirty="0"/>
              <a:t>; </a:t>
            </a:r>
            <a:r>
              <a:rPr lang="en-US" sz="2200" dirty="0" err="1"/>
              <a:t>tidak</a:t>
            </a:r>
            <a:r>
              <a:rPr lang="en-US" sz="2200" dirty="0"/>
              <a:t> </a:t>
            </a:r>
            <a:r>
              <a:rPr lang="en-US" sz="2200" dirty="0" err="1"/>
              <a:t>imajinatif</a:t>
            </a:r>
            <a:r>
              <a:rPr lang="en-US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511724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5307" y="1416676"/>
            <a:ext cx="10998558" cy="47265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dirty="0" err="1"/>
              <a:t>Karya</a:t>
            </a:r>
            <a:r>
              <a:rPr lang="en-US" sz="2200" dirty="0"/>
              <a:t> </a:t>
            </a:r>
            <a:r>
              <a:rPr lang="en-US" sz="2200" dirty="0" err="1"/>
              <a:t>ilmiah</a:t>
            </a:r>
            <a:r>
              <a:rPr lang="en-US" sz="2200" dirty="0"/>
              <a:t> </a:t>
            </a:r>
            <a:r>
              <a:rPr lang="en-US" sz="2200" dirty="0" err="1"/>
              <a:t>mengutamakan</a:t>
            </a:r>
            <a:r>
              <a:rPr lang="en-US" sz="2200" dirty="0"/>
              <a:t> </a:t>
            </a:r>
            <a:r>
              <a:rPr lang="en-US" sz="2200" dirty="0" err="1"/>
              <a:t>aspek</a:t>
            </a:r>
            <a:r>
              <a:rPr lang="en-US" sz="2200" dirty="0"/>
              <a:t> </a:t>
            </a:r>
            <a:r>
              <a:rPr lang="en-US" sz="2200" dirty="0" err="1"/>
              <a:t>rasionalitas</a:t>
            </a:r>
            <a:r>
              <a:rPr lang="en-US" sz="2200" dirty="0"/>
              <a:t> </a:t>
            </a:r>
            <a:r>
              <a:rPr lang="en-US" sz="2200" dirty="0" err="1"/>
              <a:t>dalam</a:t>
            </a:r>
            <a:r>
              <a:rPr lang="en-US" sz="2200" dirty="0"/>
              <a:t> </a:t>
            </a:r>
            <a:r>
              <a:rPr lang="en-US" sz="2200" dirty="0" err="1"/>
              <a:t>pembahasannya</a:t>
            </a:r>
            <a:r>
              <a:rPr lang="en-US" sz="2200" dirty="0"/>
              <a:t>. </a:t>
            </a:r>
            <a:r>
              <a:rPr lang="en-US" sz="2200" dirty="0" err="1"/>
              <a:t>Objektivitas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kelengkapan</a:t>
            </a:r>
            <a:r>
              <a:rPr lang="en-US" sz="2200" dirty="0"/>
              <a:t> data </a:t>
            </a:r>
            <a:r>
              <a:rPr lang="en-US" sz="2200" dirty="0" err="1"/>
              <a:t>merupakan</a:t>
            </a:r>
            <a:r>
              <a:rPr lang="en-US" sz="2200" dirty="0"/>
              <a:t> </a:t>
            </a:r>
            <a:r>
              <a:rPr lang="en-US" sz="2200" dirty="0" err="1"/>
              <a:t>hal</a:t>
            </a:r>
            <a:r>
              <a:rPr lang="en-US" sz="2200" dirty="0"/>
              <a:t> lain yang </a:t>
            </a:r>
            <a:r>
              <a:rPr lang="en-US" sz="2200" dirty="0" err="1"/>
              <a:t>sangat</a:t>
            </a:r>
            <a:r>
              <a:rPr lang="en-US" sz="2200" dirty="0"/>
              <a:t> </a:t>
            </a:r>
            <a:r>
              <a:rPr lang="en-US" sz="2200" dirty="0" err="1"/>
              <a:t>penting</a:t>
            </a:r>
            <a:r>
              <a:rPr lang="en-US" sz="2200" dirty="0"/>
              <a:t>. </a:t>
            </a:r>
            <a:r>
              <a:rPr lang="en-US" sz="2200" dirty="0" err="1"/>
              <a:t>Guna</a:t>
            </a:r>
            <a:r>
              <a:rPr lang="en-US" sz="2200" dirty="0"/>
              <a:t> </a:t>
            </a:r>
            <a:r>
              <a:rPr lang="en-US" sz="2200" dirty="0" err="1"/>
              <a:t>membuktikan</a:t>
            </a:r>
            <a:r>
              <a:rPr lang="en-US" sz="2200" dirty="0"/>
              <a:t> </a:t>
            </a:r>
            <a:r>
              <a:rPr lang="en-US" sz="2200" dirty="0" err="1"/>
              <a:t>bahwa</a:t>
            </a:r>
            <a:r>
              <a:rPr lang="en-US" sz="2200" dirty="0"/>
              <a:t> </a:t>
            </a:r>
            <a:r>
              <a:rPr lang="en-US" sz="2200" dirty="0" err="1"/>
              <a:t>pembahasan</a:t>
            </a:r>
            <a:r>
              <a:rPr lang="en-US" sz="2200" dirty="0"/>
              <a:t> </a:t>
            </a:r>
            <a:r>
              <a:rPr lang="en-US" sz="2200" dirty="0" err="1"/>
              <a:t>itu</a:t>
            </a:r>
            <a:r>
              <a:rPr lang="en-US" sz="2200" dirty="0"/>
              <a:t> </a:t>
            </a:r>
            <a:r>
              <a:rPr lang="en-US" sz="2200" dirty="0" err="1"/>
              <a:t>merupakan</a:t>
            </a:r>
            <a:r>
              <a:rPr lang="en-US" sz="2200" dirty="0"/>
              <a:t> </a:t>
            </a:r>
            <a:r>
              <a:rPr lang="en-US" sz="2200" dirty="0" err="1"/>
              <a:t>sesuatu</a:t>
            </a:r>
            <a:r>
              <a:rPr lang="en-US" sz="2200" dirty="0"/>
              <a:t> yang </a:t>
            </a:r>
            <a:r>
              <a:rPr lang="en-US" sz="2200" dirty="0" err="1"/>
              <a:t>rasional</a:t>
            </a:r>
            <a:r>
              <a:rPr lang="en-US" sz="2200" dirty="0"/>
              <a:t>, </a:t>
            </a:r>
            <a:r>
              <a:rPr lang="en-US" sz="2200" dirty="0" err="1"/>
              <a:t>penulis</a:t>
            </a:r>
            <a:r>
              <a:rPr lang="en-US" sz="2200" dirty="0"/>
              <a:t> </a:t>
            </a:r>
            <a:r>
              <a:rPr lang="en-US" sz="2200" dirty="0" err="1"/>
              <a:t>perlu</a:t>
            </a:r>
            <a:r>
              <a:rPr lang="en-US" sz="2200" dirty="0"/>
              <a:t> data yang </a:t>
            </a:r>
            <a:r>
              <a:rPr lang="en-US" sz="2200" dirty="0" err="1"/>
              <a:t>lengkap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tingkat</a:t>
            </a:r>
            <a:r>
              <a:rPr lang="en-US" sz="2200" dirty="0"/>
              <a:t> </a:t>
            </a:r>
            <a:r>
              <a:rPr lang="en-US" sz="2200" dirty="0" err="1"/>
              <a:t>kebenaran</a:t>
            </a:r>
            <a:r>
              <a:rPr lang="en-US" sz="2200" dirty="0"/>
              <a:t> yang </a:t>
            </a:r>
            <a:r>
              <a:rPr lang="en-US" sz="2200" dirty="0" err="1"/>
              <a:t>tidak</a:t>
            </a:r>
            <a:r>
              <a:rPr lang="en-US" sz="2200" dirty="0"/>
              <a:t> </a:t>
            </a:r>
            <a:r>
              <a:rPr lang="en-US" sz="2200" dirty="0" err="1"/>
              <a:t>terbantahkan</a:t>
            </a:r>
            <a:r>
              <a:rPr lang="en-US" sz="2200" dirty="0"/>
              <a:t>.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memperkuat</a:t>
            </a:r>
            <a:r>
              <a:rPr lang="en-US" sz="2200" dirty="0"/>
              <a:t> </a:t>
            </a:r>
            <a:r>
              <a:rPr lang="en-US" sz="2200" dirty="0" err="1"/>
              <a:t>pernyataan</a:t>
            </a:r>
            <a:r>
              <a:rPr lang="en-US" sz="2200" dirty="0"/>
              <a:t> “</a:t>
            </a:r>
            <a:r>
              <a:rPr lang="en-US" sz="2200" dirty="0" err="1"/>
              <a:t>sastra</a:t>
            </a:r>
            <a:r>
              <a:rPr lang="en-US" sz="2200" dirty="0"/>
              <a:t> </a:t>
            </a:r>
            <a:r>
              <a:rPr lang="en-US" sz="2200" dirty="0" err="1"/>
              <a:t>klasik</a:t>
            </a:r>
            <a:r>
              <a:rPr lang="en-US" sz="2200" dirty="0"/>
              <a:t> </a:t>
            </a:r>
            <a:r>
              <a:rPr lang="en-US" sz="2200" dirty="0" err="1"/>
              <a:t>itu</a:t>
            </a:r>
            <a:r>
              <a:rPr lang="en-US" sz="2200" dirty="0"/>
              <a:t> </a:t>
            </a:r>
            <a:r>
              <a:rPr lang="en-US" sz="2200" dirty="0" err="1"/>
              <a:t>sarat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nilai-nilai</a:t>
            </a:r>
            <a:r>
              <a:rPr lang="en-US" sz="2200" dirty="0"/>
              <a:t> moral”, </a:t>
            </a:r>
            <a:r>
              <a:rPr lang="en-US" sz="2200" dirty="0" err="1"/>
              <a:t>penulis</a:t>
            </a:r>
            <a:r>
              <a:rPr lang="en-US" sz="2200" dirty="0"/>
              <a:t> </a:t>
            </a:r>
            <a:r>
              <a:rPr lang="en-US" sz="2200" dirty="0" err="1"/>
              <a:t>perlu</a:t>
            </a:r>
            <a:r>
              <a:rPr lang="en-US" sz="2200" dirty="0"/>
              <a:t> </a:t>
            </a:r>
            <a:r>
              <a:rPr lang="en-US" sz="2200" dirty="0" err="1"/>
              <a:t>membuktikannya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data </a:t>
            </a:r>
            <a:r>
              <a:rPr lang="en-US" sz="2200" dirty="0" err="1"/>
              <a:t>langsung</a:t>
            </a:r>
            <a:r>
              <a:rPr lang="en-US" sz="2200" dirty="0"/>
              <a:t> </a:t>
            </a:r>
            <a:r>
              <a:rPr lang="en-US" sz="2200" dirty="0" err="1"/>
              <a:t>dari</a:t>
            </a:r>
            <a:r>
              <a:rPr lang="en-US" sz="2200" dirty="0"/>
              <a:t> </a:t>
            </a:r>
            <a:r>
              <a:rPr lang="en-US" sz="2200" dirty="0" err="1"/>
              <a:t>karyanya</a:t>
            </a:r>
            <a:r>
              <a:rPr lang="en-US" sz="2200" dirty="0"/>
              <a:t> </a:t>
            </a:r>
            <a:r>
              <a:rPr lang="en-US" sz="2200" dirty="0" err="1"/>
              <a:t>itu</a:t>
            </a:r>
            <a:r>
              <a:rPr lang="en-US" sz="2200" dirty="0"/>
              <a:t> </a:t>
            </a:r>
            <a:r>
              <a:rPr lang="en-US" sz="2200" dirty="0" err="1"/>
              <a:t>sendiri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didukung</a:t>
            </a:r>
            <a:r>
              <a:rPr lang="en-US" sz="2200" dirty="0"/>
              <a:t> pula </a:t>
            </a:r>
            <a:r>
              <a:rPr lang="en-US" sz="2200" dirty="0" err="1"/>
              <a:t>oleh</a:t>
            </a:r>
            <a:r>
              <a:rPr lang="en-US" sz="2200" dirty="0"/>
              <a:t> </a:t>
            </a:r>
            <a:r>
              <a:rPr lang="en-US" sz="2200" dirty="0" err="1"/>
              <a:t>pandanganpandangan</a:t>
            </a:r>
            <a:r>
              <a:rPr lang="en-US" sz="2200" dirty="0"/>
              <a:t> </a:t>
            </a:r>
            <a:r>
              <a:rPr lang="en-US" sz="2200" dirty="0" err="1"/>
              <a:t>teori</a:t>
            </a:r>
            <a:r>
              <a:rPr lang="en-US" sz="2200" dirty="0"/>
              <a:t> </a:t>
            </a:r>
            <a:r>
              <a:rPr lang="en-US" sz="2200" dirty="0" err="1"/>
              <a:t>ataupun</a:t>
            </a:r>
            <a:r>
              <a:rPr lang="en-US" sz="2200" dirty="0"/>
              <a:t> </a:t>
            </a:r>
            <a:r>
              <a:rPr lang="en-US" sz="2200" dirty="0" err="1"/>
              <a:t>ahli</a:t>
            </a:r>
            <a:r>
              <a:rPr lang="en-US" sz="2200" dirty="0"/>
              <a:t> lain.</a:t>
            </a:r>
          </a:p>
          <a:p>
            <a:r>
              <a:rPr lang="en-US" sz="2200" dirty="0" err="1"/>
              <a:t>Karya</a:t>
            </a:r>
            <a:r>
              <a:rPr lang="en-US" sz="2200" dirty="0"/>
              <a:t> </a:t>
            </a:r>
            <a:r>
              <a:rPr lang="en-US" sz="2200" dirty="0" err="1"/>
              <a:t>ilmiah</a:t>
            </a:r>
            <a:r>
              <a:rPr lang="en-US" sz="2200" dirty="0"/>
              <a:t> </a:t>
            </a:r>
            <a:r>
              <a:rPr lang="en-US" sz="2200" dirty="0" err="1"/>
              <a:t>tidak</a:t>
            </a:r>
            <a:r>
              <a:rPr lang="en-US" sz="2200" dirty="0"/>
              <a:t> </a:t>
            </a:r>
            <a:r>
              <a:rPr lang="en-US" sz="2200" dirty="0" err="1"/>
              <a:t>selalu</a:t>
            </a:r>
            <a:r>
              <a:rPr lang="en-US" sz="2200" dirty="0"/>
              <a:t> </a:t>
            </a:r>
            <a:r>
              <a:rPr lang="en-US" sz="2200" dirty="0" err="1"/>
              <a:t>identik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karya</a:t>
            </a:r>
            <a:r>
              <a:rPr lang="en-US" sz="2200" dirty="0"/>
              <a:t> </a:t>
            </a:r>
            <a:r>
              <a:rPr lang="en-US" sz="2200" dirty="0" err="1"/>
              <a:t>hasil</a:t>
            </a:r>
            <a:r>
              <a:rPr lang="en-US" sz="2200" dirty="0"/>
              <a:t> </a:t>
            </a:r>
            <a:r>
              <a:rPr lang="en-US" sz="2200" dirty="0" err="1"/>
              <a:t>penelitian</a:t>
            </a:r>
            <a:r>
              <a:rPr lang="en-US" sz="2200" dirty="0"/>
              <a:t>. </a:t>
            </a:r>
            <a:r>
              <a:rPr lang="en-US" sz="2200" dirty="0" err="1"/>
              <a:t>Karya</a:t>
            </a:r>
            <a:r>
              <a:rPr lang="en-US" sz="2200" dirty="0"/>
              <a:t> </a:t>
            </a:r>
            <a:r>
              <a:rPr lang="en-US" sz="2200" dirty="0" err="1"/>
              <a:t>hasil</a:t>
            </a:r>
            <a:r>
              <a:rPr lang="en-US" sz="2200" dirty="0"/>
              <a:t> </a:t>
            </a:r>
            <a:r>
              <a:rPr lang="en-US" sz="2200" dirty="0" err="1"/>
              <a:t>penelitian</a:t>
            </a:r>
            <a:r>
              <a:rPr lang="en-US" sz="2200" dirty="0"/>
              <a:t> </a:t>
            </a:r>
            <a:r>
              <a:rPr lang="en-US" sz="2200" dirty="0" err="1"/>
              <a:t>merupakan</a:t>
            </a:r>
            <a:r>
              <a:rPr lang="en-US" sz="2200" dirty="0"/>
              <a:t> </a:t>
            </a:r>
            <a:r>
              <a:rPr lang="en-US" sz="2200" dirty="0" err="1"/>
              <a:t>salah</a:t>
            </a:r>
            <a:r>
              <a:rPr lang="en-US" sz="2200" dirty="0"/>
              <a:t> </a:t>
            </a:r>
            <a:r>
              <a:rPr lang="en-US" sz="2200" dirty="0" err="1"/>
              <a:t>satu</a:t>
            </a:r>
            <a:r>
              <a:rPr lang="en-US" sz="2200" dirty="0"/>
              <a:t> </a:t>
            </a:r>
            <a:r>
              <a:rPr lang="en-US" sz="2200" dirty="0" err="1"/>
              <a:t>jenis</a:t>
            </a:r>
            <a:r>
              <a:rPr lang="en-US" sz="2200" dirty="0"/>
              <a:t> </a:t>
            </a:r>
            <a:r>
              <a:rPr lang="en-US" sz="2200" dirty="0" err="1"/>
              <a:t>dari</a:t>
            </a:r>
            <a:r>
              <a:rPr lang="en-US" sz="2200" dirty="0"/>
              <a:t> </a:t>
            </a:r>
            <a:r>
              <a:rPr lang="en-US" sz="2200" dirty="0" err="1"/>
              <a:t>karya</a:t>
            </a:r>
            <a:r>
              <a:rPr lang="en-US" sz="2200" dirty="0"/>
              <a:t> </a:t>
            </a:r>
            <a:r>
              <a:rPr lang="en-US" sz="2200" dirty="0" err="1"/>
              <a:t>ilmiah</a:t>
            </a:r>
            <a:r>
              <a:rPr lang="en-US" sz="2200" dirty="0"/>
              <a:t>. </a:t>
            </a:r>
            <a:r>
              <a:rPr lang="en-US" sz="2200" dirty="0" err="1"/>
              <a:t>Apabila</a:t>
            </a:r>
            <a:r>
              <a:rPr lang="en-US" sz="2200" dirty="0"/>
              <a:t> </a:t>
            </a:r>
            <a:r>
              <a:rPr lang="en-US" sz="2200" dirty="0" err="1"/>
              <a:t>merujuk</a:t>
            </a:r>
            <a:r>
              <a:rPr lang="en-US" sz="2200" dirty="0"/>
              <a:t> </a:t>
            </a:r>
            <a:r>
              <a:rPr lang="en-US" sz="2200" dirty="0" err="1"/>
              <a:t>pada</a:t>
            </a:r>
            <a:r>
              <a:rPr lang="en-US" sz="2200" dirty="0"/>
              <a:t> </a:t>
            </a:r>
            <a:r>
              <a:rPr lang="en-US" sz="2200" dirty="0" err="1"/>
              <a:t>pengertian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ciri-ciri</a:t>
            </a:r>
            <a:r>
              <a:rPr lang="en-US" sz="2200" dirty="0"/>
              <a:t> di </a:t>
            </a:r>
            <a:r>
              <a:rPr lang="en-US" sz="2200" dirty="0" err="1"/>
              <a:t>atas</a:t>
            </a:r>
            <a:r>
              <a:rPr lang="en-US" sz="2200" dirty="0"/>
              <a:t>, </a:t>
            </a:r>
            <a:r>
              <a:rPr lang="en-US" sz="2200" dirty="0" err="1"/>
              <a:t>akan</a:t>
            </a:r>
            <a:r>
              <a:rPr lang="en-US" sz="2200" dirty="0"/>
              <a:t> </a:t>
            </a:r>
            <a:r>
              <a:rPr lang="en-US" sz="2200" dirty="0" err="1"/>
              <a:t>banyak</a:t>
            </a:r>
            <a:r>
              <a:rPr lang="en-US" sz="2200" dirty="0"/>
              <a:t> </a:t>
            </a:r>
            <a:r>
              <a:rPr lang="en-US" sz="2200" dirty="0" err="1"/>
              <a:t>sekali</a:t>
            </a:r>
            <a:r>
              <a:rPr lang="en-US" sz="2200" dirty="0"/>
              <a:t> </a:t>
            </a:r>
            <a:r>
              <a:rPr lang="en-US" sz="2200" dirty="0" err="1"/>
              <a:t>ragam</a:t>
            </a:r>
            <a:r>
              <a:rPr lang="en-US" sz="2200" dirty="0"/>
              <a:t> </a:t>
            </a:r>
            <a:r>
              <a:rPr lang="en-US" sz="2200" dirty="0" err="1"/>
              <a:t>tulisan</a:t>
            </a:r>
            <a:r>
              <a:rPr lang="en-US" sz="2200" dirty="0"/>
              <a:t> yang </a:t>
            </a:r>
            <a:r>
              <a:rPr lang="en-US" sz="2200" dirty="0" err="1"/>
              <a:t>berkategori</a:t>
            </a:r>
            <a:r>
              <a:rPr lang="en-US" sz="2200" dirty="0"/>
              <a:t> </a:t>
            </a:r>
            <a:r>
              <a:rPr lang="en-US" sz="2200" dirty="0" err="1"/>
              <a:t>karya</a:t>
            </a:r>
            <a:r>
              <a:rPr lang="en-US" sz="2200" dirty="0"/>
              <a:t> </a:t>
            </a:r>
            <a:r>
              <a:rPr lang="en-US" sz="2200" dirty="0" err="1"/>
              <a:t>ilmiah</a:t>
            </a:r>
            <a:r>
              <a:rPr lang="en-US" sz="2200" dirty="0"/>
              <a:t>. </a:t>
            </a:r>
            <a:r>
              <a:rPr lang="en-US" sz="2200" dirty="0" err="1"/>
              <a:t>Contoh</a:t>
            </a:r>
            <a:r>
              <a:rPr lang="en-US" sz="2200" dirty="0"/>
              <a:t> </a:t>
            </a:r>
            <a:r>
              <a:rPr lang="en-US" sz="2200" dirty="0" err="1"/>
              <a:t>karya</a:t>
            </a:r>
            <a:r>
              <a:rPr lang="en-US" sz="2200" dirty="0"/>
              <a:t> </a:t>
            </a:r>
            <a:r>
              <a:rPr lang="en-US" sz="2200" dirty="0" err="1"/>
              <a:t>ilmiah</a:t>
            </a:r>
            <a:r>
              <a:rPr lang="en-US" sz="2200" dirty="0"/>
              <a:t> </a:t>
            </a:r>
            <a:r>
              <a:rPr lang="en-US" sz="2200" dirty="0" err="1"/>
              <a:t>dapat</a:t>
            </a:r>
            <a:r>
              <a:rPr lang="en-US" sz="2200" dirty="0"/>
              <a:t> </a:t>
            </a:r>
            <a:r>
              <a:rPr lang="en-US" sz="2200" dirty="0" err="1"/>
              <a:t>berupa</a:t>
            </a:r>
            <a:r>
              <a:rPr lang="en-US" sz="2200" dirty="0"/>
              <a:t> </a:t>
            </a:r>
            <a:r>
              <a:rPr lang="en-US" sz="2200" dirty="0" err="1"/>
              <a:t>artikel</a:t>
            </a:r>
            <a:r>
              <a:rPr lang="en-US" sz="2200" dirty="0"/>
              <a:t>, </a:t>
            </a:r>
            <a:r>
              <a:rPr lang="en-US" sz="2200" dirty="0" err="1"/>
              <a:t>makalah</a:t>
            </a:r>
            <a:r>
              <a:rPr lang="en-US" sz="2200" dirty="0"/>
              <a:t>, </a:t>
            </a:r>
            <a:r>
              <a:rPr lang="en-US" sz="2200" dirty="0" err="1"/>
              <a:t>laporan</a:t>
            </a:r>
            <a:r>
              <a:rPr lang="en-US" sz="2200" dirty="0"/>
              <a:t>, </a:t>
            </a:r>
            <a:r>
              <a:rPr lang="en-US" sz="2200" dirty="0" err="1"/>
              <a:t>skripsi</a:t>
            </a:r>
            <a:r>
              <a:rPr lang="en-US" sz="2200" dirty="0"/>
              <a:t>,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tulisan-tulisan</a:t>
            </a:r>
            <a:r>
              <a:rPr lang="en-US" sz="2200" dirty="0"/>
              <a:t> </a:t>
            </a:r>
            <a:r>
              <a:rPr lang="en-US" sz="2200" dirty="0" err="1"/>
              <a:t>sejenis</a:t>
            </a:r>
            <a:r>
              <a:rPr lang="en-US" sz="2200" dirty="0"/>
              <a:t> </a:t>
            </a:r>
            <a:r>
              <a:rPr lang="en-US" sz="2200" dirty="0" err="1"/>
              <a:t>lainnya</a:t>
            </a:r>
            <a:r>
              <a:rPr lang="en-US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688219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93194" y="2150772"/>
            <a:ext cx="9259910" cy="29363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SEKIAN DAN TERIMA KASIH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774626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31831" y="785611"/>
            <a:ext cx="9156879" cy="52674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PENDAHULUAN</a:t>
            </a:r>
            <a:endParaRPr lang="en-US" sz="2000" dirty="0"/>
          </a:p>
          <a:p>
            <a:r>
              <a:rPr lang="en-US" sz="2000" b="1" dirty="0" err="1"/>
              <a:t>Latar</a:t>
            </a:r>
            <a:r>
              <a:rPr lang="en-US" sz="2000" b="1" dirty="0"/>
              <a:t> </a:t>
            </a:r>
            <a:r>
              <a:rPr lang="en-US" sz="2000" b="1" dirty="0" err="1"/>
              <a:t>Belakang</a:t>
            </a:r>
            <a:r>
              <a:rPr lang="en-US" sz="2000" b="1" dirty="0"/>
              <a:t> </a:t>
            </a:r>
            <a:r>
              <a:rPr lang="en-US" sz="2000" b="1" dirty="0" err="1"/>
              <a:t>Masalah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dasarnya</a:t>
            </a:r>
            <a:r>
              <a:rPr lang="en-US" sz="2000" dirty="0"/>
              <a:t> </a:t>
            </a:r>
            <a:r>
              <a:rPr lang="en-US" sz="2000" dirty="0" err="1"/>
              <a:t>sastra</a:t>
            </a:r>
            <a:r>
              <a:rPr lang="en-US" sz="2000" dirty="0"/>
              <a:t> </a:t>
            </a:r>
            <a:r>
              <a:rPr lang="en-US" sz="2000" dirty="0" err="1"/>
              <a:t>klasik</a:t>
            </a:r>
            <a:r>
              <a:rPr lang="en-US" sz="2000" dirty="0"/>
              <a:t> </a:t>
            </a:r>
            <a:r>
              <a:rPr lang="en-US" sz="2000" dirty="0" err="1"/>
              <a:t>merupakan</a:t>
            </a:r>
            <a:r>
              <a:rPr lang="en-US" sz="2000" dirty="0"/>
              <a:t> </a:t>
            </a:r>
            <a:r>
              <a:rPr lang="en-US" sz="2000" dirty="0" err="1"/>
              <a:t>karya</a:t>
            </a:r>
            <a:r>
              <a:rPr lang="en-US" sz="2000" dirty="0"/>
              <a:t> </a:t>
            </a:r>
            <a:r>
              <a:rPr lang="en-US" sz="2000" dirty="0" err="1"/>
              <a:t>sastra</a:t>
            </a:r>
            <a:r>
              <a:rPr lang="en-US" sz="2000" dirty="0"/>
              <a:t> </a:t>
            </a:r>
            <a:r>
              <a:rPr lang="en-US" sz="2000" dirty="0" err="1"/>
              <a:t>kultur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etnik</a:t>
            </a:r>
            <a:r>
              <a:rPr lang="en-US" sz="2000" dirty="0"/>
              <a:t> (</a:t>
            </a:r>
            <a:r>
              <a:rPr lang="en-US" sz="2000" dirty="0" err="1"/>
              <a:t>daerah</a:t>
            </a:r>
            <a:r>
              <a:rPr lang="en-US" sz="2000" dirty="0"/>
              <a:t>). </a:t>
            </a:r>
            <a:r>
              <a:rPr lang="en-US" sz="2000" dirty="0" err="1"/>
              <a:t>Bangsa-bangsa</a:t>
            </a:r>
            <a:r>
              <a:rPr lang="en-US" sz="2000" dirty="0"/>
              <a:t> di </a:t>
            </a:r>
            <a:r>
              <a:rPr lang="en-US" sz="2000" dirty="0" err="1"/>
              <a:t>kawasan</a:t>
            </a:r>
            <a:r>
              <a:rPr lang="en-US" sz="2000" dirty="0"/>
              <a:t> Asia Tenggara </a:t>
            </a:r>
            <a:r>
              <a:rPr lang="en-US" sz="2000" dirty="0" err="1"/>
              <a:t>sangatlah</a:t>
            </a:r>
            <a:r>
              <a:rPr lang="en-US" sz="2000" dirty="0"/>
              <a:t> </a:t>
            </a:r>
            <a:r>
              <a:rPr lang="en-US" sz="2000" dirty="0" err="1"/>
              <a:t>beruntung</a:t>
            </a:r>
            <a:r>
              <a:rPr lang="en-US" sz="2000" dirty="0"/>
              <a:t> </a:t>
            </a:r>
            <a:r>
              <a:rPr lang="en-US" sz="2000" dirty="0" err="1"/>
              <a:t>karena</a:t>
            </a:r>
            <a:r>
              <a:rPr lang="en-US" sz="2000" dirty="0"/>
              <a:t> </a:t>
            </a:r>
            <a:r>
              <a:rPr lang="en-US" sz="2000" dirty="0" err="1"/>
              <a:t>memiliki</a:t>
            </a:r>
            <a:r>
              <a:rPr lang="en-US" sz="2000" dirty="0"/>
              <a:t> </a:t>
            </a:r>
            <a:r>
              <a:rPr lang="en-US" sz="2000" dirty="0" err="1"/>
              <a:t>khazanah</a:t>
            </a:r>
            <a:r>
              <a:rPr lang="en-US" sz="2000" dirty="0"/>
              <a:t> </a:t>
            </a:r>
            <a:r>
              <a:rPr lang="en-US" sz="2000" dirty="0" err="1"/>
              <a:t>sastra</a:t>
            </a:r>
            <a:r>
              <a:rPr lang="en-US" sz="2000" dirty="0"/>
              <a:t> </a:t>
            </a:r>
            <a:r>
              <a:rPr lang="en-US" sz="2000" dirty="0" err="1"/>
              <a:t>klasik</a:t>
            </a:r>
            <a:r>
              <a:rPr lang="en-US" sz="2000" dirty="0"/>
              <a:t> yang </a:t>
            </a:r>
            <a:r>
              <a:rPr lang="en-US" sz="2000" dirty="0" err="1"/>
              <a:t>amat</a:t>
            </a:r>
            <a:r>
              <a:rPr lang="en-US" sz="2000" dirty="0"/>
              <a:t> </a:t>
            </a:r>
            <a:r>
              <a:rPr lang="en-US" sz="2000" dirty="0" err="1"/>
              <a:t>beragam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kaya. Wilayah-</a:t>
            </a:r>
            <a:r>
              <a:rPr lang="en-US" sz="2000" dirty="0" err="1"/>
              <a:t>wilayah</a:t>
            </a:r>
            <a:r>
              <a:rPr lang="en-US" sz="2000" dirty="0"/>
              <a:t> </a:t>
            </a:r>
            <a:r>
              <a:rPr lang="en-US" sz="2000" dirty="0" err="1"/>
              <a:t>kultur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etnik</a:t>
            </a:r>
            <a:r>
              <a:rPr lang="en-US" sz="2000" dirty="0"/>
              <a:t> </a:t>
            </a:r>
            <a:r>
              <a:rPr lang="en-US" sz="2000" dirty="0" err="1"/>
              <a:t>itu</a:t>
            </a:r>
            <a:r>
              <a:rPr lang="en-US" sz="2000" dirty="0"/>
              <a:t> </a:t>
            </a:r>
            <a:r>
              <a:rPr lang="en-US" sz="2000" dirty="0" err="1"/>
              <a:t>masing-masing</a:t>
            </a:r>
            <a:r>
              <a:rPr lang="en-US" sz="2000" dirty="0"/>
              <a:t> </a:t>
            </a:r>
            <a:r>
              <a:rPr lang="en-US" sz="2000" dirty="0" err="1"/>
              <a:t>memiliki</a:t>
            </a:r>
            <a:r>
              <a:rPr lang="en-US" sz="2000" dirty="0"/>
              <a:t> </a:t>
            </a:r>
            <a:r>
              <a:rPr lang="en-US" sz="2000" dirty="0" err="1"/>
              <a:t>sastra</a:t>
            </a:r>
            <a:r>
              <a:rPr lang="en-US" sz="2000" dirty="0"/>
              <a:t> </a:t>
            </a:r>
            <a:r>
              <a:rPr lang="en-US" sz="2000" dirty="0" err="1"/>
              <a:t>kasik</a:t>
            </a:r>
            <a:r>
              <a:rPr lang="en-US" sz="2000" dirty="0"/>
              <a:t>, yang </a:t>
            </a:r>
            <a:r>
              <a:rPr lang="en-US" sz="2000" dirty="0" err="1"/>
              <a:t>semuanya</a:t>
            </a:r>
            <a:r>
              <a:rPr lang="en-US" sz="2000" dirty="0"/>
              <a:t> </a:t>
            </a:r>
            <a:r>
              <a:rPr lang="en-US" sz="2000" dirty="0" err="1"/>
              <a:t>memiliki</a:t>
            </a:r>
            <a:r>
              <a:rPr lang="en-US" sz="2000" dirty="0"/>
              <a:t> </a:t>
            </a:r>
            <a:r>
              <a:rPr lang="en-US" sz="2000" dirty="0" err="1"/>
              <a:t>sifat-sifat</a:t>
            </a:r>
            <a:r>
              <a:rPr lang="en-US" sz="2000" dirty="0"/>
              <a:t> yang </a:t>
            </a:r>
            <a:r>
              <a:rPr lang="en-US" sz="2000" dirty="0" err="1"/>
              <a:t>khas</a:t>
            </a:r>
            <a:r>
              <a:rPr lang="en-US" sz="2000" dirty="0"/>
              <a:t>. </a:t>
            </a:r>
            <a:r>
              <a:rPr lang="en-US" sz="2000" dirty="0" err="1"/>
              <a:t>Karya</a:t>
            </a:r>
            <a:r>
              <a:rPr lang="en-US" sz="2000" dirty="0"/>
              <a:t> </a:t>
            </a:r>
            <a:r>
              <a:rPr lang="en-US" sz="2000" dirty="0" err="1"/>
              <a:t>sastra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timbul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berkembang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zaman</a:t>
            </a:r>
            <a:r>
              <a:rPr lang="en-US" sz="2000" dirty="0"/>
              <a:t> yang </a:t>
            </a:r>
            <a:r>
              <a:rPr lang="en-US" sz="2000" dirty="0" err="1"/>
              <a:t>belum</a:t>
            </a:r>
            <a:r>
              <a:rPr lang="en-US" sz="2000" dirty="0"/>
              <a:t> </a:t>
            </a:r>
            <a:r>
              <a:rPr lang="en-US" sz="2000" dirty="0" err="1"/>
              <a:t>mengenal</a:t>
            </a:r>
            <a:r>
              <a:rPr lang="en-US" sz="2000" dirty="0"/>
              <a:t> </a:t>
            </a:r>
            <a:r>
              <a:rPr lang="en-US" sz="2000" dirty="0" err="1"/>
              <a:t>istilah</a:t>
            </a:r>
            <a:r>
              <a:rPr lang="en-US" sz="2000" dirty="0"/>
              <a:t> </a:t>
            </a:r>
            <a:r>
              <a:rPr lang="en-US" sz="2000" dirty="0" err="1"/>
              <a:t>demokrasi</a:t>
            </a:r>
            <a:r>
              <a:rPr lang="en-US" sz="2000" dirty="0"/>
              <a:t>, HAM, </a:t>
            </a:r>
            <a:r>
              <a:rPr lang="en-US" sz="2000" dirty="0" err="1"/>
              <a:t>industrialisasi</a:t>
            </a:r>
            <a:r>
              <a:rPr lang="en-US" sz="2000" dirty="0"/>
              <a:t>, </a:t>
            </a:r>
            <a:r>
              <a:rPr lang="en-US" sz="2000" dirty="0" err="1"/>
              <a:t>globalisasi</a:t>
            </a:r>
            <a:r>
              <a:rPr lang="en-US" sz="2000" dirty="0"/>
              <a:t>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anasir-anasir</a:t>
            </a:r>
            <a:r>
              <a:rPr lang="en-US" sz="2000" dirty="0"/>
              <a:t> modern </a:t>
            </a:r>
            <a:r>
              <a:rPr lang="en-US" sz="2000" dirty="0" err="1"/>
              <a:t>lainnya</a:t>
            </a:r>
            <a:r>
              <a:rPr lang="en-US" sz="2000" dirty="0"/>
              <a:t>. </a:t>
            </a:r>
            <a:r>
              <a:rPr lang="en-US" sz="2000" dirty="0" err="1"/>
              <a:t>Sastra</a:t>
            </a:r>
            <a:r>
              <a:rPr lang="en-US" sz="2000" dirty="0"/>
              <a:t> </a:t>
            </a:r>
            <a:r>
              <a:rPr lang="en-US" sz="2000" dirty="0" err="1"/>
              <a:t>klasik</a:t>
            </a:r>
            <a:r>
              <a:rPr lang="en-US" sz="2000" dirty="0"/>
              <a:t> </a:t>
            </a:r>
            <a:r>
              <a:rPr lang="en-US" sz="2000" dirty="0" err="1"/>
              <a:t>sebagian</a:t>
            </a:r>
            <a:r>
              <a:rPr lang="en-US" sz="2000" dirty="0"/>
              <a:t> </a:t>
            </a:r>
            <a:r>
              <a:rPr lang="en-US" sz="2000" dirty="0" err="1"/>
              <a:t>besar</a:t>
            </a:r>
            <a:r>
              <a:rPr lang="en-US" sz="2000" dirty="0"/>
              <a:t> </a:t>
            </a:r>
            <a:r>
              <a:rPr lang="en-US" sz="2000" dirty="0" err="1"/>
              <a:t>berakar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sikap</a:t>
            </a:r>
            <a:r>
              <a:rPr lang="en-US" sz="2000" dirty="0"/>
              <a:t> </a:t>
            </a:r>
            <a:r>
              <a:rPr lang="en-US" sz="2000" dirty="0" err="1"/>
              <a:t>hidup</a:t>
            </a:r>
            <a:r>
              <a:rPr lang="en-US" sz="2000" dirty="0"/>
              <a:t> </a:t>
            </a:r>
            <a:r>
              <a:rPr lang="en-US" sz="2000" dirty="0" err="1"/>
              <a:t>tradisional</a:t>
            </a:r>
            <a:r>
              <a:rPr lang="en-US" sz="2000" dirty="0"/>
              <a:t> yang </a:t>
            </a:r>
            <a:r>
              <a:rPr lang="en-US" sz="2000" dirty="0" err="1"/>
              <a:t>feodal</a:t>
            </a:r>
            <a:r>
              <a:rPr lang="en-US" sz="2000" dirty="0"/>
              <a:t>. Hal yang </a:t>
            </a:r>
            <a:r>
              <a:rPr lang="en-US" sz="2000" dirty="0" err="1"/>
              <a:t>wajar</a:t>
            </a:r>
            <a:r>
              <a:rPr lang="en-US" sz="2000" dirty="0"/>
              <a:t> </a:t>
            </a:r>
            <a:r>
              <a:rPr lang="en-US" sz="2000" dirty="0" err="1"/>
              <a:t>apabila</a:t>
            </a:r>
            <a:r>
              <a:rPr lang="en-US" sz="2000" dirty="0"/>
              <a:t> </a:t>
            </a:r>
            <a:r>
              <a:rPr lang="en-US" sz="2000" dirty="0" err="1"/>
              <a:t>kemudian</a:t>
            </a:r>
            <a:r>
              <a:rPr lang="en-US" sz="2000" dirty="0"/>
              <a:t> </a:t>
            </a:r>
            <a:r>
              <a:rPr lang="en-US" sz="2000" dirty="0" err="1"/>
              <a:t>muncul</a:t>
            </a:r>
            <a:r>
              <a:rPr lang="en-US" sz="2000" dirty="0"/>
              <a:t> </a:t>
            </a:r>
            <a:r>
              <a:rPr lang="en-US" sz="2000" dirty="0" err="1"/>
              <a:t>pertanyaan</a:t>
            </a:r>
            <a:r>
              <a:rPr lang="en-US" sz="2000" dirty="0"/>
              <a:t>, </a:t>
            </a:r>
            <a:r>
              <a:rPr lang="en-US" sz="2000" dirty="0" err="1"/>
              <a:t>nilai</a:t>
            </a:r>
            <a:r>
              <a:rPr lang="en-US" sz="2000" dirty="0"/>
              <a:t> </a:t>
            </a:r>
            <a:r>
              <a:rPr lang="en-US" sz="2000" dirty="0" err="1"/>
              <a:t>apa</a:t>
            </a:r>
            <a:r>
              <a:rPr lang="en-US" sz="2000" dirty="0"/>
              <a:t> </a:t>
            </a:r>
            <a:r>
              <a:rPr lang="en-US" sz="2000" dirty="0" err="1"/>
              <a:t>lagi</a:t>
            </a:r>
            <a:r>
              <a:rPr lang="en-US" sz="2000" dirty="0"/>
              <a:t> yang </a:t>
            </a:r>
            <a:r>
              <a:rPr lang="en-US" sz="2000" dirty="0" err="1"/>
              <a:t>masih</a:t>
            </a:r>
            <a:r>
              <a:rPr lang="en-US" sz="2000" dirty="0"/>
              <a:t> </a:t>
            </a:r>
            <a:r>
              <a:rPr lang="en-US" sz="2000" dirty="0" err="1"/>
              <a:t>dianggap</a:t>
            </a:r>
            <a:r>
              <a:rPr lang="en-US" sz="2000" dirty="0"/>
              <a:t> </a:t>
            </a:r>
            <a:r>
              <a:rPr lang="en-US" sz="2000" dirty="0" err="1"/>
              <a:t>relevan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bermanfaat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penelitian</a:t>
            </a:r>
            <a:r>
              <a:rPr lang="en-US" sz="2000" dirty="0"/>
              <a:t> </a:t>
            </a:r>
            <a:r>
              <a:rPr lang="en-US" sz="2000" dirty="0" err="1"/>
              <a:t>sastra</a:t>
            </a:r>
            <a:r>
              <a:rPr lang="en-US" sz="2000" dirty="0"/>
              <a:t> </a:t>
            </a:r>
            <a:r>
              <a:rPr lang="en-US" sz="2000" dirty="0" err="1"/>
              <a:t>klasik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konteks</a:t>
            </a:r>
            <a:r>
              <a:rPr lang="en-US" sz="2000" dirty="0"/>
              <a:t> </a:t>
            </a:r>
            <a:r>
              <a:rPr lang="en-US" sz="2000" dirty="0" err="1"/>
              <a:t>kehidupan</a:t>
            </a:r>
            <a:r>
              <a:rPr lang="en-US" sz="2000" dirty="0"/>
              <a:t> yang </a:t>
            </a:r>
            <a:r>
              <a:rPr lang="en-US" sz="2000" dirty="0" err="1"/>
              <a:t>serba</a:t>
            </a:r>
            <a:r>
              <a:rPr lang="en-US" sz="2000" dirty="0"/>
              <a:t> modern </a:t>
            </a:r>
            <a:r>
              <a:rPr lang="en-US" sz="2000" dirty="0" err="1"/>
              <a:t>seperti</a:t>
            </a:r>
            <a:r>
              <a:rPr lang="en-US" sz="2000" dirty="0"/>
              <a:t> </a:t>
            </a:r>
            <a:r>
              <a:rPr lang="en-US" sz="2000" dirty="0" err="1"/>
              <a:t>sekarang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20082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04552" y="1030310"/>
            <a:ext cx="10380372" cy="548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100" dirty="0" err="1"/>
              <a:t>Dalam</a:t>
            </a:r>
            <a:r>
              <a:rPr lang="en-US" sz="2100" dirty="0"/>
              <a:t> </a:t>
            </a:r>
            <a:r>
              <a:rPr lang="en-US" sz="2100" dirty="0" err="1"/>
              <a:t>karya-karya</a:t>
            </a:r>
            <a:r>
              <a:rPr lang="en-US" sz="2100" dirty="0"/>
              <a:t> </a:t>
            </a:r>
            <a:r>
              <a:rPr lang="en-US" sz="2100" dirty="0" err="1"/>
              <a:t>klasik</a:t>
            </a:r>
            <a:r>
              <a:rPr lang="en-US" sz="2100" dirty="0"/>
              <a:t> </a:t>
            </a:r>
            <a:r>
              <a:rPr lang="en-US" sz="2100" dirty="0" err="1"/>
              <a:t>memang</a:t>
            </a:r>
            <a:r>
              <a:rPr lang="en-US" sz="2100" dirty="0"/>
              <a:t> </a:t>
            </a:r>
            <a:r>
              <a:rPr lang="en-US" sz="2100" dirty="0" err="1"/>
              <a:t>terkandung</a:t>
            </a:r>
            <a:r>
              <a:rPr lang="en-US" sz="2100" dirty="0"/>
              <a:t> </a:t>
            </a:r>
            <a:r>
              <a:rPr lang="en-US" sz="2100" dirty="0" err="1"/>
              <a:t>pemikiran-pemikiran</a:t>
            </a:r>
            <a:r>
              <a:rPr lang="en-US" sz="2100" dirty="0"/>
              <a:t> yang </a:t>
            </a:r>
            <a:r>
              <a:rPr lang="en-US" sz="2100" dirty="0" err="1"/>
              <a:t>dekaden</a:t>
            </a:r>
            <a:r>
              <a:rPr lang="en-US" sz="2100" dirty="0"/>
              <a:t>, </a:t>
            </a:r>
            <a:r>
              <a:rPr lang="en-US" sz="2100" dirty="0" err="1"/>
              <a:t>penuh</a:t>
            </a:r>
            <a:r>
              <a:rPr lang="en-US" sz="2100" dirty="0"/>
              <a:t> </a:t>
            </a:r>
            <a:r>
              <a:rPr lang="en-US" sz="2100" dirty="0" err="1"/>
              <a:t>tahayul</a:t>
            </a:r>
            <a:r>
              <a:rPr lang="en-US" sz="2100" dirty="0"/>
              <a:t>, </a:t>
            </a:r>
            <a:r>
              <a:rPr lang="en-US" sz="2100" dirty="0" err="1"/>
              <a:t>dan</a:t>
            </a:r>
            <a:r>
              <a:rPr lang="en-US" sz="2100" dirty="0"/>
              <a:t> </a:t>
            </a:r>
            <a:r>
              <a:rPr lang="en-US" sz="2100" dirty="0" err="1"/>
              <a:t>menidurkan</a:t>
            </a:r>
            <a:r>
              <a:rPr lang="en-US" sz="2100" dirty="0"/>
              <a:t>. Hal </a:t>
            </a:r>
            <a:r>
              <a:rPr lang="en-US" sz="2100" dirty="0" err="1"/>
              <a:t>itu</a:t>
            </a:r>
            <a:r>
              <a:rPr lang="en-US" sz="2100" dirty="0"/>
              <a:t> </a:t>
            </a:r>
            <a:r>
              <a:rPr lang="en-US" sz="2100" dirty="0" err="1"/>
              <a:t>sulit</a:t>
            </a:r>
            <a:r>
              <a:rPr lang="en-US" sz="2100" dirty="0"/>
              <a:t> </a:t>
            </a:r>
            <a:r>
              <a:rPr lang="en-US" sz="2100" dirty="0" err="1"/>
              <a:t>dimungkiri</a:t>
            </a:r>
            <a:r>
              <a:rPr lang="en-US" sz="2100" dirty="0"/>
              <a:t>. </a:t>
            </a:r>
            <a:r>
              <a:rPr lang="en-US" sz="2100" dirty="0" err="1"/>
              <a:t>Cerita-cerita</a:t>
            </a:r>
            <a:r>
              <a:rPr lang="en-US" sz="2100" dirty="0"/>
              <a:t> </a:t>
            </a:r>
            <a:r>
              <a:rPr lang="en-US" sz="2100" dirty="0" err="1"/>
              <a:t>masa</a:t>
            </a:r>
            <a:r>
              <a:rPr lang="en-US" sz="2100" dirty="0"/>
              <a:t> </a:t>
            </a:r>
            <a:r>
              <a:rPr lang="en-US" sz="2100" dirty="0" err="1"/>
              <a:t>lampau</a:t>
            </a:r>
            <a:r>
              <a:rPr lang="en-US" sz="2100" dirty="0"/>
              <a:t> </a:t>
            </a:r>
            <a:r>
              <a:rPr lang="en-US" sz="2100" dirty="0" err="1"/>
              <a:t>mengandung</a:t>
            </a:r>
            <a:r>
              <a:rPr lang="en-US" sz="2100" dirty="0"/>
              <a:t> </a:t>
            </a:r>
            <a:r>
              <a:rPr lang="en-US" sz="2100" dirty="0" err="1"/>
              <a:t>banyak</a:t>
            </a:r>
            <a:r>
              <a:rPr lang="en-US" sz="2100" dirty="0"/>
              <a:t> </a:t>
            </a:r>
            <a:r>
              <a:rPr lang="en-US" sz="2100" dirty="0" err="1"/>
              <a:t>unsur</a:t>
            </a:r>
            <a:r>
              <a:rPr lang="en-US" sz="2100" dirty="0"/>
              <a:t> yang </a:t>
            </a:r>
            <a:r>
              <a:rPr lang="en-US" sz="2100" dirty="0" err="1"/>
              <a:t>tidak</a:t>
            </a:r>
            <a:r>
              <a:rPr lang="en-US" sz="2100" dirty="0"/>
              <a:t> </a:t>
            </a:r>
            <a:r>
              <a:rPr lang="en-US" sz="2100" dirty="0" err="1"/>
              <a:t>relevan</a:t>
            </a:r>
            <a:r>
              <a:rPr lang="en-US" sz="2100" dirty="0"/>
              <a:t> </a:t>
            </a:r>
            <a:r>
              <a:rPr lang="en-US" sz="2100" dirty="0" err="1"/>
              <a:t>lagi</a:t>
            </a:r>
            <a:r>
              <a:rPr lang="en-US" sz="2100" dirty="0"/>
              <a:t> </a:t>
            </a:r>
            <a:r>
              <a:rPr lang="en-US" sz="2100" dirty="0" err="1"/>
              <a:t>dengan</a:t>
            </a:r>
            <a:r>
              <a:rPr lang="en-US" sz="2100" dirty="0"/>
              <a:t> </a:t>
            </a:r>
            <a:r>
              <a:rPr lang="en-US" sz="2100" dirty="0" err="1"/>
              <a:t>napas</a:t>
            </a:r>
            <a:r>
              <a:rPr lang="en-US" sz="2100" dirty="0"/>
              <a:t> </a:t>
            </a:r>
            <a:r>
              <a:rPr lang="en-US" sz="2100" dirty="0" err="1"/>
              <a:t>modernisme</a:t>
            </a:r>
            <a:r>
              <a:rPr lang="en-US" sz="2100" dirty="0"/>
              <a:t> </a:t>
            </a:r>
            <a:r>
              <a:rPr lang="en-US" sz="2100" dirty="0" err="1"/>
              <a:t>maupun</a:t>
            </a:r>
            <a:r>
              <a:rPr lang="en-US" sz="2100" dirty="0"/>
              <a:t> </a:t>
            </a:r>
            <a:r>
              <a:rPr lang="en-US" sz="2100" dirty="0" err="1"/>
              <a:t>semangat</a:t>
            </a:r>
            <a:r>
              <a:rPr lang="en-US" sz="2100" dirty="0"/>
              <a:t> </a:t>
            </a:r>
            <a:r>
              <a:rPr lang="en-US" sz="2100" dirty="0" err="1"/>
              <a:t>demokratisasi</a:t>
            </a:r>
            <a:r>
              <a:rPr lang="en-US" sz="2100" dirty="0"/>
              <a:t>. </a:t>
            </a:r>
            <a:r>
              <a:rPr lang="en-US" sz="2100" dirty="0" err="1"/>
              <a:t>Karya</a:t>
            </a:r>
            <a:r>
              <a:rPr lang="en-US" sz="2100" dirty="0"/>
              <a:t> </a:t>
            </a:r>
            <a:r>
              <a:rPr lang="en-US" sz="2100" dirty="0" err="1"/>
              <a:t>dan</a:t>
            </a:r>
            <a:r>
              <a:rPr lang="en-US" sz="2100" dirty="0"/>
              <a:t> </a:t>
            </a:r>
            <a:r>
              <a:rPr lang="en-US" sz="2100" dirty="0" err="1"/>
              <a:t>kehidupan</a:t>
            </a:r>
            <a:r>
              <a:rPr lang="en-US" sz="2100" dirty="0"/>
              <a:t> </a:t>
            </a:r>
            <a:r>
              <a:rPr lang="en-US" sz="2100" dirty="0" err="1"/>
              <a:t>klasik</a:t>
            </a:r>
            <a:r>
              <a:rPr lang="en-US" sz="2100" dirty="0"/>
              <a:t> (</a:t>
            </a:r>
            <a:r>
              <a:rPr lang="en-US" sz="2100" dirty="0" err="1"/>
              <a:t>tradisional</a:t>
            </a:r>
            <a:r>
              <a:rPr lang="en-US" sz="2100" dirty="0"/>
              <a:t>) </a:t>
            </a:r>
            <a:r>
              <a:rPr lang="en-US" sz="2100" dirty="0" err="1"/>
              <a:t>sulit</a:t>
            </a:r>
            <a:r>
              <a:rPr lang="en-US" sz="2100" dirty="0"/>
              <a:t> </a:t>
            </a:r>
            <a:r>
              <a:rPr lang="en-US" sz="2100" dirty="0" err="1"/>
              <a:t>dipisahkan</a:t>
            </a:r>
            <a:r>
              <a:rPr lang="en-US" sz="2100" dirty="0"/>
              <a:t> </a:t>
            </a:r>
            <a:r>
              <a:rPr lang="en-US" sz="2100" dirty="0" err="1"/>
              <a:t>dari</a:t>
            </a:r>
            <a:r>
              <a:rPr lang="en-US" sz="2100" dirty="0"/>
              <a:t> </a:t>
            </a:r>
            <a:r>
              <a:rPr lang="en-US" sz="2100" dirty="0" err="1"/>
              <a:t>unsur</a:t>
            </a:r>
            <a:r>
              <a:rPr lang="en-US" sz="2100" dirty="0"/>
              <a:t> </a:t>
            </a:r>
            <a:r>
              <a:rPr lang="en-US" sz="2100" dirty="0" err="1"/>
              <a:t>feodalis</a:t>
            </a:r>
            <a:r>
              <a:rPr lang="en-US" sz="2100" dirty="0"/>
              <a:t> </a:t>
            </a:r>
            <a:r>
              <a:rPr lang="en-US" sz="2100" dirty="0" err="1"/>
              <a:t>dan</a:t>
            </a:r>
            <a:r>
              <a:rPr lang="en-US" sz="2100" dirty="0"/>
              <a:t> </a:t>
            </a:r>
            <a:r>
              <a:rPr lang="en-US" sz="2100" dirty="0" err="1"/>
              <a:t>mistisme</a:t>
            </a:r>
            <a:r>
              <a:rPr lang="en-US" sz="2100" dirty="0"/>
              <a:t>. </a:t>
            </a:r>
            <a:r>
              <a:rPr lang="en-US" sz="2100" dirty="0" err="1"/>
              <a:t>Namun</a:t>
            </a:r>
            <a:r>
              <a:rPr lang="en-US" sz="2100" dirty="0"/>
              <a:t> </a:t>
            </a:r>
            <a:r>
              <a:rPr lang="en-US" sz="2100" dirty="0" err="1"/>
              <a:t>demikian</a:t>
            </a:r>
            <a:r>
              <a:rPr lang="en-US" sz="2100" dirty="0"/>
              <a:t>, </a:t>
            </a:r>
            <a:r>
              <a:rPr lang="en-US" sz="2100" dirty="0" err="1"/>
              <a:t>hal</a:t>
            </a:r>
            <a:r>
              <a:rPr lang="en-US" sz="2100" dirty="0"/>
              <a:t> lain yang </a:t>
            </a:r>
            <a:r>
              <a:rPr lang="en-US" sz="2100" dirty="0" err="1"/>
              <a:t>tidak</a:t>
            </a:r>
            <a:r>
              <a:rPr lang="en-US" sz="2100" dirty="0"/>
              <a:t> </a:t>
            </a:r>
            <a:r>
              <a:rPr lang="en-US" sz="2100" dirty="0" err="1"/>
              <a:t>boleh</a:t>
            </a:r>
            <a:r>
              <a:rPr lang="en-US" sz="2100" dirty="0"/>
              <a:t> </a:t>
            </a:r>
            <a:r>
              <a:rPr lang="en-US" sz="2100" dirty="0" err="1"/>
              <a:t>terlupakan</a:t>
            </a:r>
            <a:r>
              <a:rPr lang="en-US" sz="2100" dirty="0"/>
              <a:t> pula </a:t>
            </a:r>
            <a:r>
              <a:rPr lang="en-US" sz="2100" dirty="0" err="1"/>
              <a:t>bahwa</a:t>
            </a:r>
            <a:r>
              <a:rPr lang="en-US" sz="2100" dirty="0"/>
              <a:t> </a:t>
            </a:r>
            <a:r>
              <a:rPr lang="en-US" sz="2100" dirty="0" err="1"/>
              <a:t>sastra</a:t>
            </a:r>
            <a:r>
              <a:rPr lang="en-US" sz="2100" dirty="0"/>
              <a:t> </a:t>
            </a:r>
            <a:r>
              <a:rPr lang="en-US" sz="2100" dirty="0" err="1"/>
              <a:t>klasik</a:t>
            </a:r>
            <a:r>
              <a:rPr lang="en-US" sz="2100" dirty="0"/>
              <a:t> </a:t>
            </a:r>
            <a:r>
              <a:rPr lang="en-US" sz="2100" dirty="0" err="1"/>
              <a:t>adalah</a:t>
            </a:r>
            <a:r>
              <a:rPr lang="en-US" sz="2100" dirty="0"/>
              <a:t> </a:t>
            </a:r>
            <a:r>
              <a:rPr lang="en-US" sz="2100" dirty="0" err="1"/>
              <a:t>catatan</a:t>
            </a:r>
            <a:r>
              <a:rPr lang="en-US" sz="2100" dirty="0"/>
              <a:t> </a:t>
            </a:r>
            <a:r>
              <a:rPr lang="en-US" sz="2100" dirty="0" err="1"/>
              <a:t>hidup</a:t>
            </a:r>
            <a:r>
              <a:rPr lang="en-US" sz="2100" dirty="0"/>
              <a:t> </a:t>
            </a:r>
            <a:r>
              <a:rPr lang="en-US" sz="2100" dirty="0" err="1"/>
              <a:t>dan</a:t>
            </a:r>
            <a:r>
              <a:rPr lang="en-US" sz="2100" dirty="0"/>
              <a:t> </a:t>
            </a:r>
            <a:r>
              <a:rPr lang="en-US" sz="2100" dirty="0" err="1"/>
              <a:t>kehidupan</a:t>
            </a:r>
            <a:r>
              <a:rPr lang="en-US" sz="2100" dirty="0"/>
              <a:t> </a:t>
            </a:r>
            <a:r>
              <a:rPr lang="en-US" sz="2100" dirty="0" err="1"/>
              <a:t>manusia</a:t>
            </a:r>
            <a:r>
              <a:rPr lang="en-US" sz="2100" dirty="0"/>
              <a:t> </a:t>
            </a:r>
            <a:r>
              <a:rPr lang="en-US" sz="2100" dirty="0" err="1"/>
              <a:t>masa</a:t>
            </a:r>
            <a:r>
              <a:rPr lang="en-US" sz="2100" dirty="0"/>
              <a:t> </a:t>
            </a:r>
            <a:r>
              <a:rPr lang="en-US" sz="2100" dirty="0" err="1"/>
              <a:t>lampau</a:t>
            </a:r>
            <a:r>
              <a:rPr lang="en-US" sz="2100" dirty="0"/>
              <a:t>; </a:t>
            </a:r>
            <a:r>
              <a:rPr lang="en-US" sz="2100" dirty="0" err="1"/>
              <a:t>sebagai</a:t>
            </a:r>
            <a:r>
              <a:rPr lang="en-US" sz="2100" dirty="0"/>
              <a:t> </a:t>
            </a:r>
            <a:r>
              <a:rPr lang="en-US" sz="2100" dirty="0" err="1"/>
              <a:t>bagian</a:t>
            </a:r>
            <a:r>
              <a:rPr lang="en-US" sz="2100" dirty="0"/>
              <a:t> </a:t>
            </a:r>
            <a:r>
              <a:rPr lang="en-US" sz="2100" dirty="0" err="1"/>
              <a:t>dari</a:t>
            </a:r>
            <a:r>
              <a:rPr lang="en-US" sz="2100" dirty="0"/>
              <a:t> </a:t>
            </a:r>
            <a:r>
              <a:rPr lang="en-US" sz="2100" dirty="0" err="1"/>
              <a:t>karya-karya</a:t>
            </a:r>
            <a:r>
              <a:rPr lang="en-US" sz="2100" dirty="0"/>
              <a:t> </a:t>
            </a:r>
            <a:r>
              <a:rPr lang="en-US" sz="2100" dirty="0" err="1"/>
              <a:t>kemanusiaan</a:t>
            </a:r>
            <a:r>
              <a:rPr lang="en-US" sz="2100" dirty="0"/>
              <a:t>; </a:t>
            </a:r>
            <a:r>
              <a:rPr lang="en-US" sz="2100" dirty="0" err="1"/>
              <a:t>itu</a:t>
            </a:r>
            <a:r>
              <a:rPr lang="en-US" sz="2100" dirty="0"/>
              <a:t> </a:t>
            </a:r>
            <a:r>
              <a:rPr lang="en-US" sz="2100" dirty="0" err="1"/>
              <a:t>artinya</a:t>
            </a:r>
            <a:r>
              <a:rPr lang="en-US" sz="2100" dirty="0"/>
              <a:t>, </a:t>
            </a:r>
            <a:r>
              <a:rPr lang="en-US" sz="2100" dirty="0" err="1"/>
              <a:t>karyakarya</a:t>
            </a:r>
            <a:r>
              <a:rPr lang="en-US" sz="2100" dirty="0"/>
              <a:t> </a:t>
            </a:r>
            <a:r>
              <a:rPr lang="en-US" sz="2100" dirty="0" err="1"/>
              <a:t>klasik</a:t>
            </a:r>
            <a:r>
              <a:rPr lang="en-US" sz="2100" dirty="0"/>
              <a:t> pun </a:t>
            </a:r>
            <a:r>
              <a:rPr lang="en-US" sz="2100" dirty="0" err="1"/>
              <a:t>tidak</a:t>
            </a:r>
            <a:r>
              <a:rPr lang="en-US" sz="2100" dirty="0"/>
              <a:t> </a:t>
            </a:r>
            <a:r>
              <a:rPr lang="en-US" sz="2100" dirty="0" err="1"/>
              <a:t>mungkin</a:t>
            </a:r>
            <a:r>
              <a:rPr lang="en-US" sz="2100" dirty="0"/>
              <a:t> </a:t>
            </a:r>
            <a:r>
              <a:rPr lang="en-US" sz="2100" dirty="0" err="1"/>
              <a:t>lepas</a:t>
            </a:r>
            <a:r>
              <a:rPr lang="en-US" sz="2100" dirty="0"/>
              <a:t> </a:t>
            </a:r>
            <a:r>
              <a:rPr lang="en-US" sz="2100" dirty="0" err="1"/>
              <a:t>dari</a:t>
            </a:r>
            <a:r>
              <a:rPr lang="en-US" sz="2100" dirty="0"/>
              <a:t> </a:t>
            </a:r>
            <a:r>
              <a:rPr lang="en-US" sz="2100" dirty="0" err="1"/>
              <a:t>nilai-nilai</a:t>
            </a:r>
            <a:r>
              <a:rPr lang="en-US" sz="2100" dirty="0"/>
              <a:t> </a:t>
            </a:r>
            <a:r>
              <a:rPr lang="en-US" sz="2100" dirty="0" err="1"/>
              <a:t>kemanusiaan</a:t>
            </a:r>
            <a:r>
              <a:rPr lang="en-US" sz="2100" dirty="0"/>
              <a:t> yang universal</a:t>
            </a:r>
            <a:r>
              <a:rPr lang="en-US" sz="2100" dirty="0" smtClean="0"/>
              <a:t>. </a:t>
            </a:r>
            <a:r>
              <a:rPr lang="en-US" sz="2100" dirty="0" err="1"/>
              <a:t>Ujar</a:t>
            </a:r>
            <a:r>
              <a:rPr lang="en-US" sz="2100" dirty="0"/>
              <a:t> </a:t>
            </a:r>
            <a:r>
              <a:rPr lang="en-US" sz="2100" dirty="0" err="1"/>
              <a:t>Syariati</a:t>
            </a:r>
            <a:r>
              <a:rPr lang="en-US" sz="2100" dirty="0"/>
              <a:t> (1994) </a:t>
            </a:r>
            <a:r>
              <a:rPr lang="en-US" sz="2100" dirty="0" err="1"/>
              <a:t>bahwa</a:t>
            </a:r>
            <a:r>
              <a:rPr lang="en-US" sz="2100" dirty="0"/>
              <a:t> </a:t>
            </a:r>
            <a:r>
              <a:rPr lang="en-US" sz="2100" dirty="0" err="1"/>
              <a:t>masa</a:t>
            </a:r>
            <a:r>
              <a:rPr lang="en-US" sz="2100" dirty="0"/>
              <a:t> </a:t>
            </a:r>
            <a:r>
              <a:rPr lang="en-US" sz="2100" dirty="0" err="1"/>
              <a:t>lampau</a:t>
            </a:r>
            <a:r>
              <a:rPr lang="en-US" sz="2100" dirty="0"/>
              <a:t> </a:t>
            </a:r>
            <a:r>
              <a:rPr lang="en-US" sz="2100" dirty="0" err="1"/>
              <a:t>dan</a:t>
            </a:r>
            <a:r>
              <a:rPr lang="en-US" sz="2100" dirty="0"/>
              <a:t> </a:t>
            </a:r>
            <a:r>
              <a:rPr lang="en-US" sz="2100" dirty="0" err="1"/>
              <a:t>masa</a:t>
            </a:r>
            <a:r>
              <a:rPr lang="en-US" sz="2100" dirty="0"/>
              <a:t> </a:t>
            </a:r>
            <a:r>
              <a:rPr lang="en-US" sz="2100" dirty="0" err="1"/>
              <a:t>kini</a:t>
            </a:r>
            <a:r>
              <a:rPr lang="en-US" sz="2100" dirty="0"/>
              <a:t> </a:t>
            </a:r>
            <a:r>
              <a:rPr lang="en-US" sz="2100" dirty="0" err="1"/>
              <a:t>merupakan</a:t>
            </a:r>
            <a:r>
              <a:rPr lang="en-US" sz="2100" dirty="0"/>
              <a:t> </a:t>
            </a:r>
            <a:r>
              <a:rPr lang="en-US" sz="2100" dirty="0" err="1"/>
              <a:t>sebuah</a:t>
            </a:r>
            <a:r>
              <a:rPr lang="en-US" sz="2100" dirty="0"/>
              <a:t> </a:t>
            </a:r>
            <a:r>
              <a:rPr lang="en-US" sz="2100" dirty="0" err="1"/>
              <a:t>jurang</a:t>
            </a:r>
            <a:r>
              <a:rPr lang="en-US" sz="2100" dirty="0"/>
              <a:t>. </a:t>
            </a:r>
            <a:r>
              <a:rPr lang="en-US" sz="2100" dirty="0" err="1"/>
              <a:t>Antara</a:t>
            </a:r>
            <a:r>
              <a:rPr lang="en-US" sz="2100" dirty="0"/>
              <a:t> </a:t>
            </a:r>
            <a:r>
              <a:rPr lang="en-US" sz="2100" dirty="0" err="1"/>
              <a:t>keduanya</a:t>
            </a:r>
            <a:r>
              <a:rPr lang="en-US" sz="2100" dirty="0"/>
              <a:t> </a:t>
            </a:r>
            <a:r>
              <a:rPr lang="en-US" sz="2100" dirty="0" err="1"/>
              <a:t>memerlukan</a:t>
            </a:r>
            <a:r>
              <a:rPr lang="en-US" sz="2100" dirty="0"/>
              <a:t> </a:t>
            </a:r>
            <a:r>
              <a:rPr lang="en-US" sz="2100" dirty="0" err="1"/>
              <a:t>sebuah</a:t>
            </a:r>
            <a:r>
              <a:rPr lang="en-US" sz="2100" dirty="0"/>
              <a:t> </a:t>
            </a:r>
            <a:r>
              <a:rPr lang="en-US" sz="2100" dirty="0" err="1"/>
              <a:t>jembatan</a:t>
            </a:r>
            <a:r>
              <a:rPr lang="en-US" sz="2100" dirty="0"/>
              <a:t>. </a:t>
            </a:r>
            <a:r>
              <a:rPr lang="en-US" sz="2100" dirty="0" err="1"/>
              <a:t>Pertemuan</a:t>
            </a:r>
            <a:r>
              <a:rPr lang="en-US" sz="2100" dirty="0"/>
              <a:t> </a:t>
            </a:r>
            <a:r>
              <a:rPr lang="en-US" sz="2100" dirty="0" err="1"/>
              <a:t>antara</a:t>
            </a:r>
            <a:r>
              <a:rPr lang="en-US" sz="2100" dirty="0"/>
              <a:t> </a:t>
            </a:r>
            <a:r>
              <a:rPr lang="en-US" sz="2100" dirty="0" err="1"/>
              <a:t>keduanya</a:t>
            </a:r>
            <a:r>
              <a:rPr lang="en-US" sz="2100" dirty="0"/>
              <a:t> </a:t>
            </a:r>
            <a:r>
              <a:rPr lang="en-US" sz="2100" dirty="0" err="1"/>
              <a:t>sangatlah</a:t>
            </a:r>
            <a:r>
              <a:rPr lang="en-US" sz="2100" dirty="0"/>
              <a:t> </a:t>
            </a:r>
            <a:r>
              <a:rPr lang="en-US" sz="2100" dirty="0" err="1"/>
              <a:t>penting</a:t>
            </a:r>
            <a:r>
              <a:rPr lang="en-US" sz="2100" dirty="0"/>
              <a:t> </a:t>
            </a:r>
            <a:r>
              <a:rPr lang="en-US" sz="2100" dirty="0" err="1"/>
              <a:t>untuk</a:t>
            </a:r>
            <a:r>
              <a:rPr lang="en-US" sz="2100" dirty="0"/>
              <a:t> </a:t>
            </a:r>
            <a:r>
              <a:rPr lang="en-US" sz="2100" dirty="0" err="1"/>
              <a:t>membangun</a:t>
            </a:r>
            <a:r>
              <a:rPr lang="en-US" sz="2100" dirty="0"/>
              <a:t> </a:t>
            </a:r>
            <a:r>
              <a:rPr lang="en-US" sz="2100" dirty="0" err="1"/>
              <a:t>satu</a:t>
            </a:r>
            <a:r>
              <a:rPr lang="en-US" sz="2100" dirty="0"/>
              <a:t> </a:t>
            </a:r>
            <a:r>
              <a:rPr lang="en-US" sz="2100" dirty="0" err="1"/>
              <a:t>bentuk</a:t>
            </a:r>
            <a:r>
              <a:rPr lang="en-US" sz="2100" dirty="0"/>
              <a:t> </a:t>
            </a:r>
            <a:r>
              <a:rPr lang="en-US" sz="2100" dirty="0" err="1"/>
              <a:t>konvergensi</a:t>
            </a:r>
            <a:r>
              <a:rPr lang="en-US" sz="2100" dirty="0"/>
              <a:t> </a:t>
            </a:r>
            <a:r>
              <a:rPr lang="en-US" sz="2100" dirty="0" err="1"/>
              <a:t>kultural</a:t>
            </a:r>
            <a:r>
              <a:rPr lang="en-US" sz="2100" dirty="0"/>
              <a:t> yang </a:t>
            </a:r>
            <a:r>
              <a:rPr lang="en-US" sz="2100" dirty="0" err="1"/>
              <a:t>berkepribadian</a:t>
            </a:r>
            <a:r>
              <a:rPr lang="en-US" sz="2100" dirty="0"/>
              <a:t>, </a:t>
            </a:r>
            <a:r>
              <a:rPr lang="en-US" sz="2100" dirty="0" err="1"/>
              <a:t>tanpa</a:t>
            </a:r>
            <a:r>
              <a:rPr lang="en-US" sz="2100" dirty="0"/>
              <a:t> </a:t>
            </a:r>
            <a:r>
              <a:rPr lang="en-US" sz="2100" dirty="0" err="1"/>
              <a:t>harus</a:t>
            </a:r>
            <a:r>
              <a:rPr lang="en-US" sz="2100" dirty="0"/>
              <a:t> </a:t>
            </a:r>
            <a:r>
              <a:rPr lang="en-US" sz="2100" dirty="0" err="1"/>
              <a:t>kehilangan</a:t>
            </a:r>
            <a:r>
              <a:rPr lang="en-US" sz="2100" dirty="0"/>
              <a:t> </a:t>
            </a:r>
            <a:r>
              <a:rPr lang="en-US" sz="2100" dirty="0" err="1"/>
              <a:t>identitas</a:t>
            </a:r>
            <a:r>
              <a:rPr lang="en-US" sz="2100" dirty="0"/>
              <a:t> </a:t>
            </a:r>
            <a:r>
              <a:rPr lang="en-US" sz="2100" dirty="0" err="1"/>
              <a:t>dan</a:t>
            </a:r>
            <a:r>
              <a:rPr lang="en-US" sz="2100" dirty="0"/>
              <a:t> </a:t>
            </a:r>
            <a:r>
              <a:rPr lang="en-US" sz="2100" dirty="0" err="1"/>
              <a:t>esensi</a:t>
            </a:r>
            <a:r>
              <a:rPr lang="en-US" sz="2100" dirty="0"/>
              <a:t> </a:t>
            </a:r>
            <a:r>
              <a:rPr lang="en-US" sz="2100" dirty="0" err="1"/>
              <a:t>kebangsaannya</a:t>
            </a:r>
            <a:r>
              <a:rPr lang="en-US" sz="2100" dirty="0"/>
              <a:t>. </a:t>
            </a:r>
            <a:r>
              <a:rPr lang="en-US" sz="2100" dirty="0" err="1"/>
              <a:t>Penggalian</a:t>
            </a:r>
            <a:r>
              <a:rPr lang="en-US" sz="2100" dirty="0"/>
              <a:t> </a:t>
            </a:r>
            <a:r>
              <a:rPr lang="en-US" sz="2100" dirty="0" err="1"/>
              <a:t>terhadap</a:t>
            </a:r>
            <a:r>
              <a:rPr lang="en-US" sz="2100" dirty="0"/>
              <a:t> </a:t>
            </a:r>
            <a:r>
              <a:rPr lang="en-US" sz="2100" dirty="0" err="1"/>
              <a:t>sastra</a:t>
            </a:r>
            <a:r>
              <a:rPr lang="en-US" sz="2100" dirty="0"/>
              <a:t> </a:t>
            </a:r>
            <a:r>
              <a:rPr lang="en-US" sz="2100" dirty="0" err="1"/>
              <a:t>klasik</a:t>
            </a:r>
            <a:r>
              <a:rPr lang="en-US" sz="2100" dirty="0"/>
              <a:t> </a:t>
            </a:r>
            <a:r>
              <a:rPr lang="en-US" sz="2100" dirty="0" err="1"/>
              <a:t>diharapkan</a:t>
            </a:r>
            <a:r>
              <a:rPr lang="en-US" sz="2100" dirty="0"/>
              <a:t> </a:t>
            </a:r>
            <a:r>
              <a:rPr lang="en-US" sz="2100" dirty="0" err="1"/>
              <a:t>dapat</a:t>
            </a:r>
            <a:r>
              <a:rPr lang="en-US" sz="2100" dirty="0"/>
              <a:t> </a:t>
            </a:r>
            <a:r>
              <a:rPr lang="en-US" sz="2100" dirty="0" err="1"/>
              <a:t>memperoleh</a:t>
            </a:r>
            <a:r>
              <a:rPr lang="en-US" sz="2100" dirty="0"/>
              <a:t> </a:t>
            </a:r>
            <a:r>
              <a:rPr lang="en-US" sz="2100" dirty="0" err="1"/>
              <a:t>nilai</a:t>
            </a:r>
            <a:r>
              <a:rPr lang="en-US" sz="2100" dirty="0"/>
              <a:t> </a:t>
            </a:r>
            <a:r>
              <a:rPr lang="en-US" sz="2100" dirty="0" err="1"/>
              <a:t>pengalaman</a:t>
            </a:r>
            <a:r>
              <a:rPr lang="en-US" sz="2100" dirty="0"/>
              <a:t>, </a:t>
            </a:r>
            <a:r>
              <a:rPr lang="en-US" sz="2100" dirty="0" err="1"/>
              <a:t>perasaan</a:t>
            </a:r>
            <a:r>
              <a:rPr lang="en-US" sz="2100" dirty="0"/>
              <a:t>, </a:t>
            </a:r>
            <a:r>
              <a:rPr lang="en-US" sz="2100" dirty="0" err="1"/>
              <a:t>dan</a:t>
            </a:r>
            <a:r>
              <a:rPr lang="en-US" sz="2100" dirty="0"/>
              <a:t> </a:t>
            </a:r>
            <a:r>
              <a:rPr lang="en-US" sz="2100" dirty="0" err="1"/>
              <a:t>pemikiran</a:t>
            </a:r>
            <a:r>
              <a:rPr lang="en-US" sz="2100" dirty="0"/>
              <a:t> </a:t>
            </a:r>
            <a:r>
              <a:rPr lang="en-US" sz="2100" dirty="0" err="1"/>
              <a:t>esensial</a:t>
            </a:r>
            <a:r>
              <a:rPr lang="en-US" sz="2100" dirty="0"/>
              <a:t> </a:t>
            </a:r>
            <a:r>
              <a:rPr lang="en-US" sz="2100" dirty="0" err="1"/>
              <a:t>kemasyarakatan</a:t>
            </a:r>
            <a:r>
              <a:rPr lang="en-US" sz="2100" dirty="0"/>
              <a:t>. </a:t>
            </a:r>
            <a:r>
              <a:rPr lang="en-US" sz="2100" dirty="0" err="1"/>
              <a:t>Pemerolehan</a:t>
            </a:r>
            <a:r>
              <a:rPr lang="en-US" sz="2100" dirty="0"/>
              <a:t> </a:t>
            </a:r>
            <a:r>
              <a:rPr lang="en-US" sz="2100" dirty="0" err="1"/>
              <a:t>akan</a:t>
            </a:r>
            <a:r>
              <a:rPr lang="en-US" sz="2100" dirty="0"/>
              <a:t> </a:t>
            </a:r>
            <a:r>
              <a:rPr lang="en-US" sz="2100" dirty="0" err="1"/>
              <a:t>nilai-nilai</a:t>
            </a:r>
            <a:r>
              <a:rPr lang="en-US" sz="2100" dirty="0"/>
              <a:t> </a:t>
            </a:r>
            <a:r>
              <a:rPr lang="en-US" sz="2100" dirty="0" err="1"/>
              <a:t>tersebut</a:t>
            </a:r>
            <a:r>
              <a:rPr lang="en-US" sz="2100" dirty="0"/>
              <a:t>, </a:t>
            </a:r>
            <a:r>
              <a:rPr lang="en-US" sz="2100" dirty="0" err="1"/>
              <a:t>menurut</a:t>
            </a:r>
            <a:r>
              <a:rPr lang="en-US" sz="2100" dirty="0"/>
              <a:t> </a:t>
            </a:r>
            <a:r>
              <a:rPr lang="en-US" sz="2100" dirty="0" err="1"/>
              <a:t>Syariati</a:t>
            </a:r>
            <a:r>
              <a:rPr lang="en-US" sz="2100" dirty="0"/>
              <a:t> (1994) </a:t>
            </a:r>
            <a:r>
              <a:rPr lang="en-US" sz="2100" dirty="0" err="1"/>
              <a:t>sangat</a:t>
            </a:r>
            <a:r>
              <a:rPr lang="en-US" sz="2100" dirty="0"/>
              <a:t> </a:t>
            </a:r>
            <a:r>
              <a:rPr lang="en-US" sz="2100" dirty="0" err="1"/>
              <a:t>bermanfaat</a:t>
            </a:r>
            <a:r>
              <a:rPr lang="en-US" sz="2100" dirty="0"/>
              <a:t> </a:t>
            </a:r>
            <a:r>
              <a:rPr lang="en-US" sz="2100" dirty="0" err="1"/>
              <a:t>untuk</a:t>
            </a:r>
            <a:r>
              <a:rPr lang="en-US" sz="2100" dirty="0"/>
              <a:t> </a:t>
            </a:r>
            <a:r>
              <a:rPr lang="en-US" sz="2100" dirty="0" err="1"/>
              <a:t>menambah</a:t>
            </a:r>
            <a:r>
              <a:rPr lang="en-US" sz="2100" dirty="0"/>
              <a:t> </a:t>
            </a:r>
            <a:r>
              <a:rPr lang="en-US" sz="2100" dirty="0" err="1"/>
              <a:t>kearifan</a:t>
            </a:r>
            <a:r>
              <a:rPr lang="en-US" sz="2100" dirty="0"/>
              <a:t> </a:t>
            </a:r>
            <a:r>
              <a:rPr lang="en-US" sz="2100" dirty="0" err="1"/>
              <a:t>dan</a:t>
            </a:r>
            <a:r>
              <a:rPr lang="en-US" sz="2100" dirty="0"/>
              <a:t> </a:t>
            </a:r>
            <a:r>
              <a:rPr lang="en-US" sz="2100" dirty="0" err="1"/>
              <a:t>kebijakan</a:t>
            </a:r>
            <a:r>
              <a:rPr lang="en-US" sz="2100" dirty="0"/>
              <a:t> </a:t>
            </a:r>
            <a:r>
              <a:rPr lang="en-US" sz="2100" dirty="0" err="1"/>
              <a:t>hidup</a:t>
            </a:r>
            <a:r>
              <a:rPr lang="en-US" sz="2100" dirty="0"/>
              <a:t>, </a:t>
            </a:r>
            <a:r>
              <a:rPr lang="en-US" sz="2100" dirty="0" err="1"/>
              <a:t>baik</a:t>
            </a:r>
            <a:r>
              <a:rPr lang="en-US" sz="2100" dirty="0"/>
              <a:t> di </a:t>
            </a:r>
            <a:r>
              <a:rPr lang="en-US" sz="2100" dirty="0" err="1"/>
              <a:t>masa</a:t>
            </a:r>
            <a:r>
              <a:rPr lang="en-US" sz="2100" dirty="0"/>
              <a:t> </a:t>
            </a:r>
            <a:r>
              <a:rPr lang="en-US" sz="2100" dirty="0" err="1"/>
              <a:t>sekarang</a:t>
            </a:r>
            <a:r>
              <a:rPr lang="en-US" sz="2100" dirty="0"/>
              <a:t> </a:t>
            </a:r>
            <a:r>
              <a:rPr lang="en-US" sz="2100" dirty="0" err="1"/>
              <a:t>maupun</a:t>
            </a:r>
            <a:r>
              <a:rPr lang="en-US" sz="2100" dirty="0"/>
              <a:t> </a:t>
            </a:r>
            <a:r>
              <a:rPr lang="en-US" sz="2100" dirty="0" err="1"/>
              <a:t>pada</a:t>
            </a:r>
            <a:r>
              <a:rPr lang="en-US" sz="2100" dirty="0"/>
              <a:t> </a:t>
            </a:r>
            <a:r>
              <a:rPr lang="en-US" sz="2100" dirty="0" err="1"/>
              <a:t>masa</a:t>
            </a:r>
            <a:r>
              <a:rPr lang="en-US" sz="2100" dirty="0"/>
              <a:t> yang </a:t>
            </a:r>
            <a:r>
              <a:rPr lang="en-US" sz="2100" dirty="0" err="1"/>
              <a:t>akan</a:t>
            </a:r>
            <a:r>
              <a:rPr lang="en-US" sz="2100" dirty="0"/>
              <a:t> </a:t>
            </a:r>
            <a:r>
              <a:rPr lang="en-US" sz="2100" dirty="0" err="1"/>
              <a:t>datang</a:t>
            </a:r>
            <a:r>
              <a:rPr lang="en-US" sz="2100" dirty="0"/>
              <a:t>.</a:t>
            </a:r>
          </a:p>
          <a:p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2047066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08338" y="1300766"/>
            <a:ext cx="10457645" cy="44560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100" dirty="0" err="1"/>
              <a:t>Penggalian-penggalian</a:t>
            </a:r>
            <a:r>
              <a:rPr lang="en-US" sz="2100" dirty="0"/>
              <a:t> </a:t>
            </a:r>
            <a:r>
              <a:rPr lang="en-US" sz="2100" dirty="0" err="1"/>
              <a:t>terhadap</a:t>
            </a:r>
            <a:r>
              <a:rPr lang="en-US" sz="2100" dirty="0"/>
              <a:t> </a:t>
            </a:r>
            <a:r>
              <a:rPr lang="en-US" sz="2100" dirty="0" err="1"/>
              <a:t>hal-hal</a:t>
            </a:r>
            <a:r>
              <a:rPr lang="en-US" sz="2100" dirty="0"/>
              <a:t> di </a:t>
            </a:r>
            <a:r>
              <a:rPr lang="en-US" sz="2100" dirty="0" err="1"/>
              <a:t>atas</a:t>
            </a:r>
            <a:r>
              <a:rPr lang="en-US" sz="2100" dirty="0"/>
              <a:t> </a:t>
            </a:r>
            <a:r>
              <a:rPr lang="en-US" sz="2100" dirty="0" err="1"/>
              <a:t>telah</a:t>
            </a:r>
            <a:r>
              <a:rPr lang="en-US" sz="2100" dirty="0"/>
              <a:t> </a:t>
            </a:r>
            <a:r>
              <a:rPr lang="en-US" sz="2100" dirty="0" err="1"/>
              <a:t>banyak</a:t>
            </a:r>
            <a:r>
              <a:rPr lang="en-US" sz="2100" dirty="0"/>
              <a:t> </a:t>
            </a:r>
            <a:r>
              <a:rPr lang="en-US" sz="2100" dirty="0" err="1"/>
              <a:t>dilakukan</a:t>
            </a:r>
            <a:r>
              <a:rPr lang="en-US" sz="2100" dirty="0"/>
              <a:t> para </a:t>
            </a:r>
            <a:r>
              <a:rPr lang="en-US" sz="2100" dirty="0" err="1"/>
              <a:t>filolog</a:t>
            </a:r>
            <a:r>
              <a:rPr lang="en-US" sz="2100" dirty="0"/>
              <a:t> </a:t>
            </a:r>
            <a:r>
              <a:rPr lang="en-US" sz="2100" dirty="0" err="1"/>
              <a:t>maupun</a:t>
            </a:r>
            <a:r>
              <a:rPr lang="en-US" sz="2100" dirty="0"/>
              <a:t> </a:t>
            </a:r>
            <a:r>
              <a:rPr lang="en-US" sz="2100" dirty="0" err="1"/>
              <a:t>ahli-ahli</a:t>
            </a:r>
            <a:r>
              <a:rPr lang="en-US" sz="2100" dirty="0"/>
              <a:t> </a:t>
            </a:r>
            <a:r>
              <a:rPr lang="en-US" sz="2100" dirty="0" err="1"/>
              <a:t>dari</a:t>
            </a:r>
            <a:r>
              <a:rPr lang="en-US" sz="2100" dirty="0"/>
              <a:t> </a:t>
            </a:r>
            <a:r>
              <a:rPr lang="en-US" sz="2100" dirty="0" err="1"/>
              <a:t>disiplin</a:t>
            </a:r>
            <a:r>
              <a:rPr lang="en-US" sz="2100" dirty="0"/>
              <a:t> </a:t>
            </a:r>
            <a:r>
              <a:rPr lang="en-US" sz="2100" dirty="0" err="1"/>
              <a:t>ilmu</a:t>
            </a:r>
            <a:r>
              <a:rPr lang="en-US" sz="2100" dirty="0"/>
              <a:t> </a:t>
            </a:r>
            <a:r>
              <a:rPr lang="en-US" sz="2100" dirty="0" err="1"/>
              <a:t>lainnya</a:t>
            </a:r>
            <a:r>
              <a:rPr lang="en-US" sz="2100" dirty="0"/>
              <a:t> (</a:t>
            </a:r>
            <a:r>
              <a:rPr lang="en-US" sz="2100" dirty="0" err="1"/>
              <a:t>antropolog</a:t>
            </a:r>
            <a:r>
              <a:rPr lang="en-US" sz="2100" dirty="0"/>
              <a:t>, </a:t>
            </a:r>
            <a:r>
              <a:rPr lang="en-US" sz="2100" dirty="0" err="1"/>
              <a:t>sosiolog</a:t>
            </a:r>
            <a:r>
              <a:rPr lang="en-US" sz="2100" dirty="0"/>
              <a:t>, </a:t>
            </a:r>
            <a:r>
              <a:rPr lang="en-US" sz="2100" dirty="0" err="1"/>
              <a:t>dan</a:t>
            </a:r>
            <a:r>
              <a:rPr lang="en-US" sz="2100" dirty="0"/>
              <a:t> </a:t>
            </a:r>
            <a:r>
              <a:rPr lang="en-US" sz="2100" dirty="0" err="1"/>
              <a:t>sebagainya</a:t>
            </a:r>
            <a:r>
              <a:rPr lang="en-US" sz="2100" dirty="0"/>
              <a:t>). </a:t>
            </a:r>
            <a:r>
              <a:rPr lang="en-US" sz="2100" dirty="0" err="1"/>
              <a:t>Hasilnya</a:t>
            </a:r>
            <a:r>
              <a:rPr lang="en-US" sz="2100" dirty="0"/>
              <a:t> </a:t>
            </a:r>
            <a:r>
              <a:rPr lang="en-US" sz="2100" dirty="0" err="1"/>
              <a:t>mereka</a:t>
            </a:r>
            <a:r>
              <a:rPr lang="en-US" sz="2100" dirty="0"/>
              <a:t> </a:t>
            </a:r>
            <a:r>
              <a:rPr lang="en-US" sz="2100" dirty="0" err="1"/>
              <a:t>mengakui</a:t>
            </a:r>
            <a:r>
              <a:rPr lang="en-US" sz="2100" dirty="0"/>
              <a:t> </a:t>
            </a:r>
            <a:r>
              <a:rPr lang="en-US" sz="2100" dirty="0" err="1"/>
              <a:t>bahwa</a:t>
            </a:r>
            <a:r>
              <a:rPr lang="en-US" sz="2100" dirty="0"/>
              <a:t> </a:t>
            </a:r>
            <a:r>
              <a:rPr lang="en-US" sz="2100" dirty="0" err="1"/>
              <a:t>karyakarya</a:t>
            </a:r>
            <a:r>
              <a:rPr lang="en-US" sz="2100" dirty="0"/>
              <a:t> </a:t>
            </a:r>
            <a:r>
              <a:rPr lang="en-US" sz="2100" dirty="0" err="1"/>
              <a:t>sastra</a:t>
            </a:r>
            <a:r>
              <a:rPr lang="en-US" sz="2100" dirty="0"/>
              <a:t> </a:t>
            </a:r>
            <a:r>
              <a:rPr lang="en-US" sz="2100" dirty="0" err="1"/>
              <a:t>klasik</a:t>
            </a:r>
            <a:r>
              <a:rPr lang="en-US" sz="2100" dirty="0"/>
              <a:t> </a:t>
            </a:r>
            <a:r>
              <a:rPr lang="en-US" sz="2100" dirty="0" err="1"/>
              <a:t>ternyata</a:t>
            </a:r>
            <a:r>
              <a:rPr lang="en-US" sz="2100" dirty="0"/>
              <a:t> </a:t>
            </a:r>
            <a:r>
              <a:rPr lang="en-US" sz="2100" dirty="0" err="1"/>
              <a:t>sarat</a:t>
            </a:r>
            <a:r>
              <a:rPr lang="en-US" sz="2100" dirty="0"/>
              <a:t> </a:t>
            </a:r>
            <a:r>
              <a:rPr lang="en-US" sz="2100" dirty="0" err="1"/>
              <a:t>nilai</a:t>
            </a:r>
            <a:r>
              <a:rPr lang="en-US" sz="2100" dirty="0"/>
              <a:t>. </a:t>
            </a:r>
            <a:r>
              <a:rPr lang="en-US" sz="2100" dirty="0" err="1"/>
              <a:t>Dalam</a:t>
            </a:r>
            <a:r>
              <a:rPr lang="en-US" sz="2100" dirty="0"/>
              <a:t> </a:t>
            </a:r>
            <a:r>
              <a:rPr lang="en-US" sz="2100" dirty="0" err="1"/>
              <a:t>karya-karya</a:t>
            </a:r>
            <a:r>
              <a:rPr lang="en-US" sz="2100" dirty="0"/>
              <a:t> </a:t>
            </a:r>
            <a:r>
              <a:rPr lang="en-US" sz="2100" dirty="0" err="1"/>
              <a:t>klasik</a:t>
            </a:r>
            <a:r>
              <a:rPr lang="en-US" sz="2100" dirty="0"/>
              <a:t> </a:t>
            </a:r>
            <a:r>
              <a:rPr lang="en-US" sz="2100" dirty="0" err="1"/>
              <a:t>banyak</a:t>
            </a:r>
            <a:r>
              <a:rPr lang="en-US" sz="2100" dirty="0"/>
              <a:t> </a:t>
            </a:r>
            <a:r>
              <a:rPr lang="en-US" sz="2100" dirty="0" err="1"/>
              <a:t>terkandung</a:t>
            </a:r>
            <a:r>
              <a:rPr lang="en-US" sz="2100" dirty="0"/>
              <a:t> </a:t>
            </a:r>
            <a:r>
              <a:rPr lang="en-US" sz="2100" dirty="0" err="1"/>
              <a:t>pesan-pesan</a:t>
            </a:r>
            <a:r>
              <a:rPr lang="en-US" sz="2100" dirty="0"/>
              <a:t> moral, </a:t>
            </a:r>
            <a:r>
              <a:rPr lang="en-US" sz="2100" dirty="0" err="1"/>
              <a:t>didaktis</a:t>
            </a:r>
            <a:r>
              <a:rPr lang="en-US" sz="2100" dirty="0"/>
              <a:t>, </a:t>
            </a:r>
            <a:r>
              <a:rPr lang="en-US" sz="2100" dirty="0" err="1"/>
              <a:t>dan</a:t>
            </a:r>
            <a:r>
              <a:rPr lang="en-US" sz="2100" dirty="0"/>
              <a:t> </a:t>
            </a:r>
            <a:r>
              <a:rPr lang="en-US" sz="2100" dirty="0" err="1"/>
              <a:t>adat</a:t>
            </a:r>
            <a:r>
              <a:rPr lang="en-US" sz="2100" dirty="0"/>
              <a:t> </a:t>
            </a:r>
            <a:r>
              <a:rPr lang="en-US" sz="2100" dirty="0" err="1"/>
              <a:t>istiadat</a:t>
            </a:r>
            <a:r>
              <a:rPr lang="en-US" sz="2100" dirty="0"/>
              <a:t> (</a:t>
            </a:r>
            <a:r>
              <a:rPr lang="en-US" sz="2100" dirty="0" err="1"/>
              <a:t>Djamaris</a:t>
            </a:r>
            <a:r>
              <a:rPr lang="en-US" sz="2100" dirty="0"/>
              <a:t>, 1990;Fang, 1991; </a:t>
            </a:r>
            <a:r>
              <a:rPr lang="en-US" sz="2100" dirty="0" err="1"/>
              <a:t>Danawidjaja</a:t>
            </a:r>
            <a:r>
              <a:rPr lang="en-US" sz="2100" dirty="0"/>
              <a:t>, 1994). </a:t>
            </a:r>
            <a:r>
              <a:rPr lang="en-US" sz="2100" dirty="0" err="1"/>
              <a:t>Temuan-temuan</a:t>
            </a:r>
            <a:r>
              <a:rPr lang="en-US" sz="2100" dirty="0"/>
              <a:t> </a:t>
            </a:r>
            <a:r>
              <a:rPr lang="en-US" sz="2100" dirty="0" err="1"/>
              <a:t>tersebut</a:t>
            </a:r>
            <a:r>
              <a:rPr lang="en-US" sz="2100" dirty="0"/>
              <a:t> </a:t>
            </a:r>
            <a:r>
              <a:rPr lang="en-US" sz="2100" dirty="0" err="1"/>
              <a:t>tentunya</a:t>
            </a:r>
            <a:r>
              <a:rPr lang="en-US" sz="2100" dirty="0"/>
              <a:t> </a:t>
            </a:r>
            <a:r>
              <a:rPr lang="en-US" sz="2100" dirty="0" err="1"/>
              <a:t>bukan</a:t>
            </a:r>
            <a:r>
              <a:rPr lang="en-US" sz="2100" dirty="0"/>
              <a:t> </a:t>
            </a:r>
            <a:r>
              <a:rPr lang="en-US" sz="2100" dirty="0" err="1"/>
              <a:t>sesuatu</a:t>
            </a:r>
            <a:r>
              <a:rPr lang="en-US" sz="2100" dirty="0"/>
              <a:t> yang final. Yang </a:t>
            </a:r>
            <a:r>
              <a:rPr lang="en-US" sz="2100" dirty="0" err="1"/>
              <a:t>selama</a:t>
            </a:r>
            <a:r>
              <a:rPr lang="en-US" sz="2100" dirty="0"/>
              <a:t> </a:t>
            </a:r>
            <a:r>
              <a:rPr lang="en-US" sz="2100" dirty="0" err="1"/>
              <a:t>ini</a:t>
            </a:r>
            <a:r>
              <a:rPr lang="en-US" sz="2100" dirty="0"/>
              <a:t> </a:t>
            </a:r>
            <a:r>
              <a:rPr lang="en-US" sz="2100" dirty="0" err="1"/>
              <a:t>dilakukan</a:t>
            </a:r>
            <a:r>
              <a:rPr lang="en-US" sz="2100" dirty="0"/>
              <a:t> </a:t>
            </a:r>
            <a:r>
              <a:rPr lang="en-US" sz="2100" dirty="0" err="1"/>
              <a:t>umumnya</a:t>
            </a:r>
            <a:r>
              <a:rPr lang="en-US" sz="2100" dirty="0"/>
              <a:t> </a:t>
            </a:r>
            <a:r>
              <a:rPr lang="en-US" sz="2100" dirty="0" err="1"/>
              <a:t>masih</a:t>
            </a:r>
            <a:r>
              <a:rPr lang="en-US" sz="2100" dirty="0"/>
              <a:t> </a:t>
            </a:r>
            <a:r>
              <a:rPr lang="en-US" sz="2100" dirty="0" err="1"/>
              <a:t>terpisah-pisah</a:t>
            </a:r>
            <a:r>
              <a:rPr lang="en-US" sz="2100" dirty="0"/>
              <a:t>, </a:t>
            </a:r>
            <a:r>
              <a:rPr lang="en-US" sz="2100" dirty="0" err="1"/>
              <a:t>hanya</a:t>
            </a:r>
            <a:r>
              <a:rPr lang="en-US" sz="2100" dirty="0"/>
              <a:t> </a:t>
            </a:r>
            <a:r>
              <a:rPr lang="en-US" sz="2100" dirty="0" err="1"/>
              <a:t>berfokus</a:t>
            </a:r>
            <a:r>
              <a:rPr lang="en-US" sz="2100" dirty="0"/>
              <a:t> </a:t>
            </a:r>
            <a:r>
              <a:rPr lang="en-US" sz="2100" dirty="0" err="1"/>
              <a:t>pada</a:t>
            </a:r>
            <a:r>
              <a:rPr lang="en-US" sz="2100" dirty="0"/>
              <a:t> </a:t>
            </a:r>
            <a:r>
              <a:rPr lang="en-US" sz="2100" dirty="0" err="1"/>
              <a:t>karya</a:t>
            </a:r>
            <a:r>
              <a:rPr lang="en-US" sz="2100" dirty="0"/>
              <a:t> </a:t>
            </a:r>
            <a:r>
              <a:rPr lang="en-US" sz="2100" dirty="0" err="1"/>
              <a:t>sastra</a:t>
            </a:r>
            <a:r>
              <a:rPr lang="en-US" sz="2100" dirty="0"/>
              <a:t> </a:t>
            </a:r>
            <a:r>
              <a:rPr lang="en-US" sz="2100" dirty="0" err="1"/>
              <a:t>itu</a:t>
            </a:r>
            <a:r>
              <a:rPr lang="en-US" sz="2100" dirty="0"/>
              <a:t> </a:t>
            </a:r>
            <a:r>
              <a:rPr lang="en-US" sz="2100" dirty="0" err="1"/>
              <a:t>sendiri</a:t>
            </a:r>
            <a:r>
              <a:rPr lang="en-US" sz="2100" dirty="0"/>
              <a:t>. </a:t>
            </a:r>
            <a:r>
              <a:rPr lang="en-US" sz="2100" dirty="0" err="1"/>
              <a:t>Jenis</a:t>
            </a:r>
            <a:r>
              <a:rPr lang="en-US" sz="2100" dirty="0"/>
              <a:t> </a:t>
            </a:r>
            <a:r>
              <a:rPr lang="en-US" sz="2100" dirty="0" err="1"/>
              <a:t>sastra</a:t>
            </a:r>
            <a:r>
              <a:rPr lang="en-US" sz="2100" dirty="0"/>
              <a:t> </a:t>
            </a:r>
            <a:r>
              <a:rPr lang="en-US" sz="2100" dirty="0" err="1"/>
              <a:t>Melayu</a:t>
            </a:r>
            <a:r>
              <a:rPr lang="en-US" sz="2100" dirty="0"/>
              <a:t> Islam </a:t>
            </a:r>
            <a:r>
              <a:rPr lang="en-US" sz="2100" dirty="0" err="1"/>
              <a:t>merupakan</a:t>
            </a:r>
            <a:r>
              <a:rPr lang="en-US" sz="2100" dirty="0"/>
              <a:t> </a:t>
            </a:r>
            <a:r>
              <a:rPr lang="en-US" sz="2100" dirty="0" err="1"/>
              <a:t>karya</a:t>
            </a:r>
            <a:r>
              <a:rPr lang="en-US" sz="2100" dirty="0"/>
              <a:t> </a:t>
            </a:r>
            <a:r>
              <a:rPr lang="en-US" sz="2100" dirty="0" err="1"/>
              <a:t>klasik</a:t>
            </a:r>
            <a:r>
              <a:rPr lang="en-US" sz="2100" dirty="0"/>
              <a:t> yang </a:t>
            </a:r>
            <a:r>
              <a:rPr lang="en-US" sz="2100" dirty="0" err="1"/>
              <a:t>belum</a:t>
            </a:r>
            <a:r>
              <a:rPr lang="en-US" sz="2100" dirty="0"/>
              <a:t> </a:t>
            </a:r>
            <a:r>
              <a:rPr lang="en-US" sz="2100" dirty="0" err="1"/>
              <a:t>mendapat</a:t>
            </a:r>
            <a:r>
              <a:rPr lang="en-US" sz="2100" dirty="0"/>
              <a:t> </a:t>
            </a:r>
            <a:r>
              <a:rPr lang="en-US" sz="2100" dirty="0" err="1"/>
              <a:t>perhatian</a:t>
            </a:r>
            <a:r>
              <a:rPr lang="en-US" sz="2100" dirty="0"/>
              <a:t> </a:t>
            </a:r>
            <a:r>
              <a:rPr lang="en-US" sz="2100" dirty="0" err="1"/>
              <a:t>sebagaimana</a:t>
            </a:r>
            <a:r>
              <a:rPr lang="en-US" sz="2100" dirty="0"/>
              <a:t> </a:t>
            </a:r>
            <a:r>
              <a:rPr lang="en-US" sz="2100" dirty="0" err="1"/>
              <a:t>mestinya</a:t>
            </a:r>
            <a:r>
              <a:rPr lang="en-US" sz="2100" dirty="0"/>
              <a:t>. </a:t>
            </a:r>
            <a:r>
              <a:rPr lang="en-US" sz="2100" dirty="0" err="1"/>
              <a:t>Padahal</a:t>
            </a:r>
            <a:r>
              <a:rPr lang="en-US" sz="2100" dirty="0"/>
              <a:t> </a:t>
            </a:r>
            <a:r>
              <a:rPr lang="en-US" sz="2100" dirty="0" err="1"/>
              <a:t>karya-karya</a:t>
            </a:r>
            <a:r>
              <a:rPr lang="en-US" sz="2100" dirty="0"/>
              <a:t> </a:t>
            </a:r>
            <a:r>
              <a:rPr lang="en-US" sz="2100" dirty="0" err="1"/>
              <a:t>ini</a:t>
            </a:r>
            <a:r>
              <a:rPr lang="en-US" sz="2100" dirty="0"/>
              <a:t> </a:t>
            </a:r>
            <a:r>
              <a:rPr lang="en-US" sz="2100" dirty="0" err="1"/>
              <a:t>lebih</a:t>
            </a:r>
            <a:r>
              <a:rPr lang="en-US" sz="2100" dirty="0"/>
              <a:t> </a:t>
            </a:r>
            <a:r>
              <a:rPr lang="en-US" sz="2100" dirty="0" err="1"/>
              <a:t>dominan</a:t>
            </a:r>
            <a:r>
              <a:rPr lang="en-US" sz="2100" dirty="0"/>
              <a:t> </a:t>
            </a:r>
            <a:r>
              <a:rPr lang="en-US" sz="2100" dirty="0" err="1"/>
              <a:t>dalam</a:t>
            </a:r>
            <a:r>
              <a:rPr lang="en-US" sz="2100" dirty="0"/>
              <a:t> </a:t>
            </a:r>
            <a:r>
              <a:rPr lang="en-US" sz="2100" dirty="0" err="1"/>
              <a:t>khazanah</a:t>
            </a:r>
            <a:r>
              <a:rPr lang="en-US" sz="2100" dirty="0"/>
              <a:t> </a:t>
            </a:r>
            <a:r>
              <a:rPr lang="en-US" sz="2100" dirty="0" err="1"/>
              <a:t>perkembangan</a:t>
            </a:r>
            <a:r>
              <a:rPr lang="en-US" sz="2100" dirty="0"/>
              <a:t> </a:t>
            </a:r>
            <a:r>
              <a:rPr lang="en-US" sz="2100" dirty="0" err="1"/>
              <a:t>sastra</a:t>
            </a:r>
            <a:r>
              <a:rPr lang="en-US" sz="2100" dirty="0"/>
              <a:t> Nusantara. </a:t>
            </a:r>
            <a:r>
              <a:rPr lang="en-US" sz="2100" dirty="0" err="1"/>
              <a:t>Penulis</a:t>
            </a:r>
            <a:r>
              <a:rPr lang="en-US" sz="2100" dirty="0"/>
              <a:t> </a:t>
            </a:r>
            <a:r>
              <a:rPr lang="en-US" sz="2100" dirty="0" err="1"/>
              <a:t>menemukan</a:t>
            </a:r>
            <a:r>
              <a:rPr lang="en-US" sz="2100" dirty="0"/>
              <a:t> </a:t>
            </a:r>
            <a:r>
              <a:rPr lang="en-US" sz="2100" dirty="0" err="1"/>
              <a:t>kajian-kajian</a:t>
            </a:r>
            <a:r>
              <a:rPr lang="en-US" sz="2100" dirty="0"/>
              <a:t> </a:t>
            </a:r>
            <a:r>
              <a:rPr lang="en-US" sz="2100" dirty="0" err="1"/>
              <a:t>terhadap</a:t>
            </a:r>
            <a:r>
              <a:rPr lang="en-US" sz="2100" dirty="0"/>
              <a:t> </a:t>
            </a:r>
            <a:r>
              <a:rPr lang="en-US" sz="2100" dirty="0" err="1"/>
              <a:t>masalah</a:t>
            </a:r>
            <a:r>
              <a:rPr lang="en-US" sz="2100" dirty="0"/>
              <a:t> </a:t>
            </a:r>
            <a:r>
              <a:rPr lang="en-US" sz="2100" dirty="0" err="1"/>
              <a:t>ini</a:t>
            </a:r>
            <a:r>
              <a:rPr lang="en-US" sz="2100" dirty="0"/>
              <a:t> </a:t>
            </a:r>
            <a:r>
              <a:rPr lang="en-US" sz="2100" dirty="0" err="1"/>
              <a:t>baru</a:t>
            </a:r>
            <a:r>
              <a:rPr lang="en-US" sz="2100" dirty="0"/>
              <a:t> </a:t>
            </a:r>
            <a:r>
              <a:rPr lang="en-US" sz="2100" dirty="0" err="1"/>
              <a:t>sampai</a:t>
            </a:r>
            <a:r>
              <a:rPr lang="en-US" sz="2100" dirty="0"/>
              <a:t> </a:t>
            </a:r>
            <a:r>
              <a:rPr lang="en-US" sz="2100" dirty="0" err="1"/>
              <a:t>pada</a:t>
            </a:r>
            <a:r>
              <a:rPr lang="en-US" sz="2100" dirty="0"/>
              <a:t> </a:t>
            </a:r>
            <a:r>
              <a:rPr lang="en-US" sz="2100" dirty="0" err="1"/>
              <a:t>sajian-sajian</a:t>
            </a:r>
            <a:r>
              <a:rPr lang="en-US" sz="2100" dirty="0"/>
              <a:t> </a:t>
            </a:r>
            <a:r>
              <a:rPr lang="en-US" sz="2100" dirty="0" err="1"/>
              <a:t>makalah</a:t>
            </a:r>
            <a:r>
              <a:rPr lang="en-US" sz="2100" dirty="0"/>
              <a:t>. </a:t>
            </a:r>
            <a:r>
              <a:rPr lang="en-US" sz="2100" dirty="0" err="1"/>
              <a:t>Oleh</a:t>
            </a:r>
            <a:r>
              <a:rPr lang="en-US" sz="2100" dirty="0"/>
              <a:t> </a:t>
            </a:r>
            <a:r>
              <a:rPr lang="en-US" sz="2100" dirty="0" err="1"/>
              <a:t>karena</a:t>
            </a:r>
            <a:r>
              <a:rPr lang="en-US" sz="2100" dirty="0"/>
              <a:t> </a:t>
            </a:r>
            <a:r>
              <a:rPr lang="en-US" sz="2100" dirty="0" err="1"/>
              <a:t>itu</a:t>
            </a:r>
            <a:r>
              <a:rPr lang="en-US" sz="2100" dirty="0"/>
              <a:t>, </a:t>
            </a:r>
            <a:r>
              <a:rPr lang="en-US" sz="2100" dirty="0" err="1"/>
              <a:t>penulis</a:t>
            </a:r>
            <a:r>
              <a:rPr lang="en-US" sz="2100" dirty="0"/>
              <a:t> </a:t>
            </a:r>
            <a:r>
              <a:rPr lang="en-US" sz="2100" dirty="0" err="1"/>
              <a:t>berpendapat</a:t>
            </a:r>
            <a:r>
              <a:rPr lang="en-US" sz="2100" dirty="0"/>
              <a:t> </a:t>
            </a:r>
            <a:r>
              <a:rPr lang="en-US" sz="2100" dirty="0" err="1"/>
              <a:t>bahwa</a:t>
            </a:r>
            <a:r>
              <a:rPr lang="en-US" sz="2100" dirty="0"/>
              <a:t> </a:t>
            </a:r>
            <a:r>
              <a:rPr lang="en-US" sz="2100" dirty="0" err="1"/>
              <a:t>kajian</a:t>
            </a:r>
            <a:r>
              <a:rPr lang="en-US" sz="2100" dirty="0"/>
              <a:t> yang </a:t>
            </a:r>
            <a:r>
              <a:rPr lang="en-US" sz="2100" dirty="0" err="1"/>
              <a:t>lebih</a:t>
            </a:r>
            <a:r>
              <a:rPr lang="en-US" sz="2100" dirty="0"/>
              <a:t> </a:t>
            </a:r>
            <a:r>
              <a:rPr lang="en-US" sz="2100" dirty="0" err="1"/>
              <a:t>mendalam</a:t>
            </a:r>
            <a:r>
              <a:rPr lang="en-US" sz="2100" dirty="0"/>
              <a:t> </a:t>
            </a:r>
            <a:r>
              <a:rPr lang="en-US" sz="2100" dirty="0" err="1"/>
              <a:t>terhadap</a:t>
            </a:r>
            <a:r>
              <a:rPr lang="en-US" sz="2100" dirty="0"/>
              <a:t> </a:t>
            </a:r>
            <a:r>
              <a:rPr lang="en-US" sz="2100" dirty="0" err="1"/>
              <a:t>masalah</a:t>
            </a:r>
            <a:r>
              <a:rPr lang="en-US" sz="2100" dirty="0"/>
              <a:t> </a:t>
            </a:r>
            <a:r>
              <a:rPr lang="en-US" sz="2100" dirty="0" err="1"/>
              <a:t>ini</a:t>
            </a:r>
            <a:r>
              <a:rPr lang="en-US" sz="2100" dirty="0"/>
              <a:t> </a:t>
            </a:r>
            <a:r>
              <a:rPr lang="en-US" sz="2100" dirty="0" err="1"/>
              <a:t>amatlah</a:t>
            </a:r>
            <a:r>
              <a:rPr lang="en-US" sz="2100" dirty="0"/>
              <a:t> </a:t>
            </a:r>
            <a:r>
              <a:rPr lang="en-US" sz="2100" dirty="0" err="1"/>
              <a:t>penting</a:t>
            </a:r>
            <a:r>
              <a:rPr lang="en-US" sz="2100" dirty="0"/>
              <a:t> </a:t>
            </a:r>
            <a:r>
              <a:rPr lang="en-US" sz="2100" dirty="0" err="1"/>
              <a:t>untuk</a:t>
            </a:r>
            <a:r>
              <a:rPr lang="en-US" sz="2100" dirty="0"/>
              <a:t> </a:t>
            </a:r>
            <a:r>
              <a:rPr lang="en-US" sz="2100" dirty="0" err="1"/>
              <a:t>dilakukan</a:t>
            </a:r>
            <a:r>
              <a:rPr lang="en-US" sz="21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01745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2581" y="978794"/>
            <a:ext cx="10779616" cy="47523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b="1" dirty="0" err="1"/>
              <a:t>Fokus</a:t>
            </a:r>
            <a:r>
              <a:rPr lang="en-US" sz="2200" b="1" dirty="0"/>
              <a:t> </a:t>
            </a:r>
            <a:r>
              <a:rPr lang="en-US" sz="2200" b="1" dirty="0" err="1"/>
              <a:t>dan</a:t>
            </a:r>
            <a:r>
              <a:rPr lang="en-US" sz="2200" b="1" dirty="0"/>
              <a:t> </a:t>
            </a:r>
            <a:r>
              <a:rPr lang="en-US" sz="2200" b="1" dirty="0" err="1"/>
              <a:t>Kerangka</a:t>
            </a:r>
            <a:r>
              <a:rPr lang="en-US" sz="2200" b="1" dirty="0"/>
              <a:t> </a:t>
            </a:r>
            <a:r>
              <a:rPr lang="en-US" sz="2200" b="1" dirty="0" err="1"/>
              <a:t>Teori</a:t>
            </a: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>Di </a:t>
            </a:r>
            <a:r>
              <a:rPr lang="en-US" sz="2200" dirty="0" err="1"/>
              <a:t>atas</a:t>
            </a:r>
            <a:r>
              <a:rPr lang="en-US" sz="2200" dirty="0"/>
              <a:t> </a:t>
            </a:r>
            <a:r>
              <a:rPr lang="en-US" sz="2200" dirty="0" err="1"/>
              <a:t>telah</a:t>
            </a:r>
            <a:r>
              <a:rPr lang="en-US" sz="2200" dirty="0"/>
              <a:t> </a:t>
            </a:r>
            <a:r>
              <a:rPr lang="en-US" sz="2200" dirty="0" err="1"/>
              <a:t>dikemukakan</a:t>
            </a:r>
            <a:r>
              <a:rPr lang="en-US" sz="2200" dirty="0"/>
              <a:t> </a:t>
            </a:r>
            <a:r>
              <a:rPr lang="en-US" sz="2200" dirty="0" err="1"/>
              <a:t>bahwa</a:t>
            </a:r>
            <a:r>
              <a:rPr lang="en-US" sz="2200" dirty="0"/>
              <a:t> </a:t>
            </a:r>
            <a:r>
              <a:rPr lang="en-US" sz="2200" dirty="0" err="1"/>
              <a:t>sastra</a:t>
            </a:r>
            <a:r>
              <a:rPr lang="en-US" sz="2200" dirty="0"/>
              <a:t> </a:t>
            </a:r>
            <a:r>
              <a:rPr lang="en-US" sz="2200" dirty="0" err="1"/>
              <a:t>klasik</a:t>
            </a:r>
            <a:r>
              <a:rPr lang="en-US" sz="2200" dirty="0"/>
              <a:t> </a:t>
            </a:r>
            <a:r>
              <a:rPr lang="en-US" sz="2200" dirty="0" err="1"/>
              <a:t>merupakan</a:t>
            </a:r>
            <a:r>
              <a:rPr lang="en-US" sz="2200" dirty="0"/>
              <a:t> </a:t>
            </a:r>
            <a:r>
              <a:rPr lang="en-US" sz="2200" dirty="0" err="1"/>
              <a:t>salah</a:t>
            </a:r>
            <a:r>
              <a:rPr lang="en-US" sz="2200" dirty="0"/>
              <a:t> </a:t>
            </a:r>
            <a:r>
              <a:rPr lang="en-US" sz="2200" dirty="0" err="1"/>
              <a:t>satu</a:t>
            </a:r>
            <a:r>
              <a:rPr lang="en-US" sz="2200" dirty="0"/>
              <a:t> </a:t>
            </a:r>
            <a:r>
              <a:rPr lang="en-US" sz="2200" dirty="0" err="1"/>
              <a:t>sumber</a:t>
            </a:r>
            <a:r>
              <a:rPr lang="en-US" sz="2200" dirty="0"/>
              <a:t> </a:t>
            </a:r>
            <a:r>
              <a:rPr lang="en-US" sz="2200" dirty="0" err="1"/>
              <a:t>kultural</a:t>
            </a:r>
            <a:r>
              <a:rPr lang="en-US" sz="2200" dirty="0"/>
              <a:t> yang </a:t>
            </a:r>
            <a:r>
              <a:rPr lang="en-US" sz="2200" dirty="0" err="1"/>
              <a:t>sangat</a:t>
            </a:r>
            <a:r>
              <a:rPr lang="en-US" sz="2200" dirty="0"/>
              <a:t> </a:t>
            </a:r>
            <a:r>
              <a:rPr lang="en-US" sz="2200" dirty="0" err="1"/>
              <a:t>penting</a:t>
            </a:r>
            <a:r>
              <a:rPr lang="en-US" sz="2200" dirty="0"/>
              <a:t>. Di </a:t>
            </a:r>
            <a:r>
              <a:rPr lang="en-US" sz="2200" dirty="0" err="1"/>
              <a:t>dalamnya</a:t>
            </a:r>
            <a:r>
              <a:rPr lang="en-US" sz="2200" dirty="0"/>
              <a:t> </a:t>
            </a:r>
            <a:r>
              <a:rPr lang="en-US" sz="2200" dirty="0" err="1"/>
              <a:t>terkandung</a:t>
            </a:r>
            <a:r>
              <a:rPr lang="en-US" sz="2200" dirty="0"/>
              <a:t> </a:t>
            </a:r>
            <a:r>
              <a:rPr lang="en-US" sz="2200" dirty="0" err="1"/>
              <a:t>nilai-nilai</a:t>
            </a:r>
            <a:r>
              <a:rPr lang="en-US" sz="2200" dirty="0"/>
              <a:t> </a:t>
            </a:r>
            <a:r>
              <a:rPr lang="en-US" sz="2200" dirty="0" err="1"/>
              <a:t>kemanusiaan</a:t>
            </a:r>
            <a:r>
              <a:rPr lang="en-US" sz="2200" dirty="0"/>
              <a:t> yang universal. Di </a:t>
            </a:r>
            <a:r>
              <a:rPr lang="en-US" sz="2200" dirty="0" err="1"/>
              <a:t>samping</a:t>
            </a:r>
            <a:r>
              <a:rPr lang="en-US" sz="2200" dirty="0"/>
              <a:t> </a:t>
            </a:r>
            <a:r>
              <a:rPr lang="en-US" sz="2200" dirty="0" err="1"/>
              <a:t>itu</a:t>
            </a:r>
            <a:r>
              <a:rPr lang="en-US" sz="2200" dirty="0"/>
              <a:t>, </a:t>
            </a:r>
            <a:r>
              <a:rPr lang="en-US" sz="2200" dirty="0" err="1"/>
              <a:t>memang</a:t>
            </a:r>
            <a:r>
              <a:rPr lang="en-US" sz="2200" dirty="0"/>
              <a:t> </a:t>
            </a:r>
            <a:r>
              <a:rPr lang="en-US" sz="2200" dirty="0" err="1"/>
              <a:t>diakui</a:t>
            </a:r>
            <a:r>
              <a:rPr lang="en-US" sz="2200" dirty="0"/>
              <a:t> </a:t>
            </a:r>
            <a:r>
              <a:rPr lang="en-US" sz="2200" dirty="0" err="1"/>
              <a:t>bahwa</a:t>
            </a:r>
            <a:r>
              <a:rPr lang="en-US" sz="2200" dirty="0"/>
              <a:t> </a:t>
            </a:r>
            <a:r>
              <a:rPr lang="en-US" sz="2200" dirty="0" err="1"/>
              <a:t>dalam</a:t>
            </a:r>
            <a:r>
              <a:rPr lang="en-US" sz="2200" dirty="0"/>
              <a:t> </a:t>
            </a:r>
            <a:r>
              <a:rPr lang="en-US" sz="2200" dirty="0" err="1"/>
              <a:t>karya-karya</a:t>
            </a:r>
            <a:r>
              <a:rPr lang="en-US" sz="2200" dirty="0"/>
              <a:t> </a:t>
            </a:r>
            <a:r>
              <a:rPr lang="en-US" sz="2200" dirty="0" err="1"/>
              <a:t>klasik</a:t>
            </a:r>
            <a:r>
              <a:rPr lang="en-US" sz="2200" dirty="0"/>
              <a:t> </a:t>
            </a:r>
            <a:r>
              <a:rPr lang="en-US" sz="2200" dirty="0" err="1"/>
              <a:t>dijumpai</a:t>
            </a:r>
            <a:r>
              <a:rPr lang="en-US" sz="2200" dirty="0"/>
              <a:t> pula </a:t>
            </a:r>
            <a:r>
              <a:rPr lang="en-US" sz="2200" dirty="0" err="1"/>
              <a:t>unsur-unsur</a:t>
            </a:r>
            <a:r>
              <a:rPr lang="en-US" sz="2200" dirty="0"/>
              <a:t> </a:t>
            </a:r>
            <a:r>
              <a:rPr lang="en-US" sz="2200" dirty="0" err="1"/>
              <a:t>kehidupan</a:t>
            </a:r>
            <a:r>
              <a:rPr lang="en-US" sz="2200" dirty="0"/>
              <a:t> </a:t>
            </a:r>
            <a:r>
              <a:rPr lang="en-US" sz="2200" dirty="0" err="1"/>
              <a:t>tradisional</a:t>
            </a:r>
            <a:r>
              <a:rPr lang="en-US" sz="2200" dirty="0"/>
              <a:t> yang </a:t>
            </a:r>
            <a:r>
              <a:rPr lang="en-US" sz="2200" dirty="0" err="1"/>
              <a:t>dekaden</a:t>
            </a:r>
            <a:r>
              <a:rPr lang="en-US" sz="2200" dirty="0"/>
              <a:t>, </a:t>
            </a:r>
            <a:r>
              <a:rPr lang="en-US" sz="2200" dirty="0" err="1"/>
              <a:t>mistisme</a:t>
            </a:r>
            <a:r>
              <a:rPr lang="en-US" sz="2200" dirty="0"/>
              <a:t>, yang </a:t>
            </a:r>
            <a:r>
              <a:rPr lang="en-US" sz="2200" dirty="0" err="1"/>
              <a:t>tidak</a:t>
            </a:r>
            <a:r>
              <a:rPr lang="en-US" sz="2200" dirty="0"/>
              <a:t> </a:t>
            </a:r>
            <a:r>
              <a:rPr lang="en-US" sz="2200" dirty="0" err="1"/>
              <a:t>relevan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suasana</a:t>
            </a:r>
            <a:r>
              <a:rPr lang="en-US" sz="2200" dirty="0"/>
              <a:t> modern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semangat</a:t>
            </a:r>
            <a:r>
              <a:rPr lang="en-US" sz="2200" dirty="0"/>
              <a:t> </a:t>
            </a:r>
            <a:r>
              <a:rPr lang="en-US" sz="2200" dirty="0" err="1"/>
              <a:t>demokratisasi</a:t>
            </a:r>
            <a:r>
              <a:rPr lang="en-US" sz="2200" dirty="0"/>
              <a:t>. </a:t>
            </a:r>
            <a:r>
              <a:rPr lang="en-US" sz="2200" dirty="0" err="1"/>
              <a:t>Sastra</a:t>
            </a:r>
            <a:r>
              <a:rPr lang="en-US" sz="2200" dirty="0"/>
              <a:t> </a:t>
            </a:r>
            <a:r>
              <a:rPr lang="en-US" sz="2200" dirty="0" err="1"/>
              <a:t>klasik</a:t>
            </a:r>
            <a:r>
              <a:rPr lang="en-US" sz="2200" dirty="0"/>
              <a:t> </a:t>
            </a:r>
            <a:r>
              <a:rPr lang="en-US" sz="2200" dirty="0" err="1"/>
              <a:t>adalah</a:t>
            </a:r>
            <a:r>
              <a:rPr lang="en-US" sz="2200" dirty="0"/>
              <a:t> </a:t>
            </a:r>
            <a:r>
              <a:rPr lang="en-US" sz="2200" dirty="0" err="1"/>
              <a:t>fenomena</a:t>
            </a:r>
            <a:r>
              <a:rPr lang="en-US" sz="2200" dirty="0"/>
              <a:t> multidimensional. </a:t>
            </a:r>
            <a:r>
              <a:rPr lang="en-US" sz="2200" dirty="0" err="1"/>
              <a:t>Terliput</a:t>
            </a:r>
            <a:r>
              <a:rPr lang="en-US" sz="2200" dirty="0"/>
              <a:t> di </a:t>
            </a:r>
            <a:r>
              <a:rPr lang="en-US" sz="2200" dirty="0" err="1"/>
              <a:t>dalamnya</a:t>
            </a:r>
            <a:r>
              <a:rPr lang="en-US" sz="2200" dirty="0"/>
              <a:t> </a:t>
            </a:r>
            <a:r>
              <a:rPr lang="en-US" sz="2200" dirty="0" err="1"/>
              <a:t>persoalan-persoalan</a:t>
            </a:r>
            <a:r>
              <a:rPr lang="en-US" sz="2200" dirty="0"/>
              <a:t> </a:t>
            </a:r>
            <a:r>
              <a:rPr lang="en-US" sz="2200" dirty="0" err="1"/>
              <a:t>struktur</a:t>
            </a:r>
            <a:r>
              <a:rPr lang="en-US" sz="2200" dirty="0"/>
              <a:t>, </a:t>
            </a:r>
            <a:r>
              <a:rPr lang="en-US" sz="2200" dirty="0" err="1"/>
              <a:t>sejarah</a:t>
            </a:r>
            <a:r>
              <a:rPr lang="en-US" sz="2200" dirty="0"/>
              <a:t>,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kultur</a:t>
            </a:r>
            <a:r>
              <a:rPr lang="en-US" sz="2200" dirty="0"/>
              <a:t>. </a:t>
            </a:r>
            <a:r>
              <a:rPr lang="en-US" sz="2200" dirty="0" err="1"/>
              <a:t>Oleh</a:t>
            </a:r>
            <a:r>
              <a:rPr lang="en-US" sz="2200" dirty="0"/>
              <a:t> </a:t>
            </a:r>
            <a:r>
              <a:rPr lang="en-US" sz="2200" dirty="0" err="1"/>
              <a:t>sebab</a:t>
            </a:r>
            <a:r>
              <a:rPr lang="en-US" sz="2200" dirty="0"/>
              <a:t> </a:t>
            </a:r>
            <a:r>
              <a:rPr lang="en-US" sz="2200" dirty="0" err="1"/>
              <a:t>itu</a:t>
            </a:r>
            <a:r>
              <a:rPr lang="en-US" sz="2200" dirty="0"/>
              <a:t>,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sampai</a:t>
            </a:r>
            <a:r>
              <a:rPr lang="en-US" sz="2200" dirty="0"/>
              <a:t> </a:t>
            </a:r>
            <a:r>
              <a:rPr lang="en-US" sz="2200" dirty="0" err="1"/>
              <a:t>pada</a:t>
            </a:r>
            <a:r>
              <a:rPr lang="en-US" sz="2200" dirty="0"/>
              <a:t> </a:t>
            </a:r>
            <a:r>
              <a:rPr lang="en-US" sz="2200" dirty="0" err="1"/>
              <a:t>pengertian</a:t>
            </a:r>
            <a:r>
              <a:rPr lang="en-US" sz="2200" dirty="0"/>
              <a:t> yang </a:t>
            </a:r>
            <a:r>
              <a:rPr lang="en-US" sz="2200" dirty="0" err="1"/>
              <a:t>sesungguhnya</a:t>
            </a:r>
            <a:r>
              <a:rPr lang="en-US" sz="2200" dirty="0"/>
              <a:t>, </a:t>
            </a:r>
            <a:r>
              <a:rPr lang="en-US" sz="2200" dirty="0" err="1"/>
              <a:t>penulis</a:t>
            </a:r>
            <a:r>
              <a:rPr lang="en-US" sz="2200" dirty="0"/>
              <a:t> </a:t>
            </a:r>
            <a:r>
              <a:rPr lang="en-US" sz="2200" dirty="0" err="1"/>
              <a:t>membatasinya</a:t>
            </a:r>
            <a:r>
              <a:rPr lang="en-US" sz="2200" dirty="0"/>
              <a:t> </a:t>
            </a:r>
            <a:r>
              <a:rPr lang="en-US" sz="2200" dirty="0" err="1"/>
              <a:t>pada</a:t>
            </a:r>
            <a:r>
              <a:rPr lang="en-US" sz="2200" dirty="0"/>
              <a:t> </a:t>
            </a:r>
            <a:r>
              <a:rPr lang="en-US" sz="2200" dirty="0" err="1"/>
              <a:t>persoalan</a:t>
            </a:r>
            <a:r>
              <a:rPr lang="en-US" sz="2200" dirty="0"/>
              <a:t> </a:t>
            </a:r>
            <a:r>
              <a:rPr lang="en-US" sz="2200" dirty="0" err="1"/>
              <a:t>kultur</a:t>
            </a:r>
            <a:r>
              <a:rPr lang="en-US" sz="2200" dirty="0"/>
              <a:t>, </a:t>
            </a:r>
            <a:r>
              <a:rPr lang="en-US" sz="2200" dirty="0" err="1"/>
              <a:t>dalam</a:t>
            </a:r>
            <a:r>
              <a:rPr lang="en-US" sz="2200" dirty="0"/>
              <a:t> </a:t>
            </a:r>
            <a:r>
              <a:rPr lang="en-US" sz="2200" dirty="0" err="1"/>
              <a:t>spesifikasi</a:t>
            </a:r>
            <a:r>
              <a:rPr lang="en-US" sz="2200" dirty="0"/>
              <a:t> </a:t>
            </a:r>
            <a:r>
              <a:rPr lang="en-US" sz="2200" dirty="0" err="1"/>
              <a:t>pandangan</a:t>
            </a:r>
            <a:r>
              <a:rPr lang="en-US" sz="2200" dirty="0"/>
              <a:t> (</a:t>
            </a:r>
            <a:r>
              <a:rPr lang="en-US" sz="2200" dirty="0" err="1"/>
              <a:t>nilainilai</a:t>
            </a:r>
            <a:r>
              <a:rPr lang="en-US" sz="2200" dirty="0"/>
              <a:t>) moral.</a:t>
            </a:r>
          </a:p>
        </p:txBody>
      </p:sp>
    </p:spTree>
    <p:extLst>
      <p:ext uri="{BB962C8B-B14F-4D97-AF65-F5344CB8AC3E}">
        <p14:creationId xmlns:p14="http://schemas.microsoft.com/office/powerpoint/2010/main" val="3587337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9854" y="1455313"/>
            <a:ext cx="10612191" cy="4559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dirty="0"/>
              <a:t>Yang </a:t>
            </a:r>
            <a:r>
              <a:rPr lang="en-US" sz="2200" dirty="0" err="1"/>
              <a:t>termasuk</a:t>
            </a:r>
            <a:r>
              <a:rPr lang="en-US" sz="2200" dirty="0"/>
              <a:t> </a:t>
            </a:r>
            <a:r>
              <a:rPr lang="en-US" sz="2200" dirty="0" err="1"/>
              <a:t>ke</a:t>
            </a:r>
            <a:r>
              <a:rPr lang="en-US" sz="2200" dirty="0"/>
              <a:t> </a:t>
            </a:r>
            <a:r>
              <a:rPr lang="en-US" sz="2200" dirty="0" err="1"/>
              <a:t>dalam</a:t>
            </a:r>
            <a:r>
              <a:rPr lang="en-US" sz="2200" dirty="0"/>
              <a:t> </a:t>
            </a:r>
            <a:r>
              <a:rPr lang="en-US" sz="2200" dirty="0" err="1"/>
              <a:t>karya</a:t>
            </a:r>
            <a:r>
              <a:rPr lang="en-US" sz="2200" dirty="0"/>
              <a:t> </a:t>
            </a:r>
            <a:r>
              <a:rPr lang="en-US" sz="2200" dirty="0" err="1"/>
              <a:t>klasik</a:t>
            </a:r>
            <a:r>
              <a:rPr lang="en-US" sz="2200" dirty="0"/>
              <a:t> </a:t>
            </a:r>
            <a:r>
              <a:rPr lang="en-US" sz="2200" dirty="0" err="1"/>
              <a:t>itu</a:t>
            </a:r>
            <a:r>
              <a:rPr lang="en-US" sz="2200" dirty="0"/>
              <a:t> </a:t>
            </a:r>
            <a:r>
              <a:rPr lang="en-US" sz="2200" dirty="0" err="1"/>
              <a:t>sendiri</a:t>
            </a:r>
            <a:r>
              <a:rPr lang="en-US" sz="2200" dirty="0"/>
              <a:t> </a:t>
            </a:r>
            <a:r>
              <a:rPr lang="en-US" sz="2200" dirty="0" err="1"/>
              <a:t>jumlahnya</a:t>
            </a:r>
            <a:r>
              <a:rPr lang="en-US" sz="2200" dirty="0"/>
              <a:t> </a:t>
            </a:r>
            <a:r>
              <a:rPr lang="en-US" sz="2200" dirty="0" err="1"/>
              <a:t>sangat</a:t>
            </a:r>
            <a:r>
              <a:rPr lang="en-US" sz="2200" dirty="0"/>
              <a:t> </a:t>
            </a:r>
            <a:r>
              <a:rPr lang="en-US" sz="2200" dirty="0" err="1"/>
              <a:t>banyak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beragam</a:t>
            </a:r>
            <a:r>
              <a:rPr lang="en-US" sz="2200" dirty="0"/>
              <a:t>. </a:t>
            </a:r>
            <a:r>
              <a:rPr lang="en-US" sz="2200" dirty="0" err="1"/>
              <a:t>Dalam</a:t>
            </a:r>
            <a:r>
              <a:rPr lang="en-US" sz="2200" dirty="0"/>
              <a:t> </a:t>
            </a:r>
            <a:r>
              <a:rPr lang="en-US" sz="2200" dirty="0" err="1"/>
              <a:t>kaitannya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struktur</a:t>
            </a:r>
            <a:r>
              <a:rPr lang="en-US" sz="2200" dirty="0"/>
              <a:t> </a:t>
            </a:r>
            <a:r>
              <a:rPr lang="en-US" sz="2200" dirty="0" err="1"/>
              <a:t>kesejarahannya</a:t>
            </a:r>
            <a:r>
              <a:rPr lang="en-US" sz="2200" dirty="0"/>
              <a:t>, </a:t>
            </a:r>
            <a:r>
              <a:rPr lang="en-US" sz="2200" dirty="0" err="1"/>
              <a:t>dikenal</a:t>
            </a:r>
            <a:r>
              <a:rPr lang="en-US" sz="2200" dirty="0"/>
              <a:t> </a:t>
            </a:r>
            <a:r>
              <a:rPr lang="en-US" sz="2200" dirty="0" err="1"/>
              <a:t>adanya</a:t>
            </a:r>
            <a:r>
              <a:rPr lang="en-US" sz="2200" dirty="0"/>
              <a:t> </a:t>
            </a:r>
            <a:r>
              <a:rPr lang="en-US" sz="2200" dirty="0" err="1"/>
              <a:t>sastra</a:t>
            </a:r>
            <a:r>
              <a:rPr lang="en-US" sz="2200" dirty="0"/>
              <a:t> </a:t>
            </a:r>
            <a:r>
              <a:rPr lang="en-US" sz="2200" dirty="0" err="1"/>
              <a:t>klasik</a:t>
            </a:r>
            <a:r>
              <a:rPr lang="en-US" sz="2200" dirty="0"/>
              <a:t> Hindu, </a:t>
            </a:r>
            <a:r>
              <a:rPr lang="en-US" sz="2200" dirty="0" err="1"/>
              <a:t>sastra</a:t>
            </a:r>
            <a:r>
              <a:rPr lang="en-US" sz="2200" dirty="0"/>
              <a:t> </a:t>
            </a:r>
            <a:r>
              <a:rPr lang="en-US" sz="2200" dirty="0" err="1"/>
              <a:t>klasik</a:t>
            </a:r>
            <a:r>
              <a:rPr lang="en-US" sz="2200" dirty="0"/>
              <a:t> Buddha, </a:t>
            </a:r>
            <a:r>
              <a:rPr lang="en-US" sz="2200" dirty="0" err="1"/>
              <a:t>sastra</a:t>
            </a:r>
            <a:r>
              <a:rPr lang="en-US" sz="2200" dirty="0"/>
              <a:t> </a:t>
            </a:r>
            <a:r>
              <a:rPr lang="en-US" sz="2200" dirty="0" err="1"/>
              <a:t>klasik</a:t>
            </a:r>
            <a:r>
              <a:rPr lang="en-US" sz="2200" dirty="0"/>
              <a:t> </a:t>
            </a:r>
            <a:r>
              <a:rPr lang="en-US" sz="2200" dirty="0" err="1"/>
              <a:t>zaman</a:t>
            </a:r>
            <a:r>
              <a:rPr lang="en-US" sz="2200" dirty="0"/>
              <a:t> </a:t>
            </a:r>
            <a:r>
              <a:rPr lang="en-US" sz="2200" dirty="0" err="1"/>
              <a:t>peralihan</a:t>
            </a:r>
            <a:r>
              <a:rPr lang="en-US" sz="2200" dirty="0"/>
              <a:t>, </a:t>
            </a:r>
            <a:r>
              <a:rPr lang="en-US" sz="2200" dirty="0" err="1"/>
              <a:t>sastra</a:t>
            </a:r>
            <a:r>
              <a:rPr lang="en-US" sz="2200" dirty="0"/>
              <a:t> </a:t>
            </a:r>
            <a:r>
              <a:rPr lang="en-US" sz="2200" dirty="0" err="1"/>
              <a:t>klasik</a:t>
            </a:r>
            <a:r>
              <a:rPr lang="en-US" sz="2200" dirty="0"/>
              <a:t> Islam. </a:t>
            </a:r>
            <a:r>
              <a:rPr lang="en-US" sz="2200" dirty="0" err="1"/>
              <a:t>Karya</a:t>
            </a:r>
            <a:r>
              <a:rPr lang="en-US" sz="2200" dirty="0"/>
              <a:t> </a:t>
            </a:r>
            <a:r>
              <a:rPr lang="en-US" sz="2200" dirty="0" err="1"/>
              <a:t>sastra</a:t>
            </a:r>
            <a:r>
              <a:rPr lang="en-US" sz="2200" dirty="0"/>
              <a:t> </a:t>
            </a:r>
            <a:r>
              <a:rPr lang="en-US" sz="2200" dirty="0" err="1"/>
              <a:t>klasik</a:t>
            </a:r>
            <a:r>
              <a:rPr lang="en-US" sz="2200" dirty="0"/>
              <a:t> yang </a:t>
            </a:r>
            <a:r>
              <a:rPr lang="en-US" sz="2200" dirty="0" err="1"/>
              <a:t>dimaksud</a:t>
            </a:r>
            <a:r>
              <a:rPr lang="en-US" sz="2200" dirty="0"/>
              <a:t> </a:t>
            </a:r>
            <a:r>
              <a:rPr lang="en-US" sz="2200" dirty="0" err="1"/>
              <a:t>dalam</a:t>
            </a:r>
            <a:r>
              <a:rPr lang="en-US" sz="2200" dirty="0"/>
              <a:t> </a:t>
            </a:r>
            <a:r>
              <a:rPr lang="en-US" sz="2200" dirty="0" err="1"/>
              <a:t>penelitian</a:t>
            </a:r>
            <a:r>
              <a:rPr lang="en-US" sz="2200" dirty="0"/>
              <a:t> </a:t>
            </a:r>
            <a:r>
              <a:rPr lang="en-US" sz="2200" dirty="0" err="1"/>
              <a:t>ini</a:t>
            </a:r>
            <a:r>
              <a:rPr lang="en-US" sz="2200" dirty="0"/>
              <a:t> </a:t>
            </a:r>
            <a:r>
              <a:rPr lang="en-US" sz="2200" dirty="0" err="1"/>
              <a:t>dibatasi</a:t>
            </a:r>
            <a:r>
              <a:rPr lang="en-US" sz="2200" dirty="0"/>
              <a:t> </a:t>
            </a:r>
            <a:r>
              <a:rPr lang="en-US" sz="2200" dirty="0" err="1"/>
              <a:t>hanya</a:t>
            </a:r>
            <a:r>
              <a:rPr lang="en-US" sz="2200" dirty="0"/>
              <a:t> </a:t>
            </a:r>
            <a:r>
              <a:rPr lang="en-US" sz="2200" dirty="0" err="1"/>
              <a:t>pada</a:t>
            </a:r>
            <a:r>
              <a:rPr lang="en-US" sz="2200" dirty="0"/>
              <a:t> </a:t>
            </a:r>
            <a:r>
              <a:rPr lang="en-US" sz="2200" dirty="0" err="1"/>
              <a:t>sastra</a:t>
            </a:r>
            <a:r>
              <a:rPr lang="en-US" sz="2200" dirty="0"/>
              <a:t> </a:t>
            </a:r>
            <a:r>
              <a:rPr lang="en-US" sz="2200" dirty="0" err="1"/>
              <a:t>klasik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struktur</a:t>
            </a:r>
            <a:r>
              <a:rPr lang="en-US" sz="2200" dirty="0"/>
              <a:t> </a:t>
            </a:r>
            <a:r>
              <a:rPr lang="en-US" sz="2200" dirty="0" err="1"/>
              <a:t>Melayu</a:t>
            </a:r>
            <a:r>
              <a:rPr lang="en-US" sz="2200" dirty="0"/>
              <a:t> </a:t>
            </a:r>
            <a:r>
              <a:rPr lang="en-US" sz="2200" dirty="0" err="1"/>
              <a:t>dalam</a:t>
            </a:r>
            <a:r>
              <a:rPr lang="en-US" sz="2200" dirty="0"/>
              <a:t> </a:t>
            </a:r>
            <a:r>
              <a:rPr lang="en-US" sz="2200" dirty="0" err="1"/>
              <a:t>latar</a:t>
            </a:r>
            <a:r>
              <a:rPr lang="en-US" sz="2200" dirty="0"/>
              <a:t> </a:t>
            </a:r>
            <a:r>
              <a:rPr lang="en-US" sz="2200" dirty="0" err="1"/>
              <a:t>belakang</a:t>
            </a:r>
            <a:r>
              <a:rPr lang="en-US" sz="2200" dirty="0"/>
              <a:t> </a:t>
            </a:r>
            <a:r>
              <a:rPr lang="en-US" sz="2200" dirty="0" err="1"/>
              <a:t>keislaman</a:t>
            </a:r>
            <a:r>
              <a:rPr lang="en-US" sz="2200" dirty="0"/>
              <a:t>. </a:t>
            </a:r>
            <a:r>
              <a:rPr lang="en-US" sz="2200" dirty="0" err="1"/>
              <a:t>Pembatasan</a:t>
            </a:r>
            <a:r>
              <a:rPr lang="en-US" sz="2200" dirty="0"/>
              <a:t> </a:t>
            </a:r>
            <a:r>
              <a:rPr lang="en-US" sz="2200" dirty="0" err="1"/>
              <a:t>ini</a:t>
            </a:r>
            <a:r>
              <a:rPr lang="en-US" sz="2200" dirty="0"/>
              <a:t> </a:t>
            </a:r>
            <a:r>
              <a:rPr lang="en-US" sz="2200" dirty="0" err="1"/>
              <a:t>berdasarkan</a:t>
            </a:r>
            <a:r>
              <a:rPr lang="en-US" sz="2200" dirty="0"/>
              <a:t> </a:t>
            </a:r>
            <a:r>
              <a:rPr lang="en-US" sz="2200" dirty="0" err="1"/>
              <a:t>alasan</a:t>
            </a:r>
            <a:r>
              <a:rPr lang="en-US" sz="2200" dirty="0"/>
              <a:t> </a:t>
            </a:r>
            <a:r>
              <a:rPr lang="en-US" sz="2200" dirty="0" err="1"/>
              <a:t>bahwa</a:t>
            </a:r>
            <a:r>
              <a:rPr lang="en-US" sz="2200" dirty="0"/>
              <a:t> </a:t>
            </a:r>
            <a:r>
              <a:rPr lang="en-US" sz="2200" dirty="0" err="1"/>
              <a:t>sastra</a:t>
            </a:r>
            <a:r>
              <a:rPr lang="en-US" sz="2200" dirty="0"/>
              <a:t> </a:t>
            </a:r>
            <a:r>
              <a:rPr lang="en-US" sz="2200" dirty="0" err="1"/>
              <a:t>klasik</a:t>
            </a:r>
            <a:r>
              <a:rPr lang="en-US" sz="2200" dirty="0"/>
              <a:t> </a:t>
            </a:r>
            <a:r>
              <a:rPr lang="en-US" sz="2200" dirty="0" err="1"/>
              <a:t>masyarakat</a:t>
            </a:r>
            <a:r>
              <a:rPr lang="en-US" sz="2200" dirty="0"/>
              <a:t> </a:t>
            </a:r>
            <a:r>
              <a:rPr lang="en-US" sz="2200" dirty="0" err="1"/>
              <a:t>Melayu</a:t>
            </a:r>
            <a:r>
              <a:rPr lang="en-US" sz="2200" dirty="0"/>
              <a:t> Islam </a:t>
            </a:r>
            <a:r>
              <a:rPr lang="en-US" sz="2200" dirty="0" err="1"/>
              <a:t>merupakan</a:t>
            </a:r>
            <a:r>
              <a:rPr lang="en-US" sz="2200" dirty="0"/>
              <a:t> </a:t>
            </a:r>
            <a:r>
              <a:rPr lang="en-US" sz="2200" dirty="0" err="1"/>
              <a:t>khazanah</a:t>
            </a:r>
            <a:r>
              <a:rPr lang="en-US" sz="2200" dirty="0"/>
              <a:t> </a:t>
            </a:r>
            <a:r>
              <a:rPr lang="en-US" sz="2200" dirty="0" err="1"/>
              <a:t>sastra</a:t>
            </a:r>
            <a:r>
              <a:rPr lang="en-US" sz="2200" dirty="0"/>
              <a:t> paling </a:t>
            </a:r>
            <a:r>
              <a:rPr lang="en-US" sz="2200" dirty="0" err="1"/>
              <a:t>dominan</a:t>
            </a:r>
            <a:r>
              <a:rPr lang="en-US" sz="2200" dirty="0"/>
              <a:t> di Nusantara (</a:t>
            </a:r>
            <a:r>
              <a:rPr lang="en-US" sz="2200" dirty="0" err="1"/>
              <a:t>Djamaris</a:t>
            </a:r>
            <a:r>
              <a:rPr lang="en-US" sz="2200" dirty="0"/>
              <a:t>, 1990: Fang, 1991).</a:t>
            </a:r>
          </a:p>
        </p:txBody>
      </p:sp>
    </p:spTree>
    <p:extLst>
      <p:ext uri="{BB962C8B-B14F-4D97-AF65-F5344CB8AC3E}">
        <p14:creationId xmlns:p14="http://schemas.microsoft.com/office/powerpoint/2010/main" val="2898893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92428" y="1661375"/>
            <a:ext cx="10663707" cy="38636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dirty="0" err="1"/>
              <a:t>Penelitian</a:t>
            </a:r>
            <a:r>
              <a:rPr lang="en-US" sz="2200" dirty="0"/>
              <a:t> di </a:t>
            </a:r>
            <a:r>
              <a:rPr lang="en-US" sz="2200" dirty="0" err="1"/>
              <a:t>atas</a:t>
            </a:r>
            <a:r>
              <a:rPr lang="en-US" sz="2200" dirty="0"/>
              <a:t> </a:t>
            </a:r>
            <a:r>
              <a:rPr lang="en-US" sz="2200" dirty="0" err="1"/>
              <a:t>memerlukan</a:t>
            </a:r>
            <a:r>
              <a:rPr lang="en-US" sz="2200" dirty="0"/>
              <a:t> </a:t>
            </a:r>
            <a:r>
              <a:rPr lang="en-US" sz="2200" dirty="0" err="1"/>
              <a:t>dukungan</a:t>
            </a:r>
            <a:r>
              <a:rPr lang="en-US" sz="2200" dirty="0"/>
              <a:t> </a:t>
            </a:r>
            <a:r>
              <a:rPr lang="en-US" sz="2200" dirty="0" err="1"/>
              <a:t>dari</a:t>
            </a:r>
            <a:r>
              <a:rPr lang="en-US" sz="2200" dirty="0"/>
              <a:t> </a:t>
            </a:r>
            <a:r>
              <a:rPr lang="en-US" sz="2200" dirty="0" err="1"/>
              <a:t>teori-teori</a:t>
            </a:r>
            <a:r>
              <a:rPr lang="en-US" sz="2200" dirty="0"/>
              <a:t> </a:t>
            </a:r>
            <a:r>
              <a:rPr lang="en-US" sz="2200" dirty="0" err="1"/>
              <a:t>sastra</a:t>
            </a:r>
            <a:r>
              <a:rPr lang="en-US" sz="2200" dirty="0"/>
              <a:t>, </a:t>
            </a:r>
            <a:r>
              <a:rPr lang="en-US" sz="2200" dirty="0" err="1"/>
              <a:t>teori</a:t>
            </a:r>
            <a:r>
              <a:rPr lang="en-US" sz="2200" dirty="0"/>
              <a:t> moral,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antropologi</a:t>
            </a:r>
            <a:r>
              <a:rPr lang="en-US" sz="2200" dirty="0"/>
              <a:t>. </a:t>
            </a:r>
            <a:r>
              <a:rPr lang="en-US" sz="2200" dirty="0" err="1"/>
              <a:t>Teori</a:t>
            </a:r>
            <a:r>
              <a:rPr lang="en-US" sz="2200" dirty="0"/>
              <a:t> </a:t>
            </a:r>
            <a:r>
              <a:rPr lang="en-US" sz="2200" dirty="0" err="1"/>
              <a:t>sastra</a:t>
            </a:r>
            <a:r>
              <a:rPr lang="en-US" sz="2200" dirty="0"/>
              <a:t> </a:t>
            </a:r>
            <a:r>
              <a:rPr lang="en-US" sz="2200" dirty="0" err="1"/>
              <a:t>diperlukan</a:t>
            </a:r>
            <a:r>
              <a:rPr lang="en-US" sz="2200" dirty="0"/>
              <a:t>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mengkaji</a:t>
            </a:r>
            <a:r>
              <a:rPr lang="en-US" sz="2200" dirty="0"/>
              <a:t> </a:t>
            </a:r>
            <a:r>
              <a:rPr lang="en-US" sz="2200" dirty="0" err="1"/>
              <a:t>ciri-ciri</a:t>
            </a:r>
            <a:r>
              <a:rPr lang="en-US" sz="2200" dirty="0"/>
              <a:t> </a:t>
            </a:r>
            <a:r>
              <a:rPr lang="en-US" sz="2200" dirty="0" err="1"/>
              <a:t>sastra</a:t>
            </a:r>
            <a:r>
              <a:rPr lang="en-US" sz="2200" dirty="0"/>
              <a:t> </a:t>
            </a:r>
            <a:r>
              <a:rPr lang="en-US" sz="2200" dirty="0" err="1"/>
              <a:t>klasik</a:t>
            </a:r>
            <a:r>
              <a:rPr lang="en-US" sz="2200" dirty="0"/>
              <a:t> </a:t>
            </a:r>
            <a:r>
              <a:rPr lang="en-US" sz="2200" dirty="0" err="1"/>
              <a:t>dari</a:t>
            </a:r>
            <a:r>
              <a:rPr lang="en-US" sz="2200" dirty="0"/>
              <a:t> </a:t>
            </a:r>
            <a:r>
              <a:rPr lang="en-US" sz="2200" dirty="0" err="1"/>
              <a:t>masyarakat</a:t>
            </a:r>
            <a:r>
              <a:rPr lang="en-US" sz="2200" dirty="0"/>
              <a:t> </a:t>
            </a:r>
            <a:r>
              <a:rPr lang="en-US" sz="2200" dirty="0" err="1"/>
              <a:t>Melayu</a:t>
            </a:r>
            <a:r>
              <a:rPr lang="en-US" sz="2200" dirty="0"/>
              <a:t> Islam, </a:t>
            </a:r>
            <a:r>
              <a:rPr lang="en-US" sz="2200" dirty="0" err="1"/>
              <a:t>khususnya</a:t>
            </a:r>
            <a:r>
              <a:rPr lang="en-US" sz="2200" dirty="0"/>
              <a:t> </a:t>
            </a:r>
            <a:r>
              <a:rPr lang="en-US" sz="2200" dirty="0" err="1"/>
              <a:t>dikaitkan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konteks</a:t>
            </a:r>
            <a:r>
              <a:rPr lang="en-US" sz="2200" dirty="0"/>
              <a:t> moral yang </a:t>
            </a:r>
            <a:r>
              <a:rPr lang="en-US" sz="2200" dirty="0" err="1"/>
              <a:t>ada</a:t>
            </a:r>
            <a:r>
              <a:rPr lang="en-US" sz="2200" dirty="0"/>
              <a:t> di </a:t>
            </a:r>
            <a:r>
              <a:rPr lang="en-US" sz="2200" dirty="0" err="1"/>
              <a:t>dalamnya</a:t>
            </a:r>
            <a:r>
              <a:rPr lang="en-US" sz="2200" dirty="0"/>
              <a:t>. </a:t>
            </a:r>
            <a:r>
              <a:rPr lang="en-US" sz="2200" dirty="0" err="1"/>
              <a:t>Teori</a:t>
            </a:r>
            <a:r>
              <a:rPr lang="en-US" sz="2200" dirty="0"/>
              <a:t> moral </a:t>
            </a:r>
            <a:r>
              <a:rPr lang="en-US" sz="2200" dirty="0" err="1"/>
              <a:t>digunakan</a:t>
            </a:r>
            <a:r>
              <a:rPr lang="en-US" sz="2200" dirty="0"/>
              <a:t>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mengidentifikasi</a:t>
            </a:r>
            <a:r>
              <a:rPr lang="en-US" sz="2200" dirty="0"/>
              <a:t> </a:t>
            </a:r>
            <a:r>
              <a:rPr lang="en-US" sz="2200" dirty="0" err="1"/>
              <a:t>konsep-konsep</a:t>
            </a:r>
            <a:r>
              <a:rPr lang="en-US" sz="2200" dirty="0"/>
              <a:t> moral yang (</a:t>
            </a:r>
            <a:r>
              <a:rPr lang="en-US" sz="2200" dirty="0" err="1"/>
              <a:t>mungkin</a:t>
            </a:r>
            <a:r>
              <a:rPr lang="en-US" sz="2200" dirty="0"/>
              <a:t>) </a:t>
            </a:r>
            <a:r>
              <a:rPr lang="en-US" sz="2200" dirty="0" err="1"/>
              <a:t>ditemukan</a:t>
            </a:r>
            <a:r>
              <a:rPr lang="en-US" sz="2200" dirty="0"/>
              <a:t> </a:t>
            </a:r>
            <a:r>
              <a:rPr lang="en-US" sz="2200" dirty="0" err="1"/>
              <a:t>dalam</a:t>
            </a:r>
            <a:r>
              <a:rPr lang="en-US" sz="2200" dirty="0"/>
              <a:t> </a:t>
            </a:r>
            <a:r>
              <a:rPr lang="en-US" sz="2200" dirty="0" err="1"/>
              <a:t>karya</a:t>
            </a:r>
            <a:r>
              <a:rPr lang="en-US" sz="2200" dirty="0"/>
              <a:t> </a:t>
            </a:r>
            <a:r>
              <a:rPr lang="en-US" sz="2200" dirty="0" err="1"/>
              <a:t>sastra</a:t>
            </a:r>
            <a:r>
              <a:rPr lang="en-US" sz="2200" dirty="0"/>
              <a:t> </a:t>
            </a:r>
            <a:r>
              <a:rPr lang="en-US" sz="2200" dirty="0" err="1"/>
              <a:t>melayu</a:t>
            </a:r>
            <a:r>
              <a:rPr lang="en-US" sz="2200" dirty="0"/>
              <a:t> Islam </a:t>
            </a:r>
            <a:r>
              <a:rPr lang="en-US" sz="2200" dirty="0" err="1"/>
              <a:t>itu</a:t>
            </a:r>
            <a:r>
              <a:rPr lang="en-US" sz="2200" dirty="0"/>
              <a:t>, </a:t>
            </a:r>
            <a:r>
              <a:rPr lang="en-US" sz="2200" dirty="0" err="1"/>
              <a:t>sedangkan</a:t>
            </a:r>
            <a:r>
              <a:rPr lang="en-US" sz="2200" dirty="0"/>
              <a:t> </a:t>
            </a:r>
            <a:r>
              <a:rPr lang="en-US" sz="2200" dirty="0" err="1"/>
              <a:t>teori</a:t>
            </a:r>
            <a:r>
              <a:rPr lang="en-US" sz="2200" dirty="0"/>
              <a:t> </a:t>
            </a:r>
            <a:r>
              <a:rPr lang="en-US" sz="2200" dirty="0" err="1"/>
              <a:t>antropologi</a:t>
            </a:r>
            <a:r>
              <a:rPr lang="en-US" sz="2200" dirty="0"/>
              <a:t> </a:t>
            </a:r>
            <a:r>
              <a:rPr lang="en-US" sz="2200" dirty="0" err="1"/>
              <a:t>diperlukan</a:t>
            </a:r>
            <a:r>
              <a:rPr lang="en-US" sz="2200" dirty="0"/>
              <a:t> </a:t>
            </a:r>
            <a:r>
              <a:rPr lang="en-US" sz="2200" dirty="0" err="1"/>
              <a:t>guna</a:t>
            </a:r>
            <a:r>
              <a:rPr lang="en-US" sz="2200" dirty="0"/>
              <a:t> </a:t>
            </a:r>
            <a:r>
              <a:rPr lang="en-US" sz="2200" dirty="0" err="1"/>
              <a:t>menganalisis</a:t>
            </a:r>
            <a:r>
              <a:rPr lang="en-US" sz="2200" dirty="0"/>
              <a:t> </a:t>
            </a:r>
            <a:r>
              <a:rPr lang="en-US" sz="2200" dirty="0" err="1"/>
              <a:t>struktur</a:t>
            </a:r>
            <a:r>
              <a:rPr lang="en-US" sz="2200" dirty="0"/>
              <a:t> </a:t>
            </a:r>
            <a:r>
              <a:rPr lang="en-US" sz="2200" dirty="0" err="1"/>
              <a:t>sosial</a:t>
            </a:r>
            <a:r>
              <a:rPr lang="en-US" sz="2200" dirty="0"/>
              <a:t> </a:t>
            </a:r>
            <a:r>
              <a:rPr lang="en-US" sz="2200" dirty="0" err="1"/>
              <a:t>budaya</a:t>
            </a:r>
            <a:r>
              <a:rPr lang="en-US" sz="2200" dirty="0"/>
              <a:t> </a:t>
            </a:r>
            <a:r>
              <a:rPr lang="en-US" sz="2200" dirty="0" err="1"/>
              <a:t>masyarakat</a:t>
            </a:r>
            <a:r>
              <a:rPr lang="en-US" sz="2200" dirty="0"/>
              <a:t> </a:t>
            </a:r>
            <a:r>
              <a:rPr lang="en-US" sz="2200" dirty="0" err="1"/>
              <a:t>Melayu</a:t>
            </a:r>
            <a:r>
              <a:rPr lang="en-US" sz="2200" dirty="0"/>
              <a:t> Islam, </a:t>
            </a:r>
            <a:r>
              <a:rPr lang="en-US" sz="2200" dirty="0" err="1"/>
              <a:t>dalam</a:t>
            </a:r>
            <a:r>
              <a:rPr lang="en-US" sz="2200" dirty="0"/>
              <a:t> </a:t>
            </a:r>
            <a:r>
              <a:rPr lang="en-US" sz="2200" dirty="0" err="1"/>
              <a:t>kaitannya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sistem</a:t>
            </a:r>
            <a:r>
              <a:rPr lang="en-US" sz="2200" dirty="0"/>
              <a:t> moral yang </a:t>
            </a:r>
            <a:r>
              <a:rPr lang="en-US" sz="2200" dirty="0" err="1"/>
              <a:t>tertuang</a:t>
            </a:r>
            <a:r>
              <a:rPr lang="en-US" sz="2200" dirty="0"/>
              <a:t> </a:t>
            </a:r>
            <a:r>
              <a:rPr lang="en-US" sz="2200" dirty="0" err="1"/>
              <a:t>dalam</a:t>
            </a:r>
            <a:r>
              <a:rPr lang="en-US" sz="2200" dirty="0"/>
              <a:t> </a:t>
            </a:r>
            <a:r>
              <a:rPr lang="en-US" sz="2200" dirty="0" err="1"/>
              <a:t>karya</a:t>
            </a:r>
            <a:r>
              <a:rPr lang="en-US" sz="2200" dirty="0"/>
              <a:t> </a:t>
            </a:r>
            <a:r>
              <a:rPr lang="en-US" sz="2200" dirty="0" err="1"/>
              <a:t>sastra</a:t>
            </a:r>
            <a:r>
              <a:rPr lang="en-US" sz="2200" dirty="0"/>
              <a:t> yang </a:t>
            </a:r>
            <a:r>
              <a:rPr lang="en-US" sz="2200" dirty="0" err="1"/>
              <a:t>diciptakan</a:t>
            </a:r>
            <a:r>
              <a:rPr lang="en-US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89397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34096" y="1468192"/>
            <a:ext cx="9955369" cy="41985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b="1" dirty="0" err="1"/>
              <a:t>Tujuan</a:t>
            </a:r>
            <a:r>
              <a:rPr lang="en-US" sz="2200" b="1" dirty="0"/>
              <a:t> </a:t>
            </a:r>
            <a:r>
              <a:rPr lang="en-US" sz="2200" b="1" dirty="0" err="1"/>
              <a:t>Penelitian</a:t>
            </a:r>
            <a:endParaRPr lang="en-US" sz="2200" dirty="0"/>
          </a:p>
          <a:p>
            <a:r>
              <a:rPr lang="en-US" sz="2200" dirty="0" err="1"/>
              <a:t>Penelitian</a:t>
            </a:r>
            <a:r>
              <a:rPr lang="en-US" sz="2200" dirty="0"/>
              <a:t> </a:t>
            </a:r>
            <a:r>
              <a:rPr lang="en-US" sz="2200" dirty="0" err="1"/>
              <a:t>ini</a:t>
            </a:r>
            <a:r>
              <a:rPr lang="en-US" sz="2200" dirty="0"/>
              <a:t> </a:t>
            </a:r>
            <a:r>
              <a:rPr lang="en-US" sz="2200" dirty="0" err="1"/>
              <a:t>bertujuan</a:t>
            </a:r>
            <a:r>
              <a:rPr lang="en-US" sz="2200" dirty="0"/>
              <a:t> </a:t>
            </a:r>
            <a:r>
              <a:rPr lang="en-US" sz="2200" dirty="0" err="1"/>
              <a:t>sebagai</a:t>
            </a:r>
            <a:r>
              <a:rPr lang="en-US" sz="2200" dirty="0"/>
              <a:t> </a:t>
            </a:r>
            <a:r>
              <a:rPr lang="en-US" sz="2200" dirty="0" err="1"/>
              <a:t>berikut</a:t>
            </a:r>
            <a:r>
              <a:rPr lang="en-US" sz="2200" dirty="0"/>
              <a:t>.</a:t>
            </a:r>
            <a:br>
              <a:rPr lang="en-US" sz="2200" dirty="0"/>
            </a:br>
            <a:r>
              <a:rPr lang="en-US" sz="2200" dirty="0"/>
              <a:t>1. </a:t>
            </a:r>
            <a:r>
              <a:rPr lang="en-US" sz="2200" dirty="0" err="1"/>
              <a:t>Mendeskripsikan</a:t>
            </a:r>
            <a:r>
              <a:rPr lang="en-US" sz="2200" dirty="0"/>
              <a:t> </a:t>
            </a:r>
            <a:r>
              <a:rPr lang="en-US" sz="2200" dirty="0" err="1"/>
              <a:t>struktur</a:t>
            </a:r>
            <a:r>
              <a:rPr lang="en-US" sz="2200" dirty="0"/>
              <a:t> </a:t>
            </a:r>
            <a:r>
              <a:rPr lang="en-US" sz="2200" dirty="0" err="1"/>
              <a:t>sastra</a:t>
            </a:r>
            <a:r>
              <a:rPr lang="en-US" sz="2200" dirty="0"/>
              <a:t> </a:t>
            </a:r>
            <a:r>
              <a:rPr lang="en-US" sz="2200" dirty="0" err="1"/>
              <a:t>Melayu</a:t>
            </a:r>
            <a:r>
              <a:rPr lang="en-US" sz="2200" dirty="0"/>
              <a:t> Islam, yang </a:t>
            </a:r>
            <a:r>
              <a:rPr lang="en-US" sz="2200" dirty="0" err="1"/>
              <a:t>meliputi</a:t>
            </a:r>
            <a:r>
              <a:rPr lang="en-US" sz="2200" dirty="0"/>
              <a:t> </a:t>
            </a:r>
            <a:r>
              <a:rPr lang="en-US" sz="2200" dirty="0" err="1"/>
              <a:t>alur</a:t>
            </a:r>
            <a:r>
              <a:rPr lang="en-US" sz="2200" dirty="0"/>
              <a:t>, </a:t>
            </a:r>
            <a:r>
              <a:rPr lang="en-US" sz="2200" dirty="0" err="1"/>
              <a:t>tokoh</a:t>
            </a:r>
            <a:r>
              <a:rPr lang="en-US" sz="2200" dirty="0"/>
              <a:t>, </a:t>
            </a:r>
            <a:r>
              <a:rPr lang="en-US" sz="2200" dirty="0" err="1"/>
              <a:t>latar</a:t>
            </a:r>
            <a:r>
              <a:rPr lang="en-US" sz="2200" dirty="0"/>
              <a:t>,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tema</a:t>
            </a:r>
            <a:r>
              <a:rPr lang="en-US" sz="2200" dirty="0"/>
              <a:t>.</a:t>
            </a:r>
            <a:br>
              <a:rPr lang="en-US" sz="2200" dirty="0"/>
            </a:br>
            <a:r>
              <a:rPr lang="en-US" sz="2200" dirty="0"/>
              <a:t>2. </a:t>
            </a:r>
            <a:r>
              <a:rPr lang="en-US" sz="2200" dirty="0" err="1"/>
              <a:t>Mendeskripsikan</a:t>
            </a:r>
            <a:r>
              <a:rPr lang="en-US" sz="2200" dirty="0"/>
              <a:t> </a:t>
            </a:r>
            <a:r>
              <a:rPr lang="en-US" sz="2200" dirty="0" err="1"/>
              <a:t>kategori-kategori</a:t>
            </a:r>
            <a:r>
              <a:rPr lang="en-US" sz="2200" dirty="0"/>
              <a:t> moral yang </a:t>
            </a:r>
            <a:r>
              <a:rPr lang="en-US" sz="2200" dirty="0" err="1"/>
              <a:t>tertuang</a:t>
            </a:r>
            <a:r>
              <a:rPr lang="en-US" sz="2200" dirty="0"/>
              <a:t> </a:t>
            </a:r>
            <a:r>
              <a:rPr lang="en-US" sz="2200" dirty="0" err="1"/>
              <a:t>dalam</a:t>
            </a:r>
            <a:r>
              <a:rPr lang="en-US" sz="2200" dirty="0"/>
              <a:t> </a:t>
            </a:r>
            <a:r>
              <a:rPr lang="en-US" sz="2200" dirty="0" err="1"/>
              <a:t>karya</a:t>
            </a:r>
            <a:r>
              <a:rPr lang="en-US" sz="2200" dirty="0"/>
              <a:t> </a:t>
            </a:r>
            <a:r>
              <a:rPr lang="en-US" sz="2200" dirty="0" err="1"/>
              <a:t>sastra</a:t>
            </a:r>
            <a:r>
              <a:rPr lang="en-US" sz="2200" dirty="0"/>
              <a:t> </a:t>
            </a:r>
            <a:r>
              <a:rPr lang="en-US" sz="2200" dirty="0" err="1"/>
              <a:t>Melayu</a:t>
            </a:r>
            <a:r>
              <a:rPr lang="en-US" sz="2200" dirty="0"/>
              <a:t> Islam.</a:t>
            </a:r>
            <a:br>
              <a:rPr lang="en-US" sz="2200" dirty="0"/>
            </a:br>
            <a:r>
              <a:rPr lang="en-US" sz="2200" dirty="0"/>
              <a:t>3. </a:t>
            </a:r>
            <a:r>
              <a:rPr lang="en-US" sz="2200" dirty="0" err="1"/>
              <a:t>Merumuskan</a:t>
            </a:r>
            <a:r>
              <a:rPr lang="en-US" sz="2200" dirty="0"/>
              <a:t> </a:t>
            </a:r>
            <a:r>
              <a:rPr lang="en-US" sz="2200" dirty="0" err="1"/>
              <a:t>karakteristik</a:t>
            </a:r>
            <a:r>
              <a:rPr lang="en-US" sz="2200" dirty="0"/>
              <a:t> </a:t>
            </a:r>
            <a:r>
              <a:rPr lang="en-US" sz="2200" dirty="0" err="1"/>
              <a:t>umum</a:t>
            </a:r>
            <a:r>
              <a:rPr lang="en-US" sz="2200" dirty="0"/>
              <a:t> </a:t>
            </a:r>
            <a:r>
              <a:rPr lang="en-US" sz="2200" dirty="0" err="1"/>
              <a:t>dari</a:t>
            </a:r>
            <a:r>
              <a:rPr lang="en-US" sz="2200" dirty="0"/>
              <a:t> </a:t>
            </a:r>
            <a:r>
              <a:rPr lang="en-US" sz="2200" dirty="0" err="1"/>
              <a:t>setiap</a:t>
            </a:r>
            <a:r>
              <a:rPr lang="en-US" sz="2200" dirty="0"/>
              <a:t> </a:t>
            </a:r>
            <a:r>
              <a:rPr lang="en-US" sz="2200" dirty="0" err="1"/>
              <a:t>kategori</a:t>
            </a:r>
            <a:r>
              <a:rPr lang="en-US" sz="2200" dirty="0"/>
              <a:t> moral yang </a:t>
            </a:r>
            <a:r>
              <a:rPr lang="en-US" sz="2200" dirty="0" err="1"/>
              <a:t>terdapat</a:t>
            </a:r>
            <a:r>
              <a:rPr lang="en-US" sz="2200" dirty="0"/>
              <a:t> </a:t>
            </a:r>
            <a:r>
              <a:rPr lang="en-US" sz="2200" dirty="0" err="1"/>
              <a:t>dalam</a:t>
            </a:r>
            <a:r>
              <a:rPr lang="en-US" sz="2200" dirty="0"/>
              <a:t> </a:t>
            </a:r>
            <a:r>
              <a:rPr lang="en-US" sz="2200" dirty="0" err="1"/>
              <a:t>masyarakat</a:t>
            </a:r>
            <a:r>
              <a:rPr lang="en-US" sz="2200" dirty="0"/>
              <a:t> </a:t>
            </a:r>
            <a:r>
              <a:rPr lang="en-US" sz="2200" dirty="0" err="1"/>
              <a:t>Melayu</a:t>
            </a:r>
            <a:r>
              <a:rPr lang="en-US" sz="2200" dirty="0"/>
              <a:t> Islam.</a:t>
            </a:r>
          </a:p>
        </p:txBody>
      </p:sp>
    </p:spTree>
    <p:extLst>
      <p:ext uri="{BB962C8B-B14F-4D97-AF65-F5344CB8AC3E}">
        <p14:creationId xmlns:p14="http://schemas.microsoft.com/office/powerpoint/2010/main" val="792495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9549" y="1378039"/>
            <a:ext cx="10972800" cy="46879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b="1" dirty="0"/>
              <a:t>KAJIAN PUSTAKA</a:t>
            </a:r>
            <a:endParaRPr lang="en-US" sz="2200" dirty="0"/>
          </a:p>
          <a:p>
            <a:r>
              <a:rPr lang="en-US" sz="2200" b="1" dirty="0" err="1"/>
              <a:t>Pengertian</a:t>
            </a:r>
            <a:r>
              <a:rPr lang="en-US" sz="2200" b="1" dirty="0"/>
              <a:t> </a:t>
            </a:r>
            <a:r>
              <a:rPr lang="en-US" sz="2200" b="1" dirty="0" err="1"/>
              <a:t>Sastra</a:t>
            </a: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 err="1"/>
              <a:t>Penjelasan</a:t>
            </a:r>
            <a:r>
              <a:rPr lang="en-US" sz="2200" dirty="0"/>
              <a:t> </a:t>
            </a:r>
            <a:r>
              <a:rPr lang="en-US" sz="2200" dirty="0" err="1"/>
              <a:t>tentang</a:t>
            </a:r>
            <a:r>
              <a:rPr lang="en-US" sz="2200" dirty="0"/>
              <a:t> “</a:t>
            </a:r>
            <a:r>
              <a:rPr lang="en-US" sz="2200" dirty="0" err="1"/>
              <a:t>Apa</a:t>
            </a:r>
            <a:r>
              <a:rPr lang="en-US" sz="2200" dirty="0"/>
              <a:t> </a:t>
            </a:r>
            <a:r>
              <a:rPr lang="en-US" sz="2200" dirty="0" err="1"/>
              <a:t>itu</a:t>
            </a:r>
            <a:r>
              <a:rPr lang="en-US" sz="2200" dirty="0"/>
              <a:t> </a:t>
            </a:r>
            <a:r>
              <a:rPr lang="en-US" sz="2200" dirty="0" err="1"/>
              <a:t>sastra</a:t>
            </a:r>
            <a:r>
              <a:rPr lang="en-US" sz="2200" dirty="0"/>
              <a:t>?”, </a:t>
            </a:r>
            <a:r>
              <a:rPr lang="en-US" sz="2200" dirty="0" err="1"/>
              <a:t>dapat</a:t>
            </a:r>
            <a:r>
              <a:rPr lang="en-US" sz="2200" dirty="0"/>
              <a:t> </a:t>
            </a:r>
            <a:r>
              <a:rPr lang="en-US" sz="2200" dirty="0" err="1"/>
              <a:t>dikemukakan</a:t>
            </a:r>
            <a:r>
              <a:rPr lang="en-US" sz="2200" dirty="0"/>
              <a:t> </a:t>
            </a:r>
            <a:r>
              <a:rPr lang="en-US" sz="2200" dirty="0" err="1"/>
              <a:t>berdasarkan</a:t>
            </a:r>
            <a:r>
              <a:rPr lang="en-US" sz="2200" dirty="0"/>
              <a:t> </a:t>
            </a:r>
            <a:r>
              <a:rPr lang="en-US" sz="2200" dirty="0" err="1"/>
              <a:t>berbagai</a:t>
            </a:r>
            <a:r>
              <a:rPr lang="en-US" sz="2200" dirty="0"/>
              <a:t> </a:t>
            </a:r>
            <a:r>
              <a:rPr lang="en-US" sz="2200" dirty="0" err="1"/>
              <a:t>sudut</a:t>
            </a:r>
            <a:r>
              <a:rPr lang="en-US" sz="2200" dirty="0"/>
              <a:t> </a:t>
            </a:r>
            <a:r>
              <a:rPr lang="en-US" sz="2200" dirty="0" err="1"/>
              <a:t>pandang</a:t>
            </a:r>
            <a:r>
              <a:rPr lang="en-US" sz="2200" dirty="0"/>
              <a:t>. </a:t>
            </a:r>
            <a:r>
              <a:rPr lang="en-US" sz="2200" dirty="0" err="1"/>
              <a:t>Dalam</a:t>
            </a:r>
            <a:r>
              <a:rPr lang="en-US" sz="2200" dirty="0"/>
              <a:t> </a:t>
            </a:r>
            <a:r>
              <a:rPr lang="en-US" sz="2200" dirty="0" err="1"/>
              <a:t>kajian</a:t>
            </a:r>
            <a:r>
              <a:rPr lang="en-US" sz="2200" dirty="0"/>
              <a:t> </a:t>
            </a:r>
            <a:r>
              <a:rPr lang="en-US" sz="2200" dirty="0" err="1"/>
              <a:t>ini</a:t>
            </a:r>
            <a:r>
              <a:rPr lang="en-US" sz="2200" dirty="0"/>
              <a:t>, </a:t>
            </a:r>
            <a:r>
              <a:rPr lang="en-US" sz="2200" dirty="0" err="1"/>
              <a:t>penjelasan</a:t>
            </a:r>
            <a:r>
              <a:rPr lang="en-US" sz="2200" dirty="0"/>
              <a:t> </a:t>
            </a:r>
            <a:r>
              <a:rPr lang="en-US" sz="2200" dirty="0" err="1"/>
              <a:t>akan</a:t>
            </a:r>
            <a:r>
              <a:rPr lang="en-US" sz="2200" dirty="0"/>
              <a:t> </a:t>
            </a:r>
            <a:r>
              <a:rPr lang="en-US" sz="2200" dirty="0" err="1"/>
              <a:t>dikemukakan</a:t>
            </a:r>
            <a:r>
              <a:rPr lang="en-US" sz="2200" dirty="0"/>
              <a:t> </a:t>
            </a:r>
            <a:r>
              <a:rPr lang="en-US" sz="2200" dirty="0" err="1"/>
              <a:t>seperlunya</a:t>
            </a:r>
            <a:r>
              <a:rPr lang="en-US" sz="2200" dirty="0"/>
              <a:t>, </a:t>
            </a:r>
            <a:r>
              <a:rPr lang="en-US" sz="2200" dirty="0" err="1"/>
              <a:t>sesuai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tujuan</a:t>
            </a:r>
            <a:r>
              <a:rPr lang="en-US" sz="2200" dirty="0"/>
              <a:t>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memahami</a:t>
            </a:r>
            <a:r>
              <a:rPr lang="en-US" sz="2200" dirty="0"/>
              <a:t> </a:t>
            </a:r>
            <a:r>
              <a:rPr lang="en-US" sz="2200" dirty="0" err="1"/>
              <a:t>kedudukan</a:t>
            </a:r>
            <a:r>
              <a:rPr lang="en-US" sz="2200" dirty="0"/>
              <a:t> </a:t>
            </a:r>
            <a:r>
              <a:rPr lang="en-US" sz="2200" dirty="0" err="1"/>
              <a:t>sastra</a:t>
            </a:r>
            <a:r>
              <a:rPr lang="en-US" sz="2200" dirty="0"/>
              <a:t> </a:t>
            </a:r>
            <a:r>
              <a:rPr lang="en-US" sz="2200" dirty="0" err="1"/>
              <a:t>dalam</a:t>
            </a:r>
            <a:r>
              <a:rPr lang="en-US" sz="2200" dirty="0"/>
              <a:t> </a:t>
            </a:r>
            <a:r>
              <a:rPr lang="en-US" sz="2200" dirty="0" err="1"/>
              <a:t>kaitannya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ajaran</a:t>
            </a:r>
            <a:r>
              <a:rPr lang="en-US" sz="2200" dirty="0"/>
              <a:t> </a:t>
            </a:r>
            <a:r>
              <a:rPr lang="en-US" sz="2200" dirty="0" err="1"/>
              <a:t>keislaman</a:t>
            </a:r>
            <a:r>
              <a:rPr lang="en-US" sz="2200" dirty="0"/>
              <a:t>. </a:t>
            </a:r>
            <a:r>
              <a:rPr lang="en-US" sz="2200" dirty="0" err="1"/>
              <a:t>Dalam</a:t>
            </a:r>
            <a:r>
              <a:rPr lang="en-US" sz="2200" dirty="0"/>
              <a:t> </a:t>
            </a:r>
            <a:r>
              <a:rPr lang="en-US" sz="2200" dirty="0" err="1"/>
              <a:t>memahami</a:t>
            </a:r>
            <a:r>
              <a:rPr lang="en-US" sz="2200" dirty="0"/>
              <a:t> </a:t>
            </a:r>
            <a:r>
              <a:rPr lang="en-US" sz="2200" dirty="0" err="1"/>
              <a:t>hakikat</a:t>
            </a:r>
            <a:r>
              <a:rPr lang="en-US" sz="2200" dirty="0"/>
              <a:t> </a:t>
            </a:r>
            <a:r>
              <a:rPr lang="en-US" sz="2200" dirty="0" err="1"/>
              <a:t>sastra</a:t>
            </a:r>
            <a:r>
              <a:rPr lang="en-US" sz="2200" dirty="0"/>
              <a:t>, paling </a:t>
            </a:r>
            <a:r>
              <a:rPr lang="en-US" sz="2200" dirty="0" err="1"/>
              <a:t>tidak</a:t>
            </a:r>
            <a:r>
              <a:rPr lang="en-US" sz="2200" dirty="0"/>
              <a:t> </a:t>
            </a:r>
            <a:r>
              <a:rPr lang="en-US" sz="2200" dirty="0" err="1"/>
              <a:t>ada</a:t>
            </a:r>
            <a:r>
              <a:rPr lang="en-US" sz="2200" dirty="0"/>
              <a:t> </a:t>
            </a:r>
            <a:r>
              <a:rPr lang="en-US" sz="2200" dirty="0" err="1"/>
              <a:t>dua</a:t>
            </a:r>
            <a:r>
              <a:rPr lang="en-US" sz="2200" dirty="0"/>
              <a:t> </a:t>
            </a:r>
            <a:r>
              <a:rPr lang="en-US" sz="2200" dirty="0" err="1"/>
              <a:t>pandangan</a:t>
            </a:r>
            <a:r>
              <a:rPr lang="en-US" sz="2200" dirty="0"/>
              <a:t> yang </a:t>
            </a:r>
            <a:r>
              <a:rPr lang="en-US" sz="2200" dirty="0" err="1"/>
              <a:t>selama</a:t>
            </a:r>
            <a:r>
              <a:rPr lang="en-US" sz="2200" dirty="0"/>
              <a:t> </a:t>
            </a:r>
            <a:r>
              <a:rPr lang="en-US" sz="2200" dirty="0" err="1"/>
              <a:t>ini</a:t>
            </a:r>
            <a:r>
              <a:rPr lang="en-US" sz="2200" dirty="0"/>
              <a:t> </a:t>
            </a:r>
            <a:r>
              <a:rPr lang="en-US" sz="2200" dirty="0" err="1"/>
              <a:t>berkembang</a:t>
            </a:r>
            <a:r>
              <a:rPr lang="en-US" sz="2200" dirty="0"/>
              <a:t>. </a:t>
            </a:r>
            <a:r>
              <a:rPr lang="en-US" sz="2200" dirty="0" err="1"/>
              <a:t>Pertama</a:t>
            </a:r>
            <a:r>
              <a:rPr lang="en-US" sz="2200" dirty="0"/>
              <a:t>, </a:t>
            </a:r>
            <a:r>
              <a:rPr lang="en-US" sz="2200" dirty="0" err="1"/>
              <a:t>pandangan</a:t>
            </a:r>
            <a:r>
              <a:rPr lang="en-US" sz="2200" dirty="0"/>
              <a:t> </a:t>
            </a:r>
            <a:r>
              <a:rPr lang="en-US" sz="2200" dirty="0" err="1"/>
              <a:t>Platonis</a:t>
            </a:r>
            <a:r>
              <a:rPr lang="en-US" sz="2200" dirty="0"/>
              <a:t>, yang </a:t>
            </a:r>
            <a:r>
              <a:rPr lang="en-US" sz="2200" dirty="0" err="1"/>
              <a:t>beranggapan</a:t>
            </a:r>
            <a:r>
              <a:rPr lang="en-US" sz="2200" dirty="0"/>
              <a:t> </a:t>
            </a:r>
            <a:r>
              <a:rPr lang="en-US" sz="2200" dirty="0" err="1"/>
              <a:t>bahwa</a:t>
            </a:r>
            <a:r>
              <a:rPr lang="en-US" sz="2200" dirty="0"/>
              <a:t> </a:t>
            </a:r>
            <a:r>
              <a:rPr lang="en-US" sz="2200" dirty="0" err="1"/>
              <a:t>karena</a:t>
            </a:r>
            <a:r>
              <a:rPr lang="en-US" sz="2200" dirty="0"/>
              <a:t> </a:t>
            </a:r>
            <a:r>
              <a:rPr lang="en-US" sz="2200" dirty="0" err="1"/>
              <a:t>sifatnya</a:t>
            </a:r>
            <a:r>
              <a:rPr lang="en-US" sz="2200" dirty="0"/>
              <a:t> </a:t>
            </a:r>
            <a:r>
              <a:rPr lang="en-US" sz="2200" dirty="0" err="1"/>
              <a:t>tiruan</a:t>
            </a:r>
            <a:r>
              <a:rPr lang="en-US" sz="2200" dirty="0"/>
              <a:t>, </a:t>
            </a:r>
            <a:r>
              <a:rPr lang="en-US" sz="2200" dirty="0" err="1"/>
              <a:t>maka</a:t>
            </a:r>
            <a:r>
              <a:rPr lang="en-US" sz="2200" dirty="0"/>
              <a:t> </a:t>
            </a:r>
            <a:r>
              <a:rPr lang="en-US" sz="2200" dirty="0" err="1"/>
              <a:t>sastra</a:t>
            </a:r>
            <a:r>
              <a:rPr lang="en-US" sz="2200" dirty="0"/>
              <a:t> </a:t>
            </a:r>
            <a:r>
              <a:rPr lang="en-US" sz="2200" dirty="0" err="1"/>
              <a:t>itu</a:t>
            </a:r>
            <a:r>
              <a:rPr lang="en-US" sz="2200" dirty="0"/>
              <a:t> </a:t>
            </a:r>
            <a:r>
              <a:rPr lang="en-US" sz="2200" dirty="0" err="1"/>
              <a:t>kurang</a:t>
            </a:r>
            <a:r>
              <a:rPr lang="en-US" sz="2200" dirty="0"/>
              <a:t> </a:t>
            </a:r>
            <a:r>
              <a:rPr lang="en-US" sz="2200" dirty="0" err="1"/>
              <a:t>bernilai</a:t>
            </a:r>
            <a:r>
              <a:rPr lang="en-US" sz="2200" dirty="0"/>
              <a:t> </a:t>
            </a:r>
            <a:r>
              <a:rPr lang="en-US" sz="2200" dirty="0" err="1"/>
              <a:t>dibandingkan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kenyataannya</a:t>
            </a:r>
            <a:r>
              <a:rPr lang="en-US" sz="2200" dirty="0"/>
              <a:t> </a:t>
            </a:r>
            <a:r>
              <a:rPr lang="en-US" sz="2200" dirty="0" err="1"/>
              <a:t>itu</a:t>
            </a:r>
            <a:r>
              <a:rPr lang="en-US" sz="2200" dirty="0"/>
              <a:t> </a:t>
            </a:r>
            <a:r>
              <a:rPr lang="en-US" sz="2200" dirty="0" err="1"/>
              <a:t>sendiri</a:t>
            </a:r>
            <a:r>
              <a:rPr lang="en-US" sz="2200" dirty="0"/>
              <a:t>. </a:t>
            </a:r>
            <a:r>
              <a:rPr lang="en-US" sz="2200" dirty="0" err="1"/>
              <a:t>Lebih</a:t>
            </a:r>
            <a:r>
              <a:rPr lang="en-US" sz="2200" dirty="0"/>
              <a:t> </a:t>
            </a:r>
            <a:r>
              <a:rPr lang="en-US" sz="2200" dirty="0" err="1"/>
              <a:t>dari</a:t>
            </a:r>
            <a:r>
              <a:rPr lang="en-US" sz="2200" dirty="0"/>
              <a:t> </a:t>
            </a:r>
            <a:r>
              <a:rPr lang="en-US" sz="2200" dirty="0" err="1"/>
              <a:t>itu</a:t>
            </a:r>
            <a:r>
              <a:rPr lang="en-US" sz="2200" dirty="0"/>
              <a:t>, </a:t>
            </a:r>
            <a:r>
              <a:rPr lang="en-US" sz="2200" dirty="0" err="1"/>
              <a:t>menurut</a:t>
            </a:r>
            <a:r>
              <a:rPr lang="en-US" sz="2200" dirty="0"/>
              <a:t> Plato </a:t>
            </a:r>
            <a:r>
              <a:rPr lang="en-US" sz="2200" dirty="0" err="1"/>
              <a:t>bahwa</a:t>
            </a:r>
            <a:r>
              <a:rPr lang="en-US" sz="2200" dirty="0"/>
              <a:t> para </a:t>
            </a:r>
            <a:r>
              <a:rPr lang="en-US" sz="2200" dirty="0" err="1"/>
              <a:t>seniman</a:t>
            </a:r>
            <a:r>
              <a:rPr lang="en-US" sz="2200" dirty="0"/>
              <a:t> </a:t>
            </a:r>
            <a:r>
              <a:rPr lang="en-US" sz="2200" dirty="0" err="1"/>
              <a:t>hanyalah</a:t>
            </a:r>
            <a:r>
              <a:rPr lang="en-US" sz="2200" dirty="0"/>
              <a:t> </a:t>
            </a:r>
            <a:r>
              <a:rPr lang="en-US" sz="2200" dirty="0" err="1"/>
              <a:t>menonjolkan</a:t>
            </a:r>
            <a:r>
              <a:rPr lang="en-US" sz="2200" dirty="0"/>
              <a:t> </a:t>
            </a:r>
            <a:r>
              <a:rPr lang="en-US" sz="2200" dirty="0" err="1"/>
              <a:t>sifat-sifat</a:t>
            </a:r>
            <a:r>
              <a:rPr lang="en-US" sz="2200" dirty="0"/>
              <a:t> </a:t>
            </a:r>
            <a:r>
              <a:rPr lang="en-US" sz="2200" dirty="0" err="1"/>
              <a:t>rendahan</a:t>
            </a:r>
            <a:r>
              <a:rPr lang="en-US" sz="2200" dirty="0"/>
              <a:t> </a:t>
            </a:r>
            <a:r>
              <a:rPr lang="en-US" sz="2200" dirty="0" err="1"/>
              <a:t>manusia</a:t>
            </a:r>
            <a:r>
              <a:rPr lang="en-US" sz="2200" dirty="0"/>
              <a:t>, yang </a:t>
            </a:r>
            <a:r>
              <a:rPr lang="en-US" sz="2200" dirty="0" err="1"/>
              <a:t>emosional</a:t>
            </a:r>
            <a:r>
              <a:rPr lang="en-US" sz="2200" dirty="0"/>
              <a:t>, </a:t>
            </a:r>
            <a:r>
              <a:rPr lang="en-US" sz="2200" dirty="0" err="1"/>
              <a:t>tidak</a:t>
            </a:r>
            <a:r>
              <a:rPr lang="en-US" sz="2200" dirty="0"/>
              <a:t> </a:t>
            </a:r>
            <a:r>
              <a:rPr lang="en-US" sz="2200" dirty="0" err="1"/>
              <a:t>pada</a:t>
            </a:r>
            <a:r>
              <a:rPr lang="en-US" sz="2200" dirty="0"/>
              <a:t> </a:t>
            </a:r>
            <a:r>
              <a:rPr lang="en-US" sz="2200" dirty="0" err="1"/>
              <a:t>segi</a:t>
            </a:r>
            <a:r>
              <a:rPr lang="en-US" sz="2200" dirty="0"/>
              <a:t> </a:t>
            </a:r>
            <a:r>
              <a:rPr lang="en-US" sz="2200" dirty="0" err="1"/>
              <a:t>rasionalitas</a:t>
            </a:r>
            <a:r>
              <a:rPr lang="en-US" sz="2200" dirty="0"/>
              <a:t>, yang </a:t>
            </a:r>
            <a:r>
              <a:rPr lang="en-US" sz="2200" dirty="0" err="1"/>
              <a:t>dianggapnya</a:t>
            </a:r>
            <a:r>
              <a:rPr lang="en-US" sz="2200" dirty="0"/>
              <a:t> </a:t>
            </a:r>
            <a:r>
              <a:rPr lang="en-US" sz="2200" dirty="0" err="1"/>
              <a:t>sebagai</a:t>
            </a:r>
            <a:r>
              <a:rPr lang="en-US" sz="2200" dirty="0"/>
              <a:t> </a:t>
            </a:r>
            <a:r>
              <a:rPr lang="en-US" sz="2200" dirty="0" err="1"/>
              <a:t>unsur</a:t>
            </a:r>
            <a:r>
              <a:rPr lang="en-US" sz="2200" dirty="0"/>
              <a:t> </a:t>
            </a:r>
            <a:r>
              <a:rPr lang="en-US" sz="2200" dirty="0" err="1"/>
              <a:t>kemanusiaan</a:t>
            </a:r>
            <a:r>
              <a:rPr lang="en-US" sz="2200" dirty="0"/>
              <a:t> yang paling </a:t>
            </a:r>
            <a:r>
              <a:rPr lang="en-US" sz="2200" dirty="0" err="1"/>
              <a:t>mulia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luhur</a:t>
            </a:r>
            <a:r>
              <a:rPr lang="en-US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89206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</TotalTime>
  <Words>893</Words>
  <Application>Microsoft Office PowerPoint</Application>
  <PresentationFormat>Widescreen</PresentationFormat>
  <Paragraphs>23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MENEMUKAN INFORMASI YANG DAPAT DIKEMBANGKAN MENJADI KARYA ILMIAH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MENEMUKAN INFORMASI YANG DAPAT DIKEMBANGKAN MENJADI KARYA ILMIAH</dc:title>
  <dc:creator>Anita</dc:creator>
  <cp:lastModifiedBy>Anita</cp:lastModifiedBy>
  <cp:revision>4</cp:revision>
  <dcterms:created xsi:type="dcterms:W3CDTF">2021-01-11T01:14:29Z</dcterms:created>
  <dcterms:modified xsi:type="dcterms:W3CDTF">2021-01-14T02:56:35Z</dcterms:modified>
</cp:coreProperties>
</file>