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36EBF-D4E0-45E6-AED5-3133DC14F028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58790-4FC5-47AC-AEA7-A3C66DFEA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360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36EBF-D4E0-45E6-AED5-3133DC14F028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58790-4FC5-47AC-AEA7-A3C66DFEA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638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36EBF-D4E0-45E6-AED5-3133DC14F028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58790-4FC5-47AC-AEA7-A3C66DFEA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9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121920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11407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7952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36EBF-D4E0-45E6-AED5-3133DC14F028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58790-4FC5-47AC-AEA7-A3C66DFEA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343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36EBF-D4E0-45E6-AED5-3133DC14F028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58790-4FC5-47AC-AEA7-A3C66DFEA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75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36EBF-D4E0-45E6-AED5-3133DC14F028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58790-4FC5-47AC-AEA7-A3C66DFEA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547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36EBF-D4E0-45E6-AED5-3133DC14F028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58790-4FC5-47AC-AEA7-A3C66DFEA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090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36EBF-D4E0-45E6-AED5-3133DC14F028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58790-4FC5-47AC-AEA7-A3C66DFEA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553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36EBF-D4E0-45E6-AED5-3133DC14F028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58790-4FC5-47AC-AEA7-A3C66DFEA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283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36EBF-D4E0-45E6-AED5-3133DC14F028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58790-4FC5-47AC-AEA7-A3C66DFEA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179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36EBF-D4E0-45E6-AED5-3133DC14F028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58790-4FC5-47AC-AEA7-A3C66DFEA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604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36EBF-D4E0-45E6-AED5-3133DC14F028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58790-4FC5-47AC-AEA7-A3C66DFEA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728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2.bp.blogspot.com/-bsVuACQ944E/WnE-OuKvA8I/AAAAAAAACXA/9g43senKxy45NOV5BPpfUQfThENcBWVgACLcBGAs/s1600/gambar+KI+2.PNG" TargetMode="Externa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en-US" sz="3600" dirty="0" smtClean="0"/>
              <a:t>BENTUK-BENTUK PENYAJIAN KARYA ILMIAH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en-US" dirty="0" smtClean="0"/>
              <a:t>OLEH</a:t>
            </a:r>
          </a:p>
          <a:p>
            <a:r>
              <a:rPr lang="en-US" dirty="0" smtClean="0"/>
              <a:t>ANITA DOLOKSARIBU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6016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34862" y="1004552"/>
            <a:ext cx="8397025" cy="172576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a. </a:t>
            </a:r>
            <a:r>
              <a:rPr lang="en-US" dirty="0" err="1"/>
              <a:t>Latar</a:t>
            </a:r>
            <a:r>
              <a:rPr lang="en-US" dirty="0"/>
              <a:t> </a:t>
            </a:r>
            <a:r>
              <a:rPr lang="en-US" dirty="0" err="1"/>
              <a:t>Belakang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Uraian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latar</a:t>
            </a:r>
            <a:r>
              <a:rPr lang="en-US" dirty="0"/>
              <a:t> </a:t>
            </a:r>
            <a:r>
              <a:rPr lang="en-US" dirty="0" err="1"/>
              <a:t>belakang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dimaksudkan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alasan</a:t>
            </a:r>
            <a:r>
              <a:rPr lang="en-US" dirty="0"/>
              <a:t> </a:t>
            </a:r>
            <a:r>
              <a:rPr lang="en-US" dirty="0" err="1"/>
              <a:t>timbulnya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pentingnya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dibahas</a:t>
            </a:r>
            <a:r>
              <a:rPr lang="en-US" dirty="0"/>
              <a:t>,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segi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, </a:t>
            </a:r>
            <a:r>
              <a:rPr lang="en-US" dirty="0" err="1"/>
              <a:t>kemasyarakatan</a:t>
            </a:r>
            <a:r>
              <a:rPr lang="en-US" dirty="0"/>
              <a:t>, </a:t>
            </a:r>
            <a:r>
              <a:rPr lang="en-US" dirty="0" err="1"/>
              <a:t>ataupun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umumnya</a:t>
            </a:r>
            <a:r>
              <a:rPr lang="en-US" dirty="0"/>
              <a:t>. </a:t>
            </a:r>
          </a:p>
        </p:txBody>
      </p:sp>
      <p:sp>
        <p:nvSpPr>
          <p:cNvPr id="3" name="Rectangle 2"/>
          <p:cNvSpPr/>
          <p:nvPr/>
        </p:nvSpPr>
        <p:spPr>
          <a:xfrm>
            <a:off x="2021983" y="3709115"/>
            <a:ext cx="8190963" cy="2086378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b. </a:t>
            </a:r>
            <a:r>
              <a:rPr lang="en-US" dirty="0" err="1"/>
              <a:t>Perumusan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segala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yang </a:t>
            </a:r>
            <a:r>
              <a:rPr lang="en-US" dirty="0" err="1"/>
              <a:t>dianggap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pemecahan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penulis</a:t>
            </a:r>
            <a:r>
              <a:rPr lang="en-US" dirty="0"/>
              <a:t>, yang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umumnya</a:t>
            </a:r>
            <a:r>
              <a:rPr lang="en-US" dirty="0"/>
              <a:t> </a:t>
            </a:r>
            <a:r>
              <a:rPr lang="en-US" dirty="0" err="1"/>
              <a:t>ditanyakan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 </a:t>
            </a:r>
            <a:r>
              <a:rPr lang="en-US" i="1" dirty="0" err="1"/>
              <a:t>mengapa</a:t>
            </a:r>
            <a:r>
              <a:rPr lang="en-US" i="1" dirty="0"/>
              <a:t>, </a:t>
            </a:r>
            <a:r>
              <a:rPr lang="en-US" i="1" dirty="0" err="1"/>
              <a:t>bagaimana</a:t>
            </a:r>
            <a:r>
              <a:rPr lang="en-US" dirty="0"/>
              <a:t>. </a:t>
            </a:r>
            <a:r>
              <a:rPr lang="en-US" dirty="0" err="1"/>
              <a:t>Berangkat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 </a:t>
            </a:r>
            <a:r>
              <a:rPr lang="en-US" dirty="0" err="1"/>
              <a:t>itulah</a:t>
            </a:r>
            <a:r>
              <a:rPr lang="en-US" dirty="0"/>
              <a:t>, </a:t>
            </a:r>
            <a:r>
              <a:rPr lang="en-US" dirty="0" err="1"/>
              <a:t>penulis</a:t>
            </a:r>
            <a:r>
              <a:rPr lang="en-US" dirty="0"/>
              <a:t> </a:t>
            </a:r>
            <a:r>
              <a:rPr lang="en-US" dirty="0" err="1"/>
              <a:t>menganggap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langkah-langkah</a:t>
            </a:r>
            <a:r>
              <a:rPr lang="en-US" dirty="0"/>
              <a:t> </a:t>
            </a:r>
            <a:r>
              <a:rPr lang="en-US" dirty="0" err="1"/>
              <a:t>pemecahan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.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pula yang </a:t>
            </a:r>
            <a:r>
              <a:rPr lang="en-US" dirty="0" err="1"/>
              <a:t>nantinya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fokus</a:t>
            </a:r>
            <a:r>
              <a:rPr lang="en-US" dirty="0"/>
              <a:t> </a:t>
            </a:r>
            <a:r>
              <a:rPr lang="en-US" dirty="0" err="1"/>
              <a:t>pembahasan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 </a:t>
            </a:r>
            <a:r>
              <a:rPr lang="en-US" dirty="0" err="1"/>
              <a:t>ilmiah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9856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58344" y="940158"/>
            <a:ext cx="7881870" cy="1918952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c. </a:t>
            </a:r>
            <a:r>
              <a:rPr lang="en-US" dirty="0" err="1"/>
              <a:t>Tujuan</a:t>
            </a:r>
            <a:r>
              <a:rPr lang="en-US" dirty="0"/>
              <a:t> (</a:t>
            </a:r>
            <a:r>
              <a:rPr lang="en-US" dirty="0" err="1"/>
              <a:t>Penulisan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 </a:t>
            </a:r>
            <a:r>
              <a:rPr lang="en-US" dirty="0" err="1"/>
              <a:t>Ilmiah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pernyataan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fokus</a:t>
            </a:r>
            <a:r>
              <a:rPr lang="en-US" dirty="0"/>
              <a:t> </a:t>
            </a:r>
            <a:r>
              <a:rPr lang="en-US" dirty="0" err="1"/>
              <a:t>pembahasan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penulisan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 </a:t>
            </a:r>
            <a:r>
              <a:rPr lang="en-US" dirty="0" err="1"/>
              <a:t>ilmiah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;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dirumuskan</a:t>
            </a:r>
            <a:r>
              <a:rPr lang="en-US" dirty="0"/>
              <a:t>.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demikian</a:t>
            </a:r>
            <a:r>
              <a:rPr lang="en-US" dirty="0"/>
              <a:t>,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 </a:t>
            </a:r>
            <a:r>
              <a:rPr lang="en-US" dirty="0" err="1"/>
              <a:t>ilmiah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493949" y="3825025"/>
            <a:ext cx="8087933" cy="170001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d. </a:t>
            </a:r>
            <a:r>
              <a:rPr lang="en-US" dirty="0" err="1"/>
              <a:t>Manfaat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diyakinkan</a:t>
            </a:r>
            <a:r>
              <a:rPr lang="en-US" dirty="0"/>
              <a:t> pula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pembaca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manfaat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kegunaan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penulisan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 </a:t>
            </a:r>
            <a:r>
              <a:rPr lang="en-US" dirty="0" err="1"/>
              <a:t>ilmiah</a:t>
            </a:r>
            <a:r>
              <a:rPr lang="en-US" dirty="0"/>
              <a:t>.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ataupun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lembaga-lembaga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7442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96980" y="1004552"/>
            <a:ext cx="9144000" cy="243410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/>
              <a:t>3. </a:t>
            </a:r>
            <a:r>
              <a:rPr lang="en-US" b="1" dirty="0" err="1"/>
              <a:t>kerangka</a:t>
            </a:r>
            <a:r>
              <a:rPr lang="en-US" b="1" dirty="0"/>
              <a:t> </a:t>
            </a:r>
            <a:r>
              <a:rPr lang="en-US" b="1" dirty="0" err="1"/>
              <a:t>Teoretis</a:t>
            </a:r>
            <a:r>
              <a:rPr lang="en-US" b="1" dirty="0"/>
              <a:t/>
            </a:r>
            <a:br>
              <a:rPr lang="en-US" b="1" dirty="0"/>
            </a:br>
            <a:r>
              <a:rPr lang="en-US" dirty="0" err="1"/>
              <a:t>Kerangka</a:t>
            </a:r>
            <a:r>
              <a:rPr lang="en-US" dirty="0"/>
              <a:t> </a:t>
            </a:r>
            <a:r>
              <a:rPr lang="en-US" dirty="0" err="1"/>
              <a:t>teoretis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kajian</a:t>
            </a:r>
            <a:r>
              <a:rPr lang="en-US" dirty="0"/>
              <a:t> </a:t>
            </a:r>
            <a:r>
              <a:rPr lang="en-US" dirty="0" err="1"/>
              <a:t>pustaka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landasan</a:t>
            </a:r>
            <a:r>
              <a:rPr lang="en-US" b="1" dirty="0"/>
              <a:t>. </a:t>
            </a:r>
            <a:r>
              <a:rPr lang="en-US" dirty="0" err="1"/>
              <a:t>Tercakup</a:t>
            </a:r>
            <a:r>
              <a:rPr lang="en-US" dirty="0"/>
              <a:t> pula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kerangka</a:t>
            </a:r>
            <a:r>
              <a:rPr lang="en-US" dirty="0"/>
              <a:t> </a:t>
            </a:r>
            <a:r>
              <a:rPr lang="en-US" dirty="0" err="1"/>
              <a:t>pemikiran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hipotesis</a:t>
            </a:r>
            <a:r>
              <a:rPr lang="en-US" dirty="0"/>
              <a:t>. </a:t>
            </a:r>
            <a:r>
              <a:rPr lang="en-US" dirty="0" err="1"/>
              <a:t>Kerangka</a:t>
            </a:r>
            <a:r>
              <a:rPr lang="en-US" dirty="0"/>
              <a:t> </a:t>
            </a:r>
            <a:r>
              <a:rPr lang="en-US" dirty="0" err="1"/>
              <a:t>teoretis</a:t>
            </a:r>
            <a:r>
              <a:rPr lang="en-US" dirty="0"/>
              <a:t> </a:t>
            </a:r>
            <a:r>
              <a:rPr lang="en-US" dirty="0" err="1"/>
              <a:t>dimulai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mengidentifkasi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mengkaji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yang </a:t>
            </a:r>
            <a:r>
              <a:rPr lang="en-US" dirty="0" err="1"/>
              <a:t>relevan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diakhiri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pengajuan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hipotesis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687132" y="4314423"/>
            <a:ext cx="7572778" cy="1906073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/>
              <a:t>4. </a:t>
            </a:r>
            <a:r>
              <a:rPr lang="en-US" b="1" dirty="0" err="1"/>
              <a:t>Metodologi</a:t>
            </a:r>
            <a:r>
              <a:rPr lang="en-US" b="1" dirty="0"/>
              <a:t> </a:t>
            </a:r>
            <a:r>
              <a:rPr lang="en-US" b="1" dirty="0" err="1"/>
              <a:t>Penelitian</a:t>
            </a:r>
            <a:r>
              <a:rPr lang="en-US" b="1" dirty="0"/>
              <a:t/>
            </a:r>
            <a:br>
              <a:rPr lang="en-US" b="1" dirty="0"/>
            </a:b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 </a:t>
            </a:r>
            <a:r>
              <a:rPr lang="en-US" dirty="0" err="1"/>
              <a:t>tulis</a:t>
            </a:r>
            <a:r>
              <a:rPr lang="en-US" dirty="0"/>
              <a:t> yang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,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dicantumkan</a:t>
            </a:r>
            <a:r>
              <a:rPr lang="en-US" dirty="0"/>
              <a:t> pula </a:t>
            </a:r>
            <a:r>
              <a:rPr lang="en-US" dirty="0" err="1"/>
              <a:t>bagian</a:t>
            </a:r>
            <a:r>
              <a:rPr lang="en-US" dirty="0"/>
              <a:t> yang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penelitian.Metodologi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diartikan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prosedur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tahap-tahap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penelitian</a:t>
            </a:r>
            <a:r>
              <a:rPr lang="en-US" dirty="0"/>
              <a:t>, </a:t>
            </a:r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persiapan</a:t>
            </a:r>
            <a:r>
              <a:rPr lang="en-US" dirty="0"/>
              <a:t>, </a:t>
            </a:r>
            <a:r>
              <a:rPr lang="en-US" dirty="0" err="1"/>
              <a:t>penentuan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data, </a:t>
            </a:r>
            <a:r>
              <a:rPr lang="en-US" dirty="0" err="1"/>
              <a:t>pengolahan</a:t>
            </a:r>
            <a:r>
              <a:rPr lang="en-US" dirty="0"/>
              <a:t>,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pelaporannya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10394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20462" y="656822"/>
            <a:ext cx="8062175" cy="533185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METODE PENELITIAN:</a:t>
            </a:r>
          </a:p>
          <a:p>
            <a:endParaRPr lang="en-US" dirty="0" smtClean="0"/>
          </a:p>
          <a:p>
            <a:pPr marL="342900" indent="-342900">
              <a:buAutoNum type="alphaLcPeriod"/>
            </a:pP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/>
              <a:t>deskriptif</a:t>
            </a:r>
            <a:r>
              <a:rPr lang="en-US" dirty="0"/>
              <a:t>, </a:t>
            </a:r>
            <a:r>
              <a:rPr lang="en-US" dirty="0" err="1"/>
              <a:t>yakni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yang </a:t>
            </a:r>
            <a:r>
              <a:rPr lang="en-US" dirty="0" err="1"/>
              <a:t>bertujuan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menggambarkan</a:t>
            </a:r>
            <a:r>
              <a:rPr lang="en-US" dirty="0"/>
              <a:t> </a:t>
            </a:r>
            <a:r>
              <a:rPr lang="en-US" dirty="0" err="1"/>
              <a:t>fakta-fakta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,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perlakukan</a:t>
            </a:r>
            <a:r>
              <a:rPr lang="en-US" dirty="0"/>
              <a:t> </a:t>
            </a:r>
            <a:r>
              <a:rPr lang="en-US" dirty="0" err="1"/>
              <a:t>apapun</a:t>
            </a:r>
            <a:r>
              <a:rPr lang="en-US" dirty="0"/>
              <a:t>. Data yang </a:t>
            </a:r>
            <a:r>
              <a:rPr lang="en-US" dirty="0" err="1"/>
              <a:t>dimaksud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fakta</a:t>
            </a:r>
            <a:r>
              <a:rPr lang="en-US" dirty="0"/>
              <a:t> yang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kuantiatif</a:t>
            </a:r>
            <a:r>
              <a:rPr lang="en-US" dirty="0"/>
              <a:t> (</a:t>
            </a:r>
            <a:r>
              <a:rPr lang="en-US" dirty="0" err="1"/>
              <a:t>statistika</a:t>
            </a:r>
            <a:r>
              <a:rPr lang="en-US" dirty="0"/>
              <a:t>) </a:t>
            </a:r>
            <a:r>
              <a:rPr lang="en-US" dirty="0" err="1"/>
              <a:t>ataupun</a:t>
            </a:r>
            <a:r>
              <a:rPr lang="en-US" dirty="0"/>
              <a:t> </a:t>
            </a:r>
            <a:r>
              <a:rPr lang="en-US" dirty="0" err="1"/>
              <a:t>fakta</a:t>
            </a:r>
            <a:r>
              <a:rPr lang="en-US" dirty="0"/>
              <a:t> </a:t>
            </a:r>
            <a:r>
              <a:rPr lang="en-US" dirty="0" err="1"/>
              <a:t>kualitatif</a:t>
            </a:r>
            <a:r>
              <a:rPr lang="en-US" dirty="0" smtClean="0"/>
              <a:t>.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b.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eksperimen</a:t>
            </a:r>
            <a:r>
              <a:rPr lang="en-US" dirty="0"/>
              <a:t>, </a:t>
            </a:r>
            <a:r>
              <a:rPr lang="en-US" dirty="0" err="1"/>
              <a:t>yakni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bertujuan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gambaran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gejala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perlakuan</a:t>
            </a:r>
            <a:r>
              <a:rPr lang="en-US" dirty="0" smtClean="0"/>
              <a:t>.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c.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kelas</a:t>
            </a:r>
            <a:r>
              <a:rPr lang="en-US" dirty="0"/>
              <a:t>, </a:t>
            </a:r>
            <a:r>
              <a:rPr lang="en-US" dirty="0" err="1"/>
              <a:t>yakni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memperbaiki</a:t>
            </a:r>
            <a:r>
              <a:rPr lang="en-US" dirty="0"/>
              <a:t> </a:t>
            </a:r>
            <a:r>
              <a:rPr lang="en-US" dirty="0" err="1"/>
              <a:t>persoalan-persoalan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kelas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motivasi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, </a:t>
            </a:r>
            <a:r>
              <a:rPr lang="en-US" dirty="0" err="1"/>
              <a:t>prestasi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kompetensi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8879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84856" y="386365"/>
            <a:ext cx="9272789" cy="3554569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/>
              <a:t>5. </a:t>
            </a:r>
            <a:r>
              <a:rPr lang="en-US" b="1" dirty="0" err="1"/>
              <a:t>Pembahasan</a:t>
            </a:r>
            <a:r>
              <a:rPr lang="en-US" b="1" dirty="0"/>
              <a:t/>
            </a:r>
            <a:br>
              <a:rPr lang="en-US" b="1" dirty="0"/>
            </a:b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berisi</a:t>
            </a:r>
            <a:r>
              <a:rPr lang="en-US" dirty="0"/>
              <a:t> </a:t>
            </a:r>
            <a:r>
              <a:rPr lang="en-US" dirty="0" err="1"/>
              <a:t>paparan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isi</a:t>
            </a:r>
            <a:r>
              <a:rPr lang="en-US" dirty="0"/>
              <a:t> </a:t>
            </a:r>
            <a:r>
              <a:rPr lang="en-US" dirty="0" err="1"/>
              <a:t>pokok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 </a:t>
            </a:r>
            <a:r>
              <a:rPr lang="en-US" dirty="0" err="1"/>
              <a:t>ilmiah</a:t>
            </a:r>
            <a:r>
              <a:rPr lang="en-US" dirty="0"/>
              <a:t>,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rumusan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/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penulisan</a:t>
            </a:r>
            <a:r>
              <a:rPr lang="en-US" dirty="0"/>
              <a:t> yang </a:t>
            </a:r>
            <a:r>
              <a:rPr lang="en-US" dirty="0" err="1"/>
              <a:t>dikemukakan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bab</a:t>
            </a:r>
            <a:r>
              <a:rPr lang="en-US" dirty="0"/>
              <a:t> </a:t>
            </a:r>
            <a:r>
              <a:rPr lang="en-US" dirty="0" err="1"/>
              <a:t>pendahuluan</a:t>
            </a:r>
            <a:r>
              <a:rPr lang="en-US" dirty="0"/>
              <a:t>. Data yang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pengamatan</a:t>
            </a:r>
            <a:r>
              <a:rPr lang="en-US" dirty="0"/>
              <a:t>, </a:t>
            </a:r>
            <a:r>
              <a:rPr lang="en-US" dirty="0" err="1"/>
              <a:t>wawancara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sebagainya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dibahas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sudut</a:t>
            </a:r>
            <a:r>
              <a:rPr lang="en-US" dirty="0"/>
              <a:t> </a:t>
            </a:r>
            <a:r>
              <a:rPr lang="en-US" dirty="0" err="1"/>
              <a:t>pandang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 err="1"/>
              <a:t>diperkuat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teori-teori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dikemukakan</a:t>
            </a:r>
            <a:r>
              <a:rPr lang="en-US" dirty="0"/>
              <a:t> </a:t>
            </a:r>
            <a:r>
              <a:rPr lang="en-US" dirty="0" err="1"/>
              <a:t>sebelumnya</a:t>
            </a:r>
            <a:r>
              <a:rPr lang="en-US" dirty="0"/>
              <a:t>. </a:t>
            </a:r>
            <a:r>
              <a:rPr lang="en-US" dirty="0" err="1"/>
              <a:t>Sekiranya</a:t>
            </a:r>
            <a:r>
              <a:rPr lang="en-US" dirty="0"/>
              <a:t> </a:t>
            </a:r>
            <a:r>
              <a:rPr lang="en-US" dirty="0" err="1"/>
              <a:t>diperlukan</a:t>
            </a:r>
            <a:r>
              <a:rPr lang="en-US" dirty="0"/>
              <a:t>, </a:t>
            </a:r>
            <a:r>
              <a:rPr lang="en-US" dirty="0" err="1"/>
              <a:t>pembahasan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dilengkapi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sarana</a:t>
            </a:r>
            <a:r>
              <a:rPr lang="en-US" dirty="0"/>
              <a:t> </a:t>
            </a:r>
            <a:r>
              <a:rPr lang="en-US" dirty="0" err="1"/>
              <a:t>pembantu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tabel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grafk</a:t>
            </a:r>
            <a:r>
              <a:rPr lang="en-US" dirty="0"/>
              <a:t>. </a:t>
            </a:r>
            <a:r>
              <a:rPr lang="en-US" dirty="0" err="1"/>
              <a:t>Sarana-sarana</a:t>
            </a:r>
            <a:r>
              <a:rPr lang="en-US" dirty="0"/>
              <a:t> </a:t>
            </a:r>
            <a:r>
              <a:rPr lang="en-US" dirty="0" err="1"/>
              <a:t>pembantu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pernyataan</a:t>
            </a:r>
            <a:r>
              <a:rPr lang="en-US" dirty="0"/>
              <a:t> </a:t>
            </a:r>
            <a:r>
              <a:rPr lang="en-US" dirty="0" err="1"/>
              <a:t>ataupun</a:t>
            </a:r>
            <a:r>
              <a:rPr lang="en-US" dirty="0"/>
              <a:t> data. </a:t>
            </a:r>
            <a:r>
              <a:rPr lang="en-US" dirty="0" err="1"/>
              <a:t>Tabel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grafk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efektif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menyajikan</a:t>
            </a:r>
            <a:r>
              <a:rPr lang="en-US" dirty="0"/>
              <a:t> data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. </a:t>
            </a:r>
            <a:r>
              <a:rPr lang="en-US" dirty="0" err="1"/>
              <a:t>Sajian</a:t>
            </a:r>
            <a:r>
              <a:rPr lang="en-US" dirty="0"/>
              <a:t> data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dibaca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disimpulkan</a:t>
            </a:r>
            <a:r>
              <a:rPr lang="en-US" dirty="0"/>
              <a:t>. </a:t>
            </a:r>
            <a:r>
              <a:rPr lang="en-US" dirty="0" err="1"/>
              <a:t>Penyajian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tabel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grafk</a:t>
            </a:r>
            <a:r>
              <a:rPr lang="en-US" dirty="0"/>
              <a:t> </a:t>
            </a:r>
            <a:r>
              <a:rPr lang="en-US" dirty="0" err="1"/>
              <a:t>memang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sistematis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enak</a:t>
            </a:r>
            <a:r>
              <a:rPr lang="en-US" dirty="0"/>
              <a:t> </a:t>
            </a:r>
            <a:r>
              <a:rPr lang="en-US" dirty="0" err="1"/>
              <a:t>dibaca</a:t>
            </a:r>
            <a:r>
              <a:rPr lang="en-US" dirty="0"/>
              <a:t>,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dipahami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menarik</a:t>
            </a:r>
            <a:r>
              <a:rPr lang="en-US" dirty="0"/>
              <a:t> </a:t>
            </a:r>
            <a:r>
              <a:rPr lang="en-US" dirty="0" err="1"/>
              <a:t>daripada</a:t>
            </a:r>
            <a:r>
              <a:rPr lang="en-US" dirty="0"/>
              <a:t> </a:t>
            </a:r>
            <a:r>
              <a:rPr lang="en-US" dirty="0" err="1"/>
              <a:t>penyajian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verbal.</a:t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275008" y="4378817"/>
            <a:ext cx="8847786" cy="2215166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/>
              <a:t>Penulis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argumen-argumen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dikemukakan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kerangka</a:t>
            </a:r>
            <a:r>
              <a:rPr lang="en-US" dirty="0"/>
              <a:t> </a:t>
            </a:r>
            <a:r>
              <a:rPr lang="en-US" dirty="0" err="1"/>
              <a:t>teoretis</a:t>
            </a:r>
            <a:r>
              <a:rPr lang="en-US" dirty="0"/>
              <a:t>. </a:t>
            </a:r>
            <a:r>
              <a:rPr lang="en-US" dirty="0" err="1"/>
              <a:t>Pembahasan</a:t>
            </a:r>
            <a:r>
              <a:rPr lang="en-US" dirty="0"/>
              <a:t> data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diibaratkan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pisau</a:t>
            </a:r>
            <a:r>
              <a:rPr lang="en-US" dirty="0"/>
              <a:t> </a:t>
            </a:r>
            <a:r>
              <a:rPr lang="en-US" dirty="0" err="1"/>
              <a:t>daging</a:t>
            </a:r>
            <a:r>
              <a:rPr lang="en-US" dirty="0"/>
              <a:t>.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pisau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tajam</a:t>
            </a:r>
            <a:r>
              <a:rPr lang="en-US" dirty="0"/>
              <a:t>,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/>
              <a:t>pula </a:t>
            </a:r>
            <a:r>
              <a:rPr lang="en-US" dirty="0" err="1"/>
              <a:t>lah</a:t>
            </a:r>
            <a:r>
              <a:rPr lang="en-US" dirty="0"/>
              <a:t> </a:t>
            </a:r>
            <a:r>
              <a:rPr lang="en-US" dirty="0" err="1"/>
              <a:t>keratan-keratan</a:t>
            </a:r>
            <a:r>
              <a:rPr lang="en-US" dirty="0"/>
              <a:t> </a:t>
            </a:r>
            <a:r>
              <a:rPr lang="en-US" dirty="0" err="1"/>
              <a:t>daging</a:t>
            </a:r>
            <a:r>
              <a:rPr lang="en-US" dirty="0"/>
              <a:t> yang </a:t>
            </a:r>
            <a:r>
              <a:rPr lang="en-US" dirty="0" err="1"/>
              <a:t>dihasilkannya</a:t>
            </a:r>
            <a:r>
              <a:rPr lang="en-US" dirty="0"/>
              <a:t>. </a:t>
            </a:r>
            <a:r>
              <a:rPr lang="en-US" dirty="0" err="1"/>
              <a:t>Namun</a:t>
            </a:r>
            <a:r>
              <a:rPr lang="en-US" dirty="0"/>
              <a:t>,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tumpul</a:t>
            </a:r>
            <a:r>
              <a:rPr lang="en-US" dirty="0"/>
              <a:t>, </a:t>
            </a:r>
            <a:r>
              <a:rPr lang="en-US" dirty="0" err="1"/>
              <a:t>keratan</a:t>
            </a:r>
            <a:r>
              <a:rPr lang="en-US" dirty="0"/>
              <a:t> </a:t>
            </a:r>
            <a:r>
              <a:rPr lang="en-US" dirty="0" err="1"/>
              <a:t>daging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acak-acakan</a:t>
            </a:r>
            <a:r>
              <a:rPr lang="en-US" dirty="0"/>
              <a:t>, </a:t>
            </a:r>
            <a:r>
              <a:rPr lang="en-US" dirty="0" err="1"/>
              <a:t>penuh</a:t>
            </a:r>
            <a:r>
              <a:rPr lang="en-US" dirty="0"/>
              <a:t> </a:t>
            </a:r>
            <a:r>
              <a:rPr lang="en-US" dirty="0" err="1"/>
              <a:t>cacat</a:t>
            </a:r>
            <a:r>
              <a:rPr lang="en-US" dirty="0"/>
              <a:t>. </a:t>
            </a:r>
            <a:r>
              <a:rPr lang="en-US" dirty="0" err="1"/>
              <a:t>Demikian</a:t>
            </a:r>
            <a:r>
              <a:rPr lang="en-US" dirty="0"/>
              <a:t> pula </a:t>
            </a:r>
            <a:r>
              <a:rPr lang="en-US" dirty="0" err="1"/>
              <a:t>halnya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pembahasan</a:t>
            </a:r>
            <a:r>
              <a:rPr lang="en-US" dirty="0"/>
              <a:t> data.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argumen-argumen</a:t>
            </a:r>
            <a:r>
              <a:rPr lang="en-US" dirty="0"/>
              <a:t> yang </a:t>
            </a:r>
            <a:r>
              <a:rPr lang="en-US" dirty="0" err="1"/>
              <a:t>dikemukakan</a:t>
            </a:r>
            <a:r>
              <a:rPr lang="en-US" dirty="0"/>
              <a:t> </a:t>
            </a:r>
            <a:r>
              <a:rPr lang="en-US" dirty="0" err="1"/>
              <a:t>penulis</a:t>
            </a:r>
            <a:r>
              <a:rPr lang="en-US" dirty="0"/>
              <a:t> </a:t>
            </a:r>
            <a:r>
              <a:rPr lang="en-US" dirty="0" err="1"/>
              <a:t>lemah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data yang </a:t>
            </a:r>
            <a:r>
              <a:rPr lang="en-US" dirty="0" err="1"/>
              <a:t>digunakannya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 smtClean="0"/>
              <a:t>lengkap</a:t>
            </a:r>
            <a:r>
              <a:rPr lang="en-US" dirty="0" smtClean="0"/>
              <a:t>, </a:t>
            </a:r>
            <a:r>
              <a:rPr lang="en-US" dirty="0" err="1" smtClean="0"/>
              <a:t>pemecahan</a:t>
            </a:r>
            <a:r>
              <a:rPr lang="en-US" dirty="0" smtClean="0"/>
              <a:t> </a:t>
            </a:r>
            <a:r>
              <a:rPr lang="en-US" dirty="0" err="1"/>
              <a:t>masalahnyapun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jauh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yang </a:t>
            </a:r>
            <a:r>
              <a:rPr lang="en-US" dirty="0" err="1" smtClean="0"/>
              <a:t>diharapkan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78215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5611" y="605306"/>
            <a:ext cx="9684913" cy="2756079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/>
              <a:t>6. </a:t>
            </a:r>
            <a:r>
              <a:rPr lang="en-US" b="1" dirty="0" err="1"/>
              <a:t>Simpulan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Saran</a:t>
            </a:r>
            <a:br>
              <a:rPr lang="en-US" b="1" dirty="0"/>
            </a:br>
            <a:r>
              <a:rPr lang="en-US" dirty="0" err="1"/>
              <a:t>Simpulan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pemaknaan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sintesis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keseluruhan</a:t>
            </a:r>
            <a:r>
              <a:rPr lang="en-US" dirty="0"/>
              <a:t> </a:t>
            </a:r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penulsan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 </a:t>
            </a:r>
            <a:r>
              <a:rPr lang="en-US" dirty="0" err="1"/>
              <a:t>ilmiah</a:t>
            </a:r>
            <a:r>
              <a:rPr lang="en-US" dirty="0"/>
              <a:t>. </a:t>
            </a:r>
            <a:r>
              <a:rPr lang="en-US" dirty="0" err="1"/>
              <a:t>Simpulan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simpul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(</a:t>
            </a:r>
            <a:r>
              <a:rPr lang="en-US" dirty="0" err="1"/>
              <a:t>pendahuluan</a:t>
            </a:r>
            <a:r>
              <a:rPr lang="en-US" dirty="0"/>
              <a:t>), </a:t>
            </a:r>
            <a:r>
              <a:rPr lang="en-US" dirty="0" err="1"/>
              <a:t>kerangka</a:t>
            </a:r>
            <a:r>
              <a:rPr lang="en-US" dirty="0"/>
              <a:t> </a:t>
            </a:r>
            <a:r>
              <a:rPr lang="en-US" dirty="0" err="1"/>
              <a:t>teoretis</a:t>
            </a:r>
            <a:r>
              <a:rPr lang="en-US" dirty="0"/>
              <a:t> yang </a:t>
            </a:r>
            <a:r>
              <a:rPr lang="en-US" dirty="0" err="1"/>
              <a:t>tercakup</a:t>
            </a:r>
            <a:r>
              <a:rPr lang="en-US" dirty="0"/>
              <a:t> di </a:t>
            </a:r>
            <a:r>
              <a:rPr lang="en-US" dirty="0" err="1"/>
              <a:t>dalamnya</a:t>
            </a:r>
            <a:r>
              <a:rPr lang="en-US" dirty="0"/>
              <a:t>, </a:t>
            </a:r>
            <a:r>
              <a:rPr lang="en-US" dirty="0" err="1"/>
              <a:t>hipotesis</a:t>
            </a:r>
            <a:r>
              <a:rPr lang="en-US" dirty="0"/>
              <a:t>, </a:t>
            </a:r>
            <a:r>
              <a:rPr lang="en-US" dirty="0" err="1"/>
              <a:t>metododologi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temuan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Simpulan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kajian</a:t>
            </a:r>
            <a:r>
              <a:rPr lang="en-US" dirty="0"/>
              <a:t> </a:t>
            </a:r>
            <a:r>
              <a:rPr lang="en-US" dirty="0" err="1"/>
              <a:t>terpadu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meletakkan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menyeluruh</a:t>
            </a:r>
            <a:r>
              <a:rPr lang="en-US" dirty="0"/>
              <a:t>.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diuraikan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ringkas</a:t>
            </a:r>
            <a:r>
              <a:rPr lang="en-US" dirty="0"/>
              <a:t> </a:t>
            </a:r>
            <a:r>
              <a:rPr lang="en-US" dirty="0" err="1"/>
              <a:t>pernyataan-pernyataan</a:t>
            </a:r>
            <a:r>
              <a:rPr lang="en-US" dirty="0"/>
              <a:t> </a:t>
            </a:r>
            <a:r>
              <a:rPr lang="en-US" dirty="0" err="1"/>
              <a:t>pokok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unsur-unsur</a:t>
            </a:r>
            <a:r>
              <a:rPr lang="en-US" dirty="0"/>
              <a:t> di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meletakannya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kerangka</a:t>
            </a:r>
            <a:r>
              <a:rPr lang="en-US" dirty="0"/>
              <a:t> </a:t>
            </a:r>
            <a:r>
              <a:rPr lang="en-US" dirty="0" err="1"/>
              <a:t>pikir</a:t>
            </a:r>
            <a:r>
              <a:rPr lang="en-US" dirty="0"/>
              <a:t> yang </a:t>
            </a:r>
            <a:r>
              <a:rPr lang="en-US" dirty="0" err="1"/>
              <a:t>mengarah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simpulan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85611" y="4211391"/>
            <a:ext cx="9414456" cy="2331076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peneliti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pula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implikasi</a:t>
            </a:r>
            <a:r>
              <a:rPr lang="en-US" dirty="0"/>
              <a:t> yang </a:t>
            </a:r>
            <a:r>
              <a:rPr lang="en-US" dirty="0" err="1"/>
              <a:t>ditimbulkan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kesimpulan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. </a:t>
            </a:r>
            <a:r>
              <a:rPr lang="en-US" dirty="0" err="1"/>
              <a:t>Implikasi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umpamanya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, </a:t>
            </a:r>
            <a:r>
              <a:rPr lang="en-US" dirty="0" err="1"/>
              <a:t>kegunaan</a:t>
            </a:r>
            <a:r>
              <a:rPr lang="en-US" dirty="0"/>
              <a:t> yang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praktis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penyusunan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. </a:t>
            </a:r>
            <a:r>
              <a:rPr lang="en-US" dirty="0" err="1"/>
              <a:t>Halhal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dituangkan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yang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rekomendasi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saran-saran.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2431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53037" y="592428"/>
            <a:ext cx="9852338" cy="343865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/>
              <a:t>7. </a:t>
            </a:r>
            <a:r>
              <a:rPr lang="en-US" b="1" dirty="0" err="1"/>
              <a:t>Dafar</a:t>
            </a:r>
            <a:r>
              <a:rPr lang="en-US" b="1" dirty="0"/>
              <a:t> </a:t>
            </a:r>
            <a:r>
              <a:rPr lang="en-US" b="1" dirty="0" err="1"/>
              <a:t>Pustaka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Dafar</a:t>
            </a:r>
            <a:r>
              <a:rPr lang="en-US" dirty="0"/>
              <a:t> </a:t>
            </a:r>
            <a:r>
              <a:rPr lang="en-US" dirty="0" err="1"/>
              <a:t>pustaka</a:t>
            </a:r>
            <a:r>
              <a:rPr lang="en-US" dirty="0"/>
              <a:t> </a:t>
            </a:r>
            <a:r>
              <a:rPr lang="en-US" dirty="0" err="1"/>
              <a:t>memuat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kepustakaan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landasan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 </a:t>
            </a:r>
            <a:r>
              <a:rPr lang="en-US" dirty="0" err="1"/>
              <a:t>ilmiah</a:t>
            </a:r>
            <a:r>
              <a:rPr lang="en-US" dirty="0"/>
              <a:t>,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tertulis</a:t>
            </a:r>
            <a:r>
              <a:rPr lang="en-US" dirty="0"/>
              <a:t>,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yang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buku</a:t>
            </a:r>
            <a:r>
              <a:rPr lang="en-US" dirty="0"/>
              <a:t>, </a:t>
            </a:r>
            <a:r>
              <a:rPr lang="en-US" dirty="0" err="1"/>
              <a:t>artikel</a:t>
            </a:r>
            <a:r>
              <a:rPr lang="en-US" dirty="0"/>
              <a:t> </a:t>
            </a:r>
            <a:r>
              <a:rPr lang="en-US" dirty="0" err="1"/>
              <a:t>jurnal</a:t>
            </a:r>
            <a:r>
              <a:rPr lang="en-US" dirty="0"/>
              <a:t>,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resmi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sumber-sumber</a:t>
            </a:r>
            <a:r>
              <a:rPr lang="en-US" dirty="0"/>
              <a:t> lain </a:t>
            </a:r>
            <a:r>
              <a:rPr lang="en-US" dirty="0" err="1"/>
              <a:t>dari</a:t>
            </a:r>
            <a:r>
              <a:rPr lang="en-US" dirty="0"/>
              <a:t> internet.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tertulis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tercetak</a:t>
            </a:r>
            <a:r>
              <a:rPr lang="en-US" dirty="0"/>
              <a:t> yang </a:t>
            </a:r>
            <a:r>
              <a:rPr lang="en-US" dirty="0" err="1"/>
              <a:t>tercantum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karya</a:t>
            </a:r>
            <a:r>
              <a:rPr lang="en-US" dirty="0"/>
              <a:t> </a:t>
            </a:r>
            <a:r>
              <a:rPr lang="en-US" dirty="0" err="1"/>
              <a:t>ilmiah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dicantumkan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dafar</a:t>
            </a:r>
            <a:r>
              <a:rPr lang="en-US" dirty="0"/>
              <a:t> </a:t>
            </a:r>
            <a:r>
              <a:rPr lang="en-US" dirty="0" err="1"/>
              <a:t>pustaka</a:t>
            </a:r>
            <a:r>
              <a:rPr lang="en-US" dirty="0"/>
              <a:t>. </a:t>
            </a:r>
            <a:r>
              <a:rPr lang="en-US" dirty="0" err="1"/>
              <a:t>Sebaliknya</a:t>
            </a:r>
            <a:r>
              <a:rPr lang="en-US" dirty="0"/>
              <a:t>, </a:t>
            </a:r>
            <a:r>
              <a:rPr lang="en-US" dirty="0" err="1"/>
              <a:t>sumber-sumber</a:t>
            </a:r>
            <a:r>
              <a:rPr lang="en-US" dirty="0"/>
              <a:t> yang </a:t>
            </a:r>
            <a:r>
              <a:rPr lang="en-US" dirty="0" err="1"/>
              <a:t>pernah</a:t>
            </a:r>
            <a:r>
              <a:rPr lang="en-US" dirty="0"/>
              <a:t> </a:t>
            </a:r>
            <a:r>
              <a:rPr lang="en-US" dirty="0" err="1"/>
              <a:t>dibaca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penulis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penulisan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 </a:t>
            </a:r>
            <a:r>
              <a:rPr lang="en-US" dirty="0" err="1"/>
              <a:t>ilmiah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boleh</a:t>
            </a:r>
            <a:r>
              <a:rPr lang="en-US" dirty="0"/>
              <a:t> </a:t>
            </a:r>
            <a:r>
              <a:rPr lang="en-US" dirty="0" err="1"/>
              <a:t>dicantumkan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dafar</a:t>
            </a:r>
            <a:r>
              <a:rPr lang="en-US" dirty="0"/>
              <a:t> </a:t>
            </a:r>
            <a:r>
              <a:rPr lang="en-US" dirty="0" err="1"/>
              <a:t>pustaka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953037" y="4687909"/>
            <a:ext cx="9066726" cy="184167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Cara </a:t>
            </a:r>
            <a:r>
              <a:rPr lang="en-US" dirty="0" err="1"/>
              <a:t>menulis</a:t>
            </a:r>
            <a:r>
              <a:rPr lang="en-US" dirty="0"/>
              <a:t> </a:t>
            </a:r>
            <a:r>
              <a:rPr lang="en-US" dirty="0" err="1"/>
              <a:t>dafar</a:t>
            </a:r>
            <a:r>
              <a:rPr lang="en-US" dirty="0"/>
              <a:t> </a:t>
            </a:r>
            <a:r>
              <a:rPr lang="en-US" dirty="0" err="1"/>
              <a:t>pustaka</a:t>
            </a:r>
            <a:r>
              <a:rPr lang="en-US" dirty="0"/>
              <a:t> </a:t>
            </a:r>
            <a:r>
              <a:rPr lang="en-US" dirty="0" err="1"/>
              <a:t>berurutan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alfabetis</a:t>
            </a:r>
            <a:r>
              <a:rPr lang="en-US" dirty="0"/>
              <a:t>,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nomor</a:t>
            </a:r>
            <a:r>
              <a:rPr lang="en-US" dirty="0"/>
              <a:t> </a:t>
            </a:r>
            <a:r>
              <a:rPr lang="en-US" dirty="0" err="1"/>
              <a:t>urut</a:t>
            </a:r>
            <a:r>
              <a:rPr lang="en-US" dirty="0"/>
              <a:t>.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tertulis</a:t>
            </a:r>
            <a:r>
              <a:rPr lang="en-US" dirty="0"/>
              <a:t>/</a:t>
            </a:r>
            <a:r>
              <a:rPr lang="en-US" dirty="0" err="1"/>
              <a:t>tercetak</a:t>
            </a:r>
            <a:r>
              <a:rPr lang="en-US" dirty="0"/>
              <a:t> yang </a:t>
            </a:r>
            <a:r>
              <a:rPr lang="en-US" dirty="0" err="1"/>
              <a:t>memerlukan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, </a:t>
            </a:r>
            <a:r>
              <a:rPr lang="en-US" dirty="0" err="1"/>
              <a:t>ditulis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spasi</a:t>
            </a:r>
            <a:r>
              <a:rPr lang="en-US" dirty="0"/>
              <a:t>;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jarak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yang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yang </a:t>
            </a:r>
            <a:r>
              <a:rPr lang="en-US" dirty="0" err="1"/>
              <a:t>lainnya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spasi</a:t>
            </a:r>
            <a:r>
              <a:rPr lang="en-US" dirty="0"/>
              <a:t>. </a:t>
            </a:r>
            <a:r>
              <a:rPr lang="en-US" dirty="0" err="1"/>
              <a:t>Susunan</a:t>
            </a:r>
            <a:r>
              <a:rPr lang="en-US" dirty="0"/>
              <a:t> </a:t>
            </a:r>
            <a:r>
              <a:rPr lang="en-US" dirty="0" err="1"/>
              <a:t>penulisan</a:t>
            </a:r>
            <a:r>
              <a:rPr lang="en-US" dirty="0"/>
              <a:t> </a:t>
            </a:r>
            <a:r>
              <a:rPr lang="en-US" dirty="0" err="1"/>
              <a:t>dafar</a:t>
            </a:r>
            <a:r>
              <a:rPr lang="en-US" dirty="0"/>
              <a:t> </a:t>
            </a:r>
            <a:r>
              <a:rPr lang="en-US" dirty="0" err="1"/>
              <a:t>pustaka</a:t>
            </a:r>
            <a:r>
              <a:rPr lang="en-US" dirty="0"/>
              <a:t>: </a:t>
            </a:r>
            <a:r>
              <a:rPr lang="en-US" dirty="0" err="1"/>
              <a:t>nama</a:t>
            </a:r>
            <a:r>
              <a:rPr lang="en-US" dirty="0"/>
              <a:t> yang </a:t>
            </a:r>
            <a:r>
              <a:rPr lang="en-US" dirty="0" err="1"/>
              <a:t>disusun</a:t>
            </a:r>
            <a:r>
              <a:rPr lang="en-US" dirty="0"/>
              <a:t> di </a:t>
            </a:r>
            <a:r>
              <a:rPr lang="en-US" dirty="0" err="1"/>
              <a:t>balik</a:t>
            </a:r>
            <a:r>
              <a:rPr lang="en-US" dirty="0"/>
              <a:t>;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terbit</a:t>
            </a:r>
            <a:r>
              <a:rPr lang="en-US" dirty="0"/>
              <a:t>; </a:t>
            </a:r>
            <a:r>
              <a:rPr lang="en-US" dirty="0" err="1"/>
              <a:t>judul</a:t>
            </a:r>
            <a:r>
              <a:rPr lang="en-US" dirty="0"/>
              <a:t> </a:t>
            </a:r>
            <a:r>
              <a:rPr lang="en-US" dirty="0" err="1"/>
              <a:t>pustaka</a:t>
            </a:r>
            <a:r>
              <a:rPr lang="en-US" dirty="0"/>
              <a:t>; </a:t>
            </a:r>
            <a:r>
              <a:rPr lang="en-US" dirty="0" err="1"/>
              <a:t>kota</a:t>
            </a:r>
            <a:r>
              <a:rPr lang="en-US" dirty="0"/>
              <a:t> </a:t>
            </a:r>
            <a:r>
              <a:rPr lang="en-US" dirty="0" err="1"/>
              <a:t>terbit</a:t>
            </a:r>
            <a:r>
              <a:rPr lang="en-US" dirty="0"/>
              <a:t>;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penerbit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45609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4.bp.blogspot.com/-sK3wsJRsFfo/WnE98ELRA6I/AAAAAAAACW8/5IUkFfDiDfcj319larxkyRpUe2WB0CfQgCLcBGAs/s1600/gambar%2BKI%2B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9859" y="1519484"/>
            <a:ext cx="8937937" cy="3374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9316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676400" y="228601"/>
            <a:ext cx="8991600" cy="678647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600"/>
              </a:spcAft>
              <a:defRPr/>
            </a:pPr>
            <a:r>
              <a:rPr lang="en-US" sz="2100" b="1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BENTUK PENYAJIAN </a:t>
            </a:r>
            <a:endParaRPr lang="en-US" sz="2100" dirty="0">
              <a:solidFill>
                <a:srgbClr val="FF0000"/>
              </a:solidFill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  <a:defRPr/>
            </a:pPr>
            <a:r>
              <a:rPr lang="id-ID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Sistematika penyusunan laporan ilmiah berdasarkan pada bentuknya, umumnya terdiri dari: j</a:t>
            </a:r>
            <a:r>
              <a:rPr lang="en-GB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udul</a:t>
            </a:r>
            <a:r>
              <a:rPr lang="en-GB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, kata </a:t>
            </a:r>
            <a:r>
              <a:rPr lang="en-GB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pengantar</a:t>
            </a:r>
            <a:r>
              <a:rPr lang="en-GB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, </a:t>
            </a:r>
            <a:r>
              <a:rPr lang="en-GB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pendahuluan</a:t>
            </a:r>
            <a:r>
              <a:rPr lang="en-GB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, </a:t>
            </a:r>
            <a:r>
              <a:rPr lang="en-GB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isi</a:t>
            </a:r>
            <a:r>
              <a:rPr lang="en-GB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, </a:t>
            </a:r>
            <a:r>
              <a:rPr lang="en-GB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penutup</a:t>
            </a:r>
            <a:r>
              <a:rPr lang="en-GB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, </a:t>
            </a:r>
            <a:r>
              <a:rPr lang="en-GB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dan</a:t>
            </a:r>
            <a:r>
              <a:rPr lang="en-GB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daftar</a:t>
            </a:r>
            <a:r>
              <a:rPr lang="en-GB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pustaka</a:t>
            </a:r>
            <a:r>
              <a:rPr lang="en-GB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. </a:t>
            </a:r>
            <a:r>
              <a:rPr lang="en-GB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Bila</a:t>
            </a:r>
            <a:r>
              <a:rPr lang="en-GB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jumlah</a:t>
            </a:r>
            <a:r>
              <a:rPr lang="en-GB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halaman</a:t>
            </a:r>
            <a:r>
              <a:rPr lang="en-GB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karya</a:t>
            </a:r>
            <a:r>
              <a:rPr lang="en-GB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tulis</a:t>
            </a:r>
            <a:r>
              <a:rPr lang="en-GB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lebih</a:t>
            </a:r>
            <a:r>
              <a:rPr lang="en-GB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dari</a:t>
            </a:r>
            <a:r>
              <a:rPr lang="en-GB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sepuluh</a:t>
            </a:r>
            <a:r>
              <a:rPr lang="en-GB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halaman</a:t>
            </a:r>
            <a:r>
              <a:rPr lang="en-GB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maka</a:t>
            </a:r>
            <a:r>
              <a:rPr lang="en-GB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perlu</a:t>
            </a:r>
            <a:r>
              <a:rPr lang="en-GB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dilengkapi</a:t>
            </a:r>
            <a:r>
              <a:rPr lang="en-GB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daftar</a:t>
            </a:r>
            <a:r>
              <a:rPr lang="en-GB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isi</a:t>
            </a:r>
            <a:r>
              <a:rPr lang="en-GB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.</a:t>
            </a:r>
            <a:endParaRPr lang="en-US" sz="21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465138" indent="-465138" algn="just">
              <a:buFont typeface="+mj-lt"/>
              <a:buAutoNum type="arabicPeriod"/>
              <a:defRPr/>
            </a:pPr>
            <a:r>
              <a:rPr lang="en-US" sz="2100" b="1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Populer</a:t>
            </a:r>
            <a:r>
              <a:rPr lang="en-US" sz="2100" b="1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endParaRPr lang="en-US" sz="21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465138" algn="just">
              <a:spcAft>
                <a:spcPts val="600"/>
              </a:spcAft>
              <a:defRPr/>
            </a:pP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Biasanya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digunakan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untuk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menyatakan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suatu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topic yang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akrab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menyenangkan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atau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disukai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oleh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banyak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orang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karena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gayanya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yang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menarik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sederhana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namun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tidak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berupa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rekaan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. </a:t>
            </a:r>
            <a:r>
              <a:rPr lang="id-ID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Contoh :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laporan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berita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dalam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media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masa</a:t>
            </a:r>
            <a:endParaRPr lang="en-US" sz="21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465138" indent="-465138" algn="just">
              <a:defRPr/>
            </a:pPr>
            <a:r>
              <a:rPr lang="en-US" sz="2100" b="1" dirty="0">
                <a:latin typeface="Agency FB" panose="020B0503020202020204" pitchFamily="34" charset="0"/>
                <a:ea typeface="Times New Roman" panose="02020603050405020304" pitchFamily="18" charset="0"/>
              </a:rPr>
              <a:t>2.	Semiformal</a:t>
            </a:r>
            <a:endParaRPr lang="en-US" sz="21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465138" algn="just">
              <a:defRPr/>
            </a:pP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Aspek-aspek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yang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digunakan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dalam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penyajian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semiformal,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antara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lain:</a:t>
            </a:r>
          </a:p>
          <a:p>
            <a:pPr marL="922337" indent="-457200" algn="just">
              <a:buFont typeface="+mj-lt"/>
              <a:buAutoNum type="alphaLcPeriod"/>
              <a:defRPr/>
            </a:pP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Halaman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Judul</a:t>
            </a:r>
            <a:endParaRPr lang="en-US" sz="21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922337" indent="-457200" algn="just">
              <a:buFont typeface="+mj-lt"/>
              <a:buAutoNum type="alphaLcPeriod"/>
              <a:defRPr/>
            </a:pP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Kata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pengantar</a:t>
            </a:r>
            <a:endParaRPr lang="en-US" sz="2100" dirty="0">
              <a:latin typeface="Agency FB" panose="020B0503020202020204" pitchFamily="34" charset="0"/>
            </a:endParaRPr>
          </a:p>
          <a:p>
            <a:pPr marL="922337" indent="-457200" algn="just">
              <a:buFont typeface="+mj-lt"/>
              <a:buAutoNum type="alphaLcPeriod"/>
              <a:defRPr/>
            </a:pP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Daftar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isi</a:t>
            </a:r>
            <a:endParaRPr lang="en-US" sz="2100" dirty="0">
              <a:latin typeface="Agency FB" panose="020B0503020202020204" pitchFamily="34" charset="0"/>
            </a:endParaRPr>
          </a:p>
          <a:p>
            <a:pPr marL="922337" indent="-457200" algn="just">
              <a:buFont typeface="+mj-lt"/>
              <a:buAutoNum type="alphaLcPeriod"/>
              <a:defRPr/>
            </a:pP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Pendahuluan</a:t>
            </a:r>
            <a:endParaRPr lang="en-US" sz="2100" dirty="0">
              <a:latin typeface="Agency FB" panose="020B0503020202020204" pitchFamily="34" charset="0"/>
            </a:endParaRPr>
          </a:p>
          <a:p>
            <a:pPr marL="922337" indent="-457200" algn="just">
              <a:buFont typeface="+mj-lt"/>
              <a:buAutoNum type="alphaLcPeriod"/>
              <a:defRPr/>
            </a:pP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Pembahasan</a:t>
            </a:r>
            <a:endParaRPr lang="en-US" sz="2100" dirty="0">
              <a:latin typeface="Agency FB" panose="020B0503020202020204" pitchFamily="34" charset="0"/>
            </a:endParaRPr>
          </a:p>
          <a:p>
            <a:pPr marL="922337" indent="-457200" algn="just">
              <a:buFont typeface="+mj-lt"/>
              <a:buAutoNum type="alphaLcPeriod"/>
              <a:defRPr/>
            </a:pP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Kesimpulan</a:t>
            </a:r>
            <a:endParaRPr lang="en-US" sz="2100" dirty="0">
              <a:latin typeface="Agency FB" panose="020B0503020202020204" pitchFamily="34" charset="0"/>
            </a:endParaRPr>
          </a:p>
          <a:p>
            <a:pPr marL="922337" indent="-457200" algn="just">
              <a:buFont typeface="+mj-lt"/>
              <a:buAutoNum type="alphaLcPeriod"/>
              <a:defRPr/>
            </a:pP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Daftar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pustaka</a:t>
            </a:r>
            <a:endParaRPr lang="en-US" sz="21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2771" name="Right Arrow 19"/>
          <p:cNvSpPr>
            <a:spLocks noChangeArrowheads="1"/>
          </p:cNvSpPr>
          <p:nvPr/>
        </p:nvSpPr>
        <p:spPr bwMode="auto">
          <a:xfrm>
            <a:off x="4876800" y="5076825"/>
            <a:ext cx="342900" cy="4572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id-ID" altLang="id-ID" sz="2400"/>
          </a:p>
        </p:txBody>
      </p:sp>
      <p:sp>
        <p:nvSpPr>
          <p:cNvPr id="32772" name="Text Box 2"/>
          <p:cNvSpPr txBox="1">
            <a:spLocks noChangeArrowheads="1"/>
          </p:cNvSpPr>
          <p:nvPr/>
        </p:nvSpPr>
        <p:spPr bwMode="auto">
          <a:xfrm>
            <a:off x="5730025" y="4721225"/>
            <a:ext cx="3276600" cy="1625600"/>
          </a:xfrm>
          <a:prstGeom prst="rect">
            <a:avLst/>
          </a:prstGeom>
          <a:solidFill>
            <a:srgbClr val="FEE6F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id-ID" sz="2000" dirty="0" err="1">
                <a:latin typeface="Agency FB" pitchFamily="34" charset="0"/>
                <a:cs typeface="Times New Roman" panose="02020603050405020304" pitchFamily="18" charset="0"/>
              </a:rPr>
              <a:t>Laporan</a:t>
            </a:r>
            <a:r>
              <a:rPr lang="en-US" altLang="id-ID" sz="2000" dirty="0">
                <a:latin typeface="Agency FB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000" dirty="0" err="1">
                <a:latin typeface="Agency FB" pitchFamily="34" charset="0"/>
                <a:cs typeface="Times New Roman" panose="02020603050405020304" pitchFamily="18" charset="0"/>
              </a:rPr>
              <a:t>buku</a:t>
            </a:r>
            <a:r>
              <a:rPr lang="en-US" altLang="id-ID" sz="2000" dirty="0">
                <a:latin typeface="Agency FB" pitchFamily="34" charset="0"/>
                <a:cs typeface="Times New Roman" panose="02020603050405020304" pitchFamily="18" charset="0"/>
              </a:rPr>
              <a:t> (</a:t>
            </a:r>
            <a:r>
              <a:rPr lang="en-US" altLang="id-ID" sz="2000" dirty="0" err="1">
                <a:latin typeface="Agency FB" pitchFamily="34" charset="0"/>
                <a:cs typeface="Times New Roman" panose="02020603050405020304" pitchFamily="18" charset="0"/>
              </a:rPr>
              <a:t>resensi</a:t>
            </a:r>
            <a:r>
              <a:rPr lang="en-US" altLang="id-ID" sz="2000" dirty="0">
                <a:latin typeface="Agency FB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id-ID" sz="2000" dirty="0" err="1">
                <a:latin typeface="Agency FB" pitchFamily="34" charset="0"/>
                <a:cs typeface="Times New Roman" panose="02020603050405020304" pitchFamily="18" charset="0"/>
              </a:rPr>
              <a:t>Laporan</a:t>
            </a:r>
            <a:r>
              <a:rPr lang="en-US" altLang="id-ID" sz="2000" dirty="0">
                <a:latin typeface="Agency FB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000" dirty="0" err="1">
                <a:latin typeface="Agency FB" pitchFamily="34" charset="0"/>
                <a:cs typeface="Times New Roman" panose="02020603050405020304" pitchFamily="18" charset="0"/>
              </a:rPr>
              <a:t>wawancara</a:t>
            </a:r>
            <a:endParaRPr lang="en-US" altLang="id-ID" sz="2000" dirty="0">
              <a:latin typeface="Agency FB" pitchFamily="34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id-ID" sz="2000" dirty="0" err="1">
                <a:latin typeface="Agency FB" pitchFamily="34" charset="0"/>
                <a:cs typeface="Times New Roman" panose="02020603050405020304" pitchFamily="18" charset="0"/>
              </a:rPr>
              <a:t>Laporan</a:t>
            </a:r>
            <a:r>
              <a:rPr lang="en-US" altLang="id-ID" sz="2000" dirty="0">
                <a:latin typeface="Agency FB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000" dirty="0" err="1">
                <a:latin typeface="Agency FB" pitchFamily="34" charset="0"/>
                <a:cs typeface="Times New Roman" panose="02020603050405020304" pitchFamily="18" charset="0"/>
              </a:rPr>
              <a:t>diskusi</a:t>
            </a:r>
            <a:endParaRPr lang="en-US" altLang="id-ID" sz="2000" dirty="0">
              <a:latin typeface="Agency FB" pitchFamily="34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id-ID" sz="2000" dirty="0" err="1">
                <a:latin typeface="Agency FB" pitchFamily="34" charset="0"/>
                <a:cs typeface="Times New Roman" panose="02020603050405020304" pitchFamily="18" charset="0"/>
              </a:rPr>
              <a:t>Laporan</a:t>
            </a:r>
            <a:r>
              <a:rPr lang="en-US" altLang="id-ID" sz="2000" dirty="0">
                <a:latin typeface="Agency FB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000" dirty="0" err="1">
                <a:latin typeface="Agency FB" pitchFamily="34" charset="0"/>
                <a:cs typeface="Times New Roman" panose="02020603050405020304" pitchFamily="18" charset="0"/>
              </a:rPr>
              <a:t>kunjungan</a:t>
            </a:r>
            <a:endParaRPr lang="en-US" altLang="id-ID" sz="2000" dirty="0">
              <a:latin typeface="Agency FB" pitchFamily="34" charset="0"/>
              <a:cs typeface="Times New Roman" panose="02020603050405020304" pitchFamily="18" charset="0"/>
            </a:endParaRPr>
          </a:p>
        </p:txBody>
      </p:sp>
      <p:sp>
        <p:nvSpPr>
          <p:cNvPr id="32773" name="Rectangle 21"/>
          <p:cNvSpPr>
            <a:spLocks noChangeArrowheads="1"/>
          </p:cNvSpPr>
          <p:nvPr/>
        </p:nvSpPr>
        <p:spPr bwMode="auto">
          <a:xfrm>
            <a:off x="6156325" y="150814"/>
            <a:ext cx="18415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endParaRPr lang="en-GB" altLang="id-ID" sz="2400"/>
          </a:p>
        </p:txBody>
      </p:sp>
    </p:spTree>
    <p:extLst>
      <p:ext uri="{BB962C8B-B14F-4D97-AF65-F5344CB8AC3E}">
        <p14:creationId xmlns:p14="http://schemas.microsoft.com/office/powerpoint/2010/main" val="172083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28800" y="304800"/>
            <a:ext cx="8458200" cy="60785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algn="just">
              <a:defRPr/>
            </a:pPr>
            <a:r>
              <a:rPr lang="en-US" sz="2400" b="1" dirty="0">
                <a:latin typeface="Agency FB" panose="020B0503020202020204" pitchFamily="34" charset="0"/>
                <a:ea typeface="Times New Roman" panose="02020603050405020304" pitchFamily="18" charset="0"/>
              </a:rPr>
              <a:t>3.	Formal</a:t>
            </a:r>
            <a:endParaRPr lang="en-US" sz="24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457200" algn="just">
              <a:spcAft>
                <a:spcPts val="600"/>
              </a:spcAft>
              <a:defRPr/>
            </a:pP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Disusun</a:t>
            </a:r>
            <a:r>
              <a:rPr lang="en-US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dengan</a:t>
            </a:r>
            <a:r>
              <a:rPr lang="en-US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memenuhi</a:t>
            </a:r>
            <a:r>
              <a:rPr lang="en-US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unsur-unsur</a:t>
            </a:r>
            <a:r>
              <a:rPr lang="en-US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akademis</a:t>
            </a:r>
            <a:r>
              <a:rPr lang="en-US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secara</a:t>
            </a:r>
            <a:r>
              <a:rPr lang="en-US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lengkap</a:t>
            </a:r>
            <a:r>
              <a:rPr lang="en-US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, yang </a:t>
            </a: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meliputi</a:t>
            </a:r>
            <a:r>
              <a:rPr lang="en-US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sebagai</a:t>
            </a:r>
            <a:r>
              <a:rPr lang="en-US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berikut</a:t>
            </a:r>
            <a:r>
              <a:rPr lang="en-US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:</a:t>
            </a:r>
          </a:p>
          <a:p>
            <a:pPr marL="914400" lvl="1" indent="-457200" algn="just">
              <a:buFont typeface="+mj-lt"/>
              <a:buAutoNum type="alphaLcPeriod"/>
              <a:defRPr/>
            </a:pP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Judul</a:t>
            </a:r>
            <a:endParaRPr lang="en-US" sz="24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914400" lvl="1" indent="-457200" algn="just">
              <a:buFont typeface="+mj-lt"/>
              <a:buAutoNum type="alphaLcPeriod"/>
              <a:defRPr/>
            </a:pPr>
            <a:r>
              <a:rPr lang="en-US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Tim </a:t>
            </a: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Pembimbing</a:t>
            </a:r>
            <a:endParaRPr lang="en-US" sz="24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914400" lvl="1" indent="-457200" algn="just">
              <a:buFont typeface="+mj-lt"/>
              <a:buAutoNum type="alphaLcPeriod"/>
              <a:defRPr/>
            </a:pPr>
            <a:r>
              <a:rPr lang="en-US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Kata </a:t>
            </a: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Pengantar</a:t>
            </a:r>
            <a:endParaRPr lang="en-US" sz="24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914400" lvl="1" indent="-457200" algn="just">
              <a:buFont typeface="+mj-lt"/>
              <a:buAutoNum type="alphaLcPeriod"/>
              <a:defRPr/>
            </a:pP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Absrak</a:t>
            </a:r>
            <a:endParaRPr lang="en-US" sz="24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914400" lvl="1" indent="-457200" algn="just">
              <a:buFont typeface="+mj-lt"/>
              <a:buAutoNum type="alphaLcPeriod"/>
              <a:defRPr/>
            </a:pP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Daftar</a:t>
            </a:r>
            <a:r>
              <a:rPr lang="en-US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Isi</a:t>
            </a:r>
          </a:p>
          <a:p>
            <a:pPr marL="914400" lvl="1" indent="-457200" algn="just">
              <a:buFont typeface="+mj-lt"/>
              <a:buAutoNum type="alphaLcPeriod"/>
              <a:defRPr/>
            </a:pPr>
            <a:r>
              <a:rPr lang="en-US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Bab </a:t>
            </a: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Pendahuluan</a:t>
            </a:r>
            <a:endParaRPr lang="en-US" sz="24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914400" lvl="1" indent="-457200" algn="just">
              <a:buFont typeface="+mj-lt"/>
              <a:buAutoNum type="alphaLcPeriod"/>
              <a:defRPr/>
            </a:pPr>
            <a:r>
              <a:rPr lang="en-US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Bab </a:t>
            </a: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Telaah</a:t>
            </a:r>
            <a:r>
              <a:rPr lang="en-US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Kepustakaan</a:t>
            </a:r>
            <a:r>
              <a:rPr lang="en-US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/ </a:t>
            </a: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Kerangka</a:t>
            </a:r>
            <a:r>
              <a:rPr lang="en-US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Teoritis</a:t>
            </a:r>
            <a:endParaRPr lang="en-US" sz="24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914400" lvl="1" indent="-457200" algn="just">
              <a:buFont typeface="+mj-lt"/>
              <a:buAutoNum type="alphaLcPeriod"/>
              <a:defRPr/>
            </a:pPr>
            <a:r>
              <a:rPr lang="en-US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Bab </a:t>
            </a: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Metode</a:t>
            </a:r>
            <a:r>
              <a:rPr lang="en-US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Penelitian</a:t>
            </a:r>
            <a:endParaRPr lang="en-US" sz="24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914400" lvl="1" indent="-457200" algn="just">
              <a:buFont typeface="+mj-lt"/>
              <a:buAutoNum type="alphaLcPeriod"/>
              <a:defRPr/>
            </a:pPr>
            <a:r>
              <a:rPr lang="en-US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Bab </a:t>
            </a: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Pembahasan</a:t>
            </a:r>
            <a:r>
              <a:rPr lang="en-US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Hasil</a:t>
            </a:r>
            <a:r>
              <a:rPr lang="en-US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Penelitian</a:t>
            </a:r>
            <a:endParaRPr lang="en-US" sz="24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914400" lvl="1" indent="-457200" algn="just">
              <a:buFont typeface="+mj-lt"/>
              <a:buAutoNum type="alphaLcPeriod"/>
              <a:defRPr/>
            </a:pPr>
            <a:r>
              <a:rPr lang="en-US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Bab </a:t>
            </a: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Hasil</a:t>
            </a:r>
            <a:r>
              <a:rPr lang="en-US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dan</a:t>
            </a:r>
            <a:r>
              <a:rPr lang="en-US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Kesimpulan</a:t>
            </a:r>
            <a:endParaRPr lang="en-US" sz="24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914400" lvl="1" indent="-457200" algn="just">
              <a:buFont typeface="+mj-lt"/>
              <a:buAutoNum type="alphaLcPeriod"/>
              <a:defRPr/>
            </a:pP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Daftar</a:t>
            </a:r>
            <a:r>
              <a:rPr lang="en-US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Pustaka</a:t>
            </a:r>
            <a:endParaRPr lang="en-US" sz="24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914400" lvl="1" indent="-457200" algn="just">
              <a:buFont typeface="+mj-lt"/>
              <a:buAutoNum type="alphaLcPeriod"/>
              <a:defRPr/>
            </a:pP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Riwayat</a:t>
            </a:r>
            <a:r>
              <a:rPr lang="en-US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Hidup</a:t>
            </a:r>
            <a:endParaRPr lang="en-US" sz="24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914400" lvl="1" indent="-457200" algn="just">
              <a:buFont typeface="+mj-lt"/>
              <a:buAutoNum type="alphaLcPeriod"/>
              <a:defRPr/>
            </a:pP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Lampiran</a:t>
            </a:r>
            <a:endParaRPr lang="en-US" sz="24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11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91674" y="2084536"/>
            <a:ext cx="10109915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465"/>
              </a:lnSpc>
            </a:pPr>
            <a:endParaRPr lang="en-US" sz="2400" dirty="0" smtClean="0">
              <a:solidFill>
                <a:srgbClr val="231F2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465"/>
              </a:lnSpc>
            </a:pPr>
            <a:r>
              <a:rPr lang="en-US" sz="24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Judul</a:t>
            </a:r>
            <a:r>
              <a:rPr lang="en-US" sz="24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karya</a:t>
            </a:r>
            <a:r>
              <a:rPr lang="en-US" sz="24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ilmiah</a:t>
            </a:r>
            <a:r>
              <a:rPr lang="en-US" sz="24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dirumuskan</a:t>
            </a:r>
            <a:r>
              <a:rPr lang="en-US" sz="24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sz="24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frasa</a:t>
            </a:r>
            <a:r>
              <a:rPr lang="en-US" sz="24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jelas</a:t>
            </a:r>
            <a:r>
              <a:rPr lang="en-US" sz="24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4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lengkap</a:t>
            </a:r>
            <a:r>
              <a:rPr lang="en-US" sz="24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ts val="1465"/>
              </a:lnSpc>
            </a:pPr>
            <a:endParaRPr lang="en-US" sz="2400" dirty="0">
              <a:solidFill>
                <a:srgbClr val="231F2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465"/>
              </a:lnSpc>
            </a:pPr>
            <a:r>
              <a:rPr lang="en-US" sz="24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Judul</a:t>
            </a:r>
            <a:r>
              <a:rPr lang="en-US" sz="24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mencerminkan</a:t>
            </a:r>
            <a:r>
              <a:rPr lang="en-US" sz="24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hubungan</a:t>
            </a:r>
            <a:r>
              <a:rPr lang="en-US" sz="24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antarvariabel</a:t>
            </a:r>
            <a:r>
              <a:rPr lang="en-US" sz="24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Istilah</a:t>
            </a:r>
            <a:r>
              <a:rPr lang="en-US" sz="24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hubungan</a:t>
            </a:r>
            <a:r>
              <a:rPr lang="en-US" sz="24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4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sini</a:t>
            </a:r>
            <a:r>
              <a:rPr lang="en-US" sz="24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4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ts val="1465"/>
              </a:lnSpc>
            </a:pPr>
            <a:endParaRPr lang="en-US" sz="2400" dirty="0">
              <a:solidFill>
                <a:srgbClr val="231F2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465"/>
              </a:lnSpc>
            </a:pPr>
            <a:r>
              <a:rPr lang="en-US" sz="24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selalu</a:t>
            </a:r>
            <a:r>
              <a:rPr lang="en-US" sz="24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mempunyai</a:t>
            </a:r>
            <a:r>
              <a:rPr lang="en-US" sz="24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makna</a:t>
            </a:r>
            <a:r>
              <a:rPr lang="en-US" sz="24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korelasional</a:t>
            </a:r>
            <a:r>
              <a:rPr lang="en-US" sz="24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kausalitas</a:t>
            </a:r>
            <a:r>
              <a:rPr lang="en-US" sz="24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ataupun</a:t>
            </a:r>
            <a:r>
              <a:rPr lang="en-US" sz="24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determinatif</a:t>
            </a:r>
            <a:r>
              <a:rPr lang="en-US" sz="24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Judul</a:t>
            </a:r>
            <a:r>
              <a:rPr lang="en-US" sz="24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ts val="1465"/>
              </a:lnSpc>
            </a:pPr>
            <a:endParaRPr lang="en-US" sz="2400" dirty="0">
              <a:solidFill>
                <a:srgbClr val="231F2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465"/>
              </a:lnSpc>
            </a:pPr>
            <a:r>
              <a:rPr lang="en-US" sz="24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juga</a:t>
            </a:r>
            <a:r>
              <a:rPr lang="en-US" sz="24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mencerminkan</a:t>
            </a:r>
            <a:r>
              <a:rPr lang="en-US" sz="24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4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konsistensi</a:t>
            </a:r>
            <a:r>
              <a:rPr lang="en-US" sz="24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ruang</a:t>
            </a:r>
            <a:r>
              <a:rPr lang="en-US" sz="24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lingkup</a:t>
            </a:r>
            <a:r>
              <a:rPr lang="en-US" sz="24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penelitian</a:t>
            </a:r>
            <a:r>
              <a:rPr lang="en-US" sz="24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tujuan</a:t>
            </a:r>
            <a:r>
              <a:rPr lang="en-US" sz="24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ts val="1465"/>
              </a:lnSpc>
            </a:pPr>
            <a:endParaRPr lang="en-US" sz="2400" dirty="0">
              <a:solidFill>
                <a:srgbClr val="231F2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465"/>
              </a:lnSpc>
            </a:pPr>
            <a:r>
              <a:rPr lang="en-US" sz="24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penelitian</a:t>
            </a:r>
            <a:r>
              <a:rPr lang="en-US" sz="24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subjek</a:t>
            </a:r>
            <a:r>
              <a:rPr lang="en-US" sz="24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penelitian</a:t>
            </a:r>
            <a:r>
              <a:rPr lang="en-US" sz="24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4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r>
              <a:rPr lang="en-US" sz="24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penelitian</a:t>
            </a:r>
            <a:r>
              <a:rPr lang="en-US" sz="24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95459" y="566670"/>
            <a:ext cx="4353059" cy="7856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1. </a:t>
            </a:r>
            <a:r>
              <a:rPr lang="en-US" sz="3600" b="1" dirty="0" err="1"/>
              <a:t>Judul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69835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ttps://2.bp.blogspot.com/-bsVuACQ944E/WnE-OuKvA8I/AAAAAAAACXA/9g43senKxy45NOV5BPpfUQfThENcBWVgACLcBGAs/s400/gambar%2BKI%2B2.PN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9707" y="2029898"/>
            <a:ext cx="8603087" cy="26322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07610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746975" y="643944"/>
            <a:ext cx="9285668" cy="5293217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/>
              <a:t>Dari </a:t>
            </a:r>
            <a:r>
              <a:rPr lang="en-US" sz="2400" dirty="0" err="1"/>
              <a:t>judul</a:t>
            </a:r>
            <a:r>
              <a:rPr lang="en-US" sz="2400" dirty="0"/>
              <a:t> di </a:t>
            </a:r>
            <a:r>
              <a:rPr lang="en-US" sz="2400" dirty="0" err="1"/>
              <a:t>atas</a:t>
            </a:r>
            <a:r>
              <a:rPr lang="en-US" sz="2400" dirty="0"/>
              <a:t>,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diketahui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 smtClean="0"/>
              <a:t>:</a:t>
            </a:r>
          </a:p>
          <a:p>
            <a:endParaRPr lang="en-US" sz="2400" dirty="0"/>
          </a:p>
          <a:p>
            <a:pPr marL="457200" indent="-457200">
              <a:buAutoNum type="arabicParenR"/>
            </a:pPr>
            <a:r>
              <a:rPr lang="en-US" sz="2400" dirty="0" err="1" smtClean="0"/>
              <a:t>masalah</a:t>
            </a:r>
            <a:r>
              <a:rPr lang="en-US" sz="2400" dirty="0" smtClean="0"/>
              <a:t> </a:t>
            </a:r>
            <a:r>
              <a:rPr lang="en-US" sz="2400" dirty="0"/>
              <a:t>yang </a:t>
            </a:r>
            <a:r>
              <a:rPr lang="en-US" sz="2400" dirty="0" err="1"/>
              <a:t>diteliti</a:t>
            </a:r>
            <a:r>
              <a:rPr lang="en-US" sz="2400" dirty="0"/>
              <a:t> : </a:t>
            </a:r>
            <a:r>
              <a:rPr lang="en-US" sz="2400" dirty="0" err="1"/>
              <a:t>aktivitas</a:t>
            </a:r>
            <a:r>
              <a:rPr lang="en-US" sz="2400" dirty="0"/>
              <a:t> </a:t>
            </a:r>
            <a:r>
              <a:rPr lang="en-US" sz="2400" dirty="0" err="1"/>
              <a:t>pergaulan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prestasi</a:t>
            </a:r>
            <a:r>
              <a:rPr lang="en-US" sz="2400" dirty="0"/>
              <a:t> </a:t>
            </a:r>
            <a:r>
              <a:rPr lang="en-US" sz="2400" dirty="0" err="1" smtClean="0"/>
              <a:t>belajar</a:t>
            </a:r>
            <a:r>
              <a:rPr lang="en-US" sz="2400" dirty="0" smtClean="0"/>
              <a:t> </a:t>
            </a:r>
            <a:r>
              <a:rPr lang="en-US" sz="2400" dirty="0" err="1" smtClean="0"/>
              <a:t>siswa</a:t>
            </a:r>
            <a:endParaRPr lang="en-US" sz="2400" dirty="0" smtClean="0"/>
          </a:p>
          <a:p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2) </a:t>
            </a:r>
            <a:r>
              <a:rPr lang="en-US" sz="2400" dirty="0" err="1"/>
              <a:t>ruang</a:t>
            </a:r>
            <a:r>
              <a:rPr lang="en-US" sz="2400" dirty="0"/>
              <a:t> </a:t>
            </a:r>
            <a:r>
              <a:rPr lang="en-US" sz="2400" dirty="0" err="1"/>
              <a:t>lingkung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 : </a:t>
            </a:r>
            <a:r>
              <a:rPr lang="en-US" sz="2400" dirty="0" err="1"/>
              <a:t>kecerdasan</a:t>
            </a:r>
            <a:r>
              <a:rPr lang="en-US" sz="2400" dirty="0"/>
              <a:t> </a:t>
            </a:r>
            <a:r>
              <a:rPr lang="en-US" sz="2400" dirty="0" err="1"/>
              <a:t>emosi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intelektual</a:t>
            </a:r>
            <a:r>
              <a:rPr lang="en-US" sz="2400" dirty="0"/>
              <a:t> </a:t>
            </a:r>
            <a:r>
              <a:rPr lang="en-US" sz="2400" dirty="0" err="1"/>
              <a:t>siswa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 smtClean="0"/>
          </a:p>
          <a:p>
            <a:r>
              <a:rPr lang="en-US" sz="2400" dirty="0" smtClean="0"/>
              <a:t>3</a:t>
            </a:r>
            <a:r>
              <a:rPr lang="en-US" sz="2400" dirty="0"/>
              <a:t>) </a:t>
            </a:r>
            <a:r>
              <a:rPr lang="en-US" sz="2400" dirty="0" err="1"/>
              <a:t>tujuan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 : </a:t>
            </a:r>
            <a:r>
              <a:rPr lang="en-US" sz="2400" dirty="0" err="1"/>
              <a:t>mengetahui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tidaknya</a:t>
            </a:r>
            <a:r>
              <a:rPr lang="en-US" sz="2400" dirty="0"/>
              <a:t> </a:t>
            </a:r>
            <a:r>
              <a:rPr lang="en-US" sz="2400" dirty="0" err="1"/>
              <a:t>hubungan</a:t>
            </a:r>
            <a:r>
              <a:rPr lang="en-US" sz="2400" dirty="0"/>
              <a:t>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</a:t>
            </a:r>
            <a:r>
              <a:rPr lang="en-US" sz="2400" dirty="0" err="1" smtClean="0"/>
              <a:t>aktivitas</a:t>
            </a:r>
            <a:r>
              <a:rPr lang="en-US" sz="2400" dirty="0" smtClean="0"/>
              <a:t> </a:t>
            </a:r>
            <a:r>
              <a:rPr lang="en-US" sz="2400" dirty="0" err="1"/>
              <a:t>pergaulan</a:t>
            </a:r>
            <a:r>
              <a:rPr lang="en-US" sz="2400" dirty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prestasi</a:t>
            </a:r>
            <a:r>
              <a:rPr lang="en-US" sz="2400" dirty="0" smtClean="0"/>
              <a:t> </a:t>
            </a:r>
            <a:r>
              <a:rPr lang="en-US" sz="2400" dirty="0" err="1"/>
              <a:t>belajar</a:t>
            </a:r>
            <a:r>
              <a:rPr lang="en-US" sz="2400" dirty="0"/>
              <a:t> </a:t>
            </a:r>
            <a:r>
              <a:rPr lang="en-US" sz="2400" dirty="0" err="1"/>
              <a:t>siswa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 smtClean="0"/>
          </a:p>
          <a:p>
            <a:r>
              <a:rPr lang="en-US" sz="2400" dirty="0" smtClean="0"/>
              <a:t>4</a:t>
            </a:r>
            <a:r>
              <a:rPr lang="en-US" sz="2400" dirty="0"/>
              <a:t>) </a:t>
            </a:r>
            <a:r>
              <a:rPr lang="en-US" sz="2400" dirty="0" err="1"/>
              <a:t>subjek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 : </a:t>
            </a:r>
            <a:r>
              <a:rPr lang="en-US" sz="2400" dirty="0" err="1"/>
              <a:t>siswa</a:t>
            </a:r>
            <a:r>
              <a:rPr lang="en-US" sz="2400" dirty="0"/>
              <a:t> SMA </a:t>
            </a:r>
            <a:r>
              <a:rPr lang="en-US" sz="2400" dirty="0" err="1"/>
              <a:t>Labschool</a:t>
            </a:r>
            <a:r>
              <a:rPr lang="en-US" sz="2400" dirty="0"/>
              <a:t> UPI </a:t>
            </a:r>
            <a:r>
              <a:rPr lang="en-US" sz="2400" dirty="0" smtClean="0"/>
              <a:t>Bandung</a:t>
            </a:r>
          </a:p>
          <a:p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5) </a:t>
            </a:r>
            <a:r>
              <a:rPr lang="en-US" sz="2400" dirty="0" err="1"/>
              <a:t>meotde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 : </a:t>
            </a:r>
            <a:r>
              <a:rPr lang="en-US" sz="2400" dirty="0" err="1"/>
              <a:t>deskriptif-komparatif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55806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21216" y="1176760"/>
            <a:ext cx="987809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CARA PENULISAN JUDUL</a:t>
            </a:r>
          </a:p>
          <a:p>
            <a:endParaRPr lang="en-US" sz="2400" dirty="0" smtClean="0"/>
          </a:p>
          <a:p>
            <a:pPr marL="457200" indent="-457200">
              <a:buAutoNum type="arabicPeriod"/>
            </a:pPr>
            <a:r>
              <a:rPr lang="en-US" sz="2400" dirty="0" err="1" smtClean="0"/>
              <a:t>Menggunakan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huruf</a:t>
            </a:r>
            <a:r>
              <a:rPr lang="en-US" sz="2400" dirty="0" smtClean="0"/>
              <a:t> </a:t>
            </a:r>
            <a:r>
              <a:rPr lang="en-US" sz="2400" dirty="0" err="1" smtClean="0"/>
              <a:t>kapital</a:t>
            </a:r>
            <a:r>
              <a:rPr lang="en-US" sz="2400" dirty="0" smtClean="0"/>
              <a:t> </a:t>
            </a:r>
            <a:r>
              <a:rPr lang="en-US" sz="2400" dirty="0" err="1" smtClean="0"/>
              <a:t>semua</a:t>
            </a:r>
            <a:r>
              <a:rPr lang="en-US" sz="2400" dirty="0" smtClean="0"/>
              <a:t> </a:t>
            </a:r>
            <a:r>
              <a:rPr lang="en-US" sz="2400" dirty="0" err="1" smtClean="0"/>
              <a:t>kecuali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anak</a:t>
            </a:r>
            <a:r>
              <a:rPr lang="en-US" sz="2400" dirty="0" smtClean="0"/>
              <a:t> </a:t>
            </a:r>
            <a:r>
              <a:rPr lang="en-US" sz="2400" dirty="0" err="1" smtClean="0"/>
              <a:t>judulnya</a:t>
            </a:r>
            <a:r>
              <a:rPr lang="en-US" sz="2400" dirty="0" smtClean="0"/>
              <a:t>; </a:t>
            </a:r>
          </a:p>
          <a:p>
            <a:pPr marL="457200" indent="-457200">
              <a:buAutoNum type="arabicPeriod"/>
            </a:pPr>
            <a:r>
              <a:rPr lang="en-US" sz="2400" dirty="0" err="1" smtClean="0"/>
              <a:t>Menggunakan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huruf</a:t>
            </a:r>
            <a:r>
              <a:rPr lang="en-US" sz="2400" dirty="0" smtClean="0"/>
              <a:t> </a:t>
            </a:r>
            <a:r>
              <a:rPr lang="en-US" sz="2400" dirty="0" err="1" smtClean="0"/>
              <a:t>kecil</a:t>
            </a:r>
            <a:r>
              <a:rPr lang="en-US" sz="2400" dirty="0" smtClean="0"/>
              <a:t> </a:t>
            </a:r>
            <a:r>
              <a:rPr lang="en-US" sz="2400" dirty="0" err="1" smtClean="0"/>
              <a:t>kecuali</a:t>
            </a:r>
            <a:r>
              <a:rPr lang="en-US" sz="2400" dirty="0" smtClean="0"/>
              <a:t> </a:t>
            </a:r>
            <a:r>
              <a:rPr lang="en-US" sz="2400" dirty="0" err="1" smtClean="0"/>
              <a:t>huruf-huruf</a:t>
            </a:r>
            <a:r>
              <a:rPr lang="en-US" sz="2400" dirty="0" smtClean="0"/>
              <a:t> </a:t>
            </a:r>
            <a:r>
              <a:rPr lang="en-US" sz="2400" dirty="0" err="1" smtClean="0"/>
              <a:t>pertamanya</a:t>
            </a:r>
            <a:r>
              <a:rPr lang="en-US" sz="2400" dirty="0" smtClean="0"/>
              <a:t>. </a:t>
            </a:r>
          </a:p>
          <a:p>
            <a:endParaRPr lang="en-US" sz="2400" dirty="0"/>
          </a:p>
          <a:p>
            <a:r>
              <a:rPr lang="en-US" sz="2400" dirty="0" err="1" smtClean="0"/>
              <a:t>Apabila</a:t>
            </a:r>
            <a:r>
              <a:rPr lang="en-US" sz="2400" dirty="0" smtClean="0"/>
              <a:t> </a:t>
            </a:r>
            <a:r>
              <a:rPr lang="en-US" sz="2400" dirty="0" err="1" smtClean="0"/>
              <a:t>cara</a:t>
            </a:r>
            <a:r>
              <a:rPr lang="en-US" sz="2400" dirty="0" smtClean="0"/>
              <a:t> yang </a:t>
            </a:r>
            <a:r>
              <a:rPr lang="en-US" sz="2400" dirty="0" err="1" smtClean="0"/>
              <a:t>kedua</a:t>
            </a:r>
            <a:r>
              <a:rPr lang="en-US" sz="2400" dirty="0" smtClean="0"/>
              <a:t> yang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kata-kata </a:t>
            </a:r>
            <a:r>
              <a:rPr lang="en-US" sz="2400" dirty="0" err="1" smtClean="0"/>
              <a:t>penggabung</a:t>
            </a:r>
            <a:r>
              <a:rPr lang="en-US" sz="2400" dirty="0" smtClean="0"/>
              <a:t>, </a:t>
            </a:r>
            <a:r>
              <a:rPr lang="en-US" sz="2400" dirty="0" err="1" smtClean="0"/>
              <a:t>seperti</a:t>
            </a:r>
            <a:r>
              <a:rPr lang="en-US" sz="2400" dirty="0" smtClean="0"/>
              <a:t> </a:t>
            </a:r>
            <a:r>
              <a:rPr lang="en-US" sz="2400" i="1" dirty="0" err="1" smtClean="0"/>
              <a:t>dengan</a:t>
            </a:r>
            <a:r>
              <a:rPr lang="en-US" sz="2400" i="1" dirty="0" smtClean="0"/>
              <a:t> </a:t>
            </a:r>
            <a:r>
              <a:rPr lang="en-US" sz="2400" dirty="0" err="1" smtClean="0"/>
              <a:t>dan</a:t>
            </a:r>
            <a:r>
              <a:rPr lang="en-US" sz="2400" dirty="0" smtClean="0"/>
              <a:t> </a:t>
            </a:r>
            <a:r>
              <a:rPr lang="en-US" sz="2400" i="1" dirty="0" err="1" smtClean="0"/>
              <a:t>tentang</a:t>
            </a:r>
            <a:r>
              <a:rPr lang="en-US" sz="2400" i="1" dirty="0" smtClean="0"/>
              <a:t> </a:t>
            </a:r>
            <a:r>
              <a:rPr lang="en-US" sz="2400" dirty="0" err="1" smtClean="0"/>
              <a:t>serta</a:t>
            </a:r>
            <a:r>
              <a:rPr lang="en-US" sz="2400" dirty="0" smtClean="0"/>
              <a:t> kata-kata </a:t>
            </a:r>
            <a:r>
              <a:rPr lang="en-US" sz="2400" dirty="0" err="1" smtClean="0"/>
              <a:t>depan</a:t>
            </a:r>
            <a:r>
              <a:rPr lang="en-US" sz="2400" dirty="0" smtClean="0"/>
              <a:t> </a:t>
            </a:r>
            <a:r>
              <a:rPr lang="en-US" sz="2400" i="1" dirty="0" err="1" smtClean="0"/>
              <a:t>seperti</a:t>
            </a:r>
            <a:r>
              <a:rPr lang="en-US" sz="2400" i="1" dirty="0" smtClean="0"/>
              <a:t> di, </a:t>
            </a:r>
            <a:r>
              <a:rPr lang="en-US" sz="2400" i="1" dirty="0" err="1" smtClean="0"/>
              <a:t>dari</a:t>
            </a:r>
            <a:r>
              <a:rPr lang="en-US" sz="2400" i="1" dirty="0" smtClean="0"/>
              <a:t>, </a:t>
            </a:r>
            <a:r>
              <a:rPr lang="en-US" sz="2400" dirty="0" err="1" smtClean="0"/>
              <a:t>dan</a:t>
            </a:r>
            <a:r>
              <a:rPr lang="en-US" sz="2400" dirty="0" smtClean="0"/>
              <a:t> </a:t>
            </a:r>
            <a:r>
              <a:rPr lang="en-US" sz="2400" i="1" dirty="0" err="1" smtClean="0"/>
              <a:t>ke</a:t>
            </a:r>
            <a:r>
              <a:rPr lang="en-US" sz="2400" i="1" dirty="0" smtClean="0"/>
              <a:t> </a:t>
            </a:r>
            <a:r>
              <a:rPr lang="en-US" sz="2400" dirty="0" err="1" smtClean="0"/>
              <a:t>huruf</a:t>
            </a:r>
            <a:r>
              <a:rPr lang="en-US" sz="2400" dirty="0" smtClean="0"/>
              <a:t> </a:t>
            </a:r>
            <a:r>
              <a:rPr lang="en-US" sz="2400" dirty="0" err="1" smtClean="0"/>
              <a:t>pertamanya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boleh</a:t>
            </a:r>
            <a:r>
              <a:rPr lang="en-US" sz="2400" dirty="0" smtClean="0"/>
              <a:t>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huruf</a:t>
            </a:r>
            <a:r>
              <a:rPr lang="en-US" sz="2400" dirty="0" smtClean="0"/>
              <a:t> </a:t>
            </a:r>
            <a:r>
              <a:rPr lang="en-US" sz="2400" dirty="0" err="1" smtClean="0"/>
              <a:t>kapital</a:t>
            </a:r>
            <a:r>
              <a:rPr lang="en-US" sz="2400" dirty="0" smtClean="0"/>
              <a:t>. Di </a:t>
            </a:r>
            <a:r>
              <a:rPr lang="en-US" sz="2400" dirty="0" err="1" smtClean="0"/>
              <a:t>akhir</a:t>
            </a:r>
            <a:r>
              <a:rPr lang="en-US" sz="2400" dirty="0" smtClean="0"/>
              <a:t> </a:t>
            </a:r>
            <a:r>
              <a:rPr lang="en-US" sz="2400" dirty="0" err="1" smtClean="0"/>
              <a:t>judul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boleh</a:t>
            </a:r>
            <a:r>
              <a:rPr lang="en-US" sz="2400" dirty="0" smtClean="0"/>
              <a:t>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tanda</a:t>
            </a:r>
            <a:r>
              <a:rPr lang="en-US" sz="2400" dirty="0" smtClean="0"/>
              <a:t> </a:t>
            </a:r>
            <a:r>
              <a:rPr lang="en-US" sz="2400" dirty="0" err="1" smtClean="0"/>
              <a:t>baca</a:t>
            </a:r>
            <a:r>
              <a:rPr lang="en-US" sz="2400" dirty="0" smtClean="0"/>
              <a:t> </a:t>
            </a:r>
            <a:r>
              <a:rPr lang="en-US" sz="2400" dirty="0" err="1" smtClean="0"/>
              <a:t>apapun</a:t>
            </a:r>
            <a:r>
              <a:rPr lang="en-US" sz="2400" dirty="0" smtClean="0"/>
              <a:t>,</a:t>
            </a:r>
            <a:br>
              <a:rPr lang="en-US" sz="2400" dirty="0" smtClean="0"/>
            </a:br>
            <a:r>
              <a:rPr lang="en-US" sz="2400" dirty="0" err="1" smtClean="0"/>
              <a:t>termasuk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</a:t>
            </a:r>
            <a:r>
              <a:rPr lang="en-US" sz="2400" dirty="0" err="1" smtClean="0"/>
              <a:t>ataupun</a:t>
            </a:r>
            <a:r>
              <a:rPr lang="en-US" sz="2400" dirty="0" smtClean="0"/>
              <a:t> </a:t>
            </a:r>
            <a:r>
              <a:rPr lang="en-US" sz="2400" dirty="0" err="1" smtClean="0"/>
              <a:t>koma</a:t>
            </a:r>
            <a:r>
              <a:rPr lang="en-US" sz="2400" dirty="0" smtClean="0"/>
              <a:t>.</a:t>
            </a:r>
            <a:br>
              <a:rPr lang="en-US" sz="2400" dirty="0" smtClean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82056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09859" y="1326524"/>
            <a:ext cx="8203842" cy="3477296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/>
              <a:t>2. </a:t>
            </a:r>
            <a:r>
              <a:rPr lang="en-US" sz="2400" b="1" dirty="0" err="1" smtClean="0"/>
              <a:t>Pendahuluan</a:t>
            </a:r>
            <a:endParaRPr lang="en-US" sz="2400" b="1" dirty="0" smtClean="0"/>
          </a:p>
          <a:p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karya</a:t>
            </a:r>
            <a:r>
              <a:rPr lang="en-US" sz="2400" dirty="0"/>
              <a:t> </a:t>
            </a:r>
            <a:r>
              <a:rPr lang="en-US" sz="2400" dirty="0" err="1"/>
              <a:t>ilmiah</a:t>
            </a:r>
            <a:r>
              <a:rPr lang="en-US" sz="2400" dirty="0"/>
              <a:t> formal, </a:t>
            </a:r>
            <a:r>
              <a:rPr lang="en-US" sz="2400" dirty="0" err="1"/>
              <a:t>bagian</a:t>
            </a:r>
            <a:r>
              <a:rPr lang="en-US" sz="2400" dirty="0"/>
              <a:t> </a:t>
            </a:r>
            <a:r>
              <a:rPr lang="en-US" sz="2400" dirty="0" err="1"/>
              <a:t>pendahuluan</a:t>
            </a:r>
            <a:r>
              <a:rPr lang="en-US" sz="2400" dirty="0"/>
              <a:t> </a:t>
            </a:r>
            <a:r>
              <a:rPr lang="en-US" sz="2400" dirty="0" err="1"/>
              <a:t>mencakup</a:t>
            </a:r>
            <a:r>
              <a:rPr lang="en-US" sz="2400" dirty="0"/>
              <a:t> </a:t>
            </a:r>
            <a:r>
              <a:rPr lang="en-US" sz="2400" dirty="0" err="1"/>
              <a:t>latar</a:t>
            </a:r>
            <a:r>
              <a:rPr lang="en-US" sz="2400" dirty="0"/>
              <a:t> </a:t>
            </a:r>
            <a:r>
              <a:rPr lang="en-US" sz="2400" dirty="0" err="1"/>
              <a:t>belakang</a:t>
            </a:r>
            <a:r>
              <a:rPr lang="en-US" sz="2400" dirty="0"/>
              <a:t> </a:t>
            </a:r>
            <a:r>
              <a:rPr lang="en-US" sz="2400" dirty="0" err="1"/>
              <a:t>masalah</a:t>
            </a:r>
            <a:r>
              <a:rPr lang="en-US" sz="2400" dirty="0"/>
              <a:t>, </a:t>
            </a:r>
            <a:r>
              <a:rPr lang="en-US" sz="2400" dirty="0" err="1"/>
              <a:t>identifkasi</a:t>
            </a:r>
            <a:r>
              <a:rPr lang="en-US" sz="2400" dirty="0"/>
              <a:t> </a:t>
            </a:r>
            <a:r>
              <a:rPr lang="en-US" sz="2400" dirty="0" err="1"/>
              <a:t>masalah</a:t>
            </a:r>
            <a:r>
              <a:rPr lang="en-US" sz="2400" dirty="0"/>
              <a:t>, </a:t>
            </a:r>
            <a:r>
              <a:rPr lang="en-US" sz="2400" dirty="0" err="1"/>
              <a:t>pembatasan</a:t>
            </a:r>
            <a:r>
              <a:rPr lang="en-US" sz="2400" dirty="0"/>
              <a:t> </a:t>
            </a:r>
            <a:r>
              <a:rPr lang="en-US" sz="2400" dirty="0" err="1"/>
              <a:t>masalah</a:t>
            </a:r>
            <a:r>
              <a:rPr lang="en-US" sz="2400" dirty="0"/>
              <a:t>, </a:t>
            </a:r>
            <a:r>
              <a:rPr lang="en-US" sz="2400" dirty="0" err="1"/>
              <a:t>perumusan</a:t>
            </a:r>
            <a:r>
              <a:rPr lang="en-US" sz="2400" dirty="0"/>
              <a:t> </a:t>
            </a:r>
            <a:r>
              <a:rPr lang="en-US" sz="2400" dirty="0" err="1"/>
              <a:t>masalah</a:t>
            </a:r>
            <a:r>
              <a:rPr lang="en-US" sz="2400" dirty="0"/>
              <a:t>, </a:t>
            </a:r>
            <a:r>
              <a:rPr lang="en-US" sz="2400" dirty="0" err="1"/>
              <a:t>tujuan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manfaat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keguanaan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17354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458</Words>
  <Application>Microsoft Office PowerPoint</Application>
  <PresentationFormat>Widescreen</PresentationFormat>
  <Paragraphs>78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Agency FB</vt:lpstr>
      <vt:lpstr>Arial</vt:lpstr>
      <vt:lpstr>Calibri</vt:lpstr>
      <vt:lpstr>Calibri Light</vt:lpstr>
      <vt:lpstr>Times New Roman</vt:lpstr>
      <vt:lpstr>Office Theme</vt:lpstr>
      <vt:lpstr>BENTUK-BENTUK PENYAJIAN KARYA ILMIAH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MENEMUKAN INFORMASI YANG DAPAT DIKEMBANGKAN MENJADI KARYA ILMIAH</dc:title>
  <dc:creator>Anita</dc:creator>
  <cp:lastModifiedBy>Anita</cp:lastModifiedBy>
  <cp:revision>9</cp:revision>
  <dcterms:created xsi:type="dcterms:W3CDTF">2021-01-10T08:12:14Z</dcterms:created>
  <dcterms:modified xsi:type="dcterms:W3CDTF">2021-03-08T05:06:08Z</dcterms:modified>
</cp:coreProperties>
</file>