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2" r:id="rId5"/>
    <p:sldId id="263" r:id="rId6"/>
    <p:sldId id="258" r:id="rId7"/>
    <p:sldId id="259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2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09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12192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091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552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30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79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8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5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5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0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5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0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BEE4A-1DB8-4DFB-B583-1663D72C4357}" type="datetimeFigureOut">
              <a:rPr lang="en-US" smtClean="0"/>
              <a:t>3/5/2021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C8CC7-239D-49C0-9E3E-F03651F0B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0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MENGIDENTIFIKASI STRUKTUR KARYA ILMIAH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89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4096" y="1167685"/>
            <a:ext cx="98308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DEFINISI KARYA ILMIAH</a:t>
            </a:r>
          </a:p>
          <a:p>
            <a:pPr algn="just">
              <a:defRPr/>
            </a:pPr>
            <a:r>
              <a:rPr lang="en-GB" sz="3200" b="1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GB" sz="32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Ilmiah</a:t>
            </a:r>
            <a:r>
              <a:rPr lang="en-GB" sz="3200" b="1" i="1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adalah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suatu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tulisan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membahas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suatu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masalah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berdasarkan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penyelidikan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pengamatan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pengumpulan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data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didapat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suatu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baik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lapangan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laboratorium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ataupun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kajian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didasarkan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pada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pemikiran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metode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)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ilmiah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logis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empiris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en-GB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912" y="363915"/>
            <a:ext cx="949173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28600" algn="l"/>
                <a:tab pos="342900" algn="l"/>
              </a:tabLst>
              <a:defRPr/>
            </a:pPr>
            <a:r>
              <a:rPr lang="en-US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CIRI-CIRI KARYA</a:t>
            </a:r>
            <a:r>
              <a:rPr lang="id-ID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ILMIAH </a:t>
            </a:r>
            <a:endParaRPr lang="en-US" sz="32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Bersikap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objektif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Penyusunannya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sistematika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logis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M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erupakan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karangan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argumentati</a:t>
            </a: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f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pembuktian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pembenaran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)</a:t>
            </a: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mengacu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kepada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kebenaran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ilmiah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Mengandung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gaya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tulis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serasi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pengungkapan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fa</a:t>
            </a: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k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tual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kata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baku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efektif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sesuai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kaidah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EYD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Didukung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fakta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data-data yang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relevan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Menyampaikan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kesimpulan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saran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berdasarkan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fakta-fakta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65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9149" y="886497"/>
            <a:ext cx="9144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id-ID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TUJUAN DAN FUNGSI KARYA ILMIAH</a:t>
            </a:r>
            <a:endParaRPr lang="en-US" sz="32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Tujuan</a:t>
            </a: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nya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agar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gagasan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penulis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ilmiah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itu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dapat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dipelajari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lalu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didukung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ditolak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pembaca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Fungsi</a:t>
            </a: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nya antara lain: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lvl="2" indent="-457200" algn="just">
              <a:buFont typeface="+mj-lt"/>
              <a:buAutoNum type="alphaLcPeriod"/>
              <a:defRPr/>
            </a:pPr>
            <a:r>
              <a:rPr lang="id-ID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S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arana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mengembangkan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ilmu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pengetahuan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teknologi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seni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lvl="2" indent="-457200" algn="just">
              <a:buFont typeface="+mj-lt"/>
              <a:buAutoNum type="alphaL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Penjelasan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GB" sz="3200" i="1" dirty="0">
                <a:latin typeface="Agency FB" panose="020B0503020202020204" pitchFamily="34" charset="0"/>
                <a:ea typeface="Times New Roman" panose="02020603050405020304" pitchFamily="18" charset="0"/>
              </a:rPr>
              <a:t>explanation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lvl="2" indent="-457200" algn="just">
              <a:buFont typeface="+mj-lt"/>
              <a:buAutoNum type="alphaL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Ramalan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GB" sz="3200" i="1" dirty="0">
                <a:latin typeface="Agency FB" panose="020B0503020202020204" pitchFamily="34" charset="0"/>
                <a:ea typeface="Times New Roman" panose="02020603050405020304" pitchFamily="18" charset="0"/>
              </a:rPr>
              <a:t>prediction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)</a:t>
            </a:r>
            <a:endParaRPr lang="en-US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lvl="2" indent="-457200" algn="just">
              <a:buFont typeface="+mj-lt"/>
              <a:buAutoNum type="alphaLcPeriod"/>
              <a:defRPr/>
            </a:pPr>
            <a:r>
              <a:rPr lang="en-GB" sz="32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Kontrol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 (</a:t>
            </a:r>
            <a:r>
              <a:rPr lang="en-GB" sz="3200" i="1" dirty="0">
                <a:latin typeface="Agency FB" panose="020B0503020202020204" pitchFamily="34" charset="0"/>
                <a:ea typeface="Times New Roman" panose="02020603050405020304" pitchFamily="18" charset="0"/>
              </a:rPr>
              <a:t>control</a:t>
            </a:r>
            <a:r>
              <a:rPr lang="en-GB" sz="3200" dirty="0">
                <a:latin typeface="Agency FB" panose="020B0503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457200" lvl="2" algn="just">
              <a:defRPr/>
            </a:pPr>
            <a:endParaRPr lang="en-GB" sz="32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17500"/>
            <a:ext cx="9067800" cy="4648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SYARAT KARYA</a:t>
            </a:r>
            <a:r>
              <a:rPr lang="id-ID" sz="32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 ILMIAH</a:t>
            </a:r>
            <a:endParaRPr lang="en-US" sz="32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Penulisannya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berdasarkan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;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Pembahasan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masalahnya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objektif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sesuai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fakta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;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Karangan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itu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mengandung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masalah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sedang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dicarikan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pemecahannya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;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Baik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penyajian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maupun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pemecahan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masalah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metode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</a:b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tertentu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;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Bahasanya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harus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lengkap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terperinci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teratur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cermat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;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Bahasa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hendaklah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benar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jelas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ringkas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tepat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sehingga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/>
            </a:r>
            <a:b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</a:b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terbuka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kemungkinan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bagi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pembaca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salah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tafsir</a:t>
            </a:r>
            <a:r>
              <a:rPr lang="en-GB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0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676400" y="228601"/>
            <a:ext cx="8991600" cy="67864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en-US" sz="2100" b="1" dirty="0">
                <a:solidFill>
                  <a:srgbClr val="FF0000"/>
                </a:solidFill>
                <a:latin typeface="Agency FB" panose="020B0503020202020204" pitchFamily="34" charset="0"/>
                <a:ea typeface="Times New Roman" panose="02020603050405020304" pitchFamily="18" charset="0"/>
              </a:rPr>
              <a:t>BENTUK PENYAJIAN </a:t>
            </a:r>
            <a:endParaRPr lang="en-US" sz="2100" dirty="0">
              <a:solidFill>
                <a:srgbClr val="FF0000"/>
              </a:solidFill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defRPr/>
            </a:pPr>
            <a:r>
              <a:rPr lang="id-ID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Sistematika penyusunan laporan ilmiah berdasarkan pada bentuknya, umumnya terdiri dari: j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udul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kata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penutup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Bila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jumlah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karya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tulis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lebih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dari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sepuluh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maka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perlu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dilengkapi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r>
              <a:rPr lang="en-GB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indent="-465138" algn="just">
              <a:buFont typeface="+mj-lt"/>
              <a:buAutoNum type="arabicPeriod"/>
              <a:defRPr/>
            </a:pPr>
            <a:r>
              <a:rPr lang="en-US" sz="2100" b="1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Populer</a:t>
            </a:r>
            <a:r>
              <a:rPr lang="en-US" sz="21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algn="just">
              <a:spcAft>
                <a:spcPts val="600"/>
              </a:spcAft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Biasanya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untuk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menyatakan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suatu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topic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akrab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menyenangkan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atau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disukai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oleh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banyak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orang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karena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gayanya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menarik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sederhana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namun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tidak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berupa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rekaan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. </a:t>
            </a:r>
            <a:r>
              <a:rPr lang="id-ID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Contoh :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laporan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berita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media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masa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indent="-465138" algn="just">
              <a:defRPr/>
            </a:pPr>
            <a:r>
              <a:rPr lang="en-US" sz="21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2.	Semiformal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65138" algn="just"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Aspek-aspek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yang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dalam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penyajian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semiformal,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antara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lain:</a:t>
            </a: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Halaman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Kata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isi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Pembahasan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Kesimpulan</a:t>
            </a:r>
            <a:endParaRPr lang="en-US" sz="2100" dirty="0">
              <a:latin typeface="Agency FB" panose="020B0503020202020204" pitchFamily="34" charset="0"/>
            </a:endParaRPr>
          </a:p>
          <a:p>
            <a:pPr marL="922337" indent="-457200" algn="just">
              <a:buFont typeface="+mj-lt"/>
              <a:buAutoNum type="alphaLcPeriod"/>
              <a:defRPr/>
            </a:pP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1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1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endParaRPr lang="en-US" sz="21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2771" name="Right Arrow 19"/>
          <p:cNvSpPr>
            <a:spLocks noChangeArrowheads="1"/>
          </p:cNvSpPr>
          <p:nvPr/>
        </p:nvSpPr>
        <p:spPr bwMode="auto">
          <a:xfrm>
            <a:off x="4876800" y="5076825"/>
            <a:ext cx="3429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id-ID" altLang="id-ID" sz="2400"/>
          </a:p>
        </p:txBody>
      </p:sp>
      <p:sp>
        <p:nvSpPr>
          <p:cNvPr id="32772" name="Text Box 2"/>
          <p:cNvSpPr txBox="1">
            <a:spLocks noChangeArrowheads="1"/>
          </p:cNvSpPr>
          <p:nvPr/>
        </p:nvSpPr>
        <p:spPr bwMode="auto">
          <a:xfrm>
            <a:off x="5730025" y="4721225"/>
            <a:ext cx="3276600" cy="1625600"/>
          </a:xfrm>
          <a:prstGeom prst="rect">
            <a:avLst/>
          </a:prstGeom>
          <a:solidFill>
            <a:srgbClr val="FEE6F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buku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(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resensi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wawancara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diskusi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>
                <a:latin typeface="Agency FB" pitchFamily="34" charset="0"/>
                <a:cs typeface="Times New Roman" panose="02020603050405020304" pitchFamily="18" charset="0"/>
              </a:rPr>
              <a:t>Laporan</a:t>
            </a:r>
            <a:r>
              <a:rPr lang="en-US" altLang="id-ID" sz="2000" dirty="0">
                <a:latin typeface="Agency FB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000" dirty="0" err="1" smtClean="0">
                <a:latin typeface="Agency FB" pitchFamily="34" charset="0"/>
                <a:cs typeface="Times New Roman" panose="02020603050405020304" pitchFamily="18" charset="0"/>
              </a:rPr>
              <a:t>kunjungan</a:t>
            </a:r>
            <a:endParaRPr lang="en-US" altLang="id-ID" sz="2000" dirty="0" smtClean="0">
              <a:latin typeface="Agency FB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id-ID" sz="2000" dirty="0" err="1" smtClean="0">
                <a:latin typeface="Agency FB" pitchFamily="34" charset="0"/>
                <a:cs typeface="Times New Roman" panose="02020603050405020304" pitchFamily="18" charset="0"/>
              </a:rPr>
              <a:t>Makalah</a:t>
            </a:r>
            <a:endParaRPr lang="en-US" altLang="id-ID" sz="2000" dirty="0">
              <a:latin typeface="Agency FB" pitchFamily="34" charset="0"/>
              <a:cs typeface="Times New Roman" panose="02020603050405020304" pitchFamily="18" charset="0"/>
            </a:endParaRPr>
          </a:p>
        </p:txBody>
      </p:sp>
      <p:sp>
        <p:nvSpPr>
          <p:cNvPr id="32773" name="Rectangle 21"/>
          <p:cNvSpPr>
            <a:spLocks noChangeArrowheads="1"/>
          </p:cNvSpPr>
          <p:nvPr/>
        </p:nvSpPr>
        <p:spPr bwMode="auto">
          <a:xfrm>
            <a:off x="6156325" y="150814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GB" altLang="id-ID" sz="2400"/>
          </a:p>
        </p:txBody>
      </p:sp>
    </p:spTree>
    <p:extLst>
      <p:ext uri="{BB962C8B-B14F-4D97-AF65-F5344CB8AC3E}">
        <p14:creationId xmlns:p14="http://schemas.microsoft.com/office/powerpoint/2010/main" val="12764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304800"/>
            <a:ext cx="8458200" cy="60785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defRPr/>
            </a:pPr>
            <a:r>
              <a:rPr lang="en-US" sz="2400" b="1" dirty="0">
                <a:latin typeface="Agency FB" panose="020B0503020202020204" pitchFamily="34" charset="0"/>
                <a:ea typeface="Times New Roman" panose="02020603050405020304" pitchFamily="18" charset="0"/>
              </a:rPr>
              <a:t>3.	Formal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600"/>
              </a:spcAft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Disusun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memenuhi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unsur-unsur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akademis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lengkap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, yang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meliputi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sebagai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berikut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:</a:t>
            </a: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Judul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Tim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Pembimbing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Kata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Pengantar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Absrak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Isi</a:t>
            </a: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Pendahuluan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Telaah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Kepustakaan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/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Kerangka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Teoritis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Pembahasan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Penelitian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Bab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Hasil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Kesimpulan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Daftar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Pustaka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Riwayat</a:t>
            </a:r>
            <a:r>
              <a:rPr lang="en-US" sz="2400" dirty="0">
                <a:latin typeface="Agency FB" panose="020B05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Hidup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  <a:p>
            <a:pPr marL="914400" lvl="1" indent="-457200" algn="just">
              <a:buFont typeface="+mj-lt"/>
              <a:buAutoNum type="alphaLcPeriod"/>
              <a:defRPr/>
            </a:pPr>
            <a:r>
              <a:rPr lang="en-US" sz="2400" dirty="0" err="1">
                <a:latin typeface="Agency FB" panose="020B0503020202020204" pitchFamily="34" charset="0"/>
                <a:ea typeface="Times New Roman" panose="02020603050405020304" pitchFamily="18" charset="0"/>
              </a:rPr>
              <a:t>Lampiran</a:t>
            </a:r>
            <a:endParaRPr lang="en-US" sz="2400" dirty="0">
              <a:latin typeface="Agency FB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05001" y="990600"/>
          <a:ext cx="8382001" cy="566896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528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47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Jenis kertas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b="0" dirty="0">
                          <a:effectLst/>
                          <a:latin typeface="Agency FB" panose="020B0503020202020204" pitchFamily="34" charset="0"/>
                        </a:rPr>
                        <a:t>Letter (21,59 x 27,94 cm)</a:t>
                      </a:r>
                      <a:endParaRPr lang="en-US" sz="2100" b="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b="0" dirty="0">
                          <a:effectLst/>
                          <a:latin typeface="Agency FB" panose="020B0503020202020204" pitchFamily="34" charset="0"/>
                        </a:rPr>
                        <a:t>A4 (21 x 29,7 cm)</a:t>
                      </a:r>
                      <a:endParaRPr lang="en-US" sz="2100" b="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7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Berat kertas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80 gsm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80 gsm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576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Margin 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Atas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	: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4</a:t>
                      </a:r>
                      <a:r>
                        <a:rPr lang="en-US" sz="2100" baseline="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Bawah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3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Kiri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4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91440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Kanan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3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5725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Atas 	:	4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5725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Bawah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3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5725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Kiri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4 </a:t>
                      </a: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cm</a:t>
                      </a:r>
                      <a:endParaRPr lang="en-US" sz="2100" dirty="0" smtClean="0">
                        <a:effectLst/>
                        <a:latin typeface="Agency FB" panose="020B0503020202020204" pitchFamily="34" charset="0"/>
                      </a:endParaRPr>
                    </a:p>
                    <a:p>
                      <a:pPr marL="1200150" indent="-120015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857250" algn="l"/>
                          <a:tab pos="1200150" algn="l"/>
                          <a:tab pos="5273675" algn="r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Kanan </a:t>
                      </a: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	:	3 cm 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5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Jenis huruf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Times New Roman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Arial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7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Besar huruf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12</a:t>
                      </a:r>
                      <a:r>
                        <a:rPr lang="en-US" sz="210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n-US" sz="2100" dirty="0" err="1" smtClean="0">
                          <a:effectLst/>
                          <a:latin typeface="Agency FB" panose="020B0503020202020204" pitchFamily="34" charset="0"/>
                        </a:rPr>
                        <a:t>pt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 smtClean="0">
                          <a:effectLst/>
                          <a:latin typeface="Agency FB" panose="020B0503020202020204" pitchFamily="34" charset="0"/>
                        </a:rPr>
                        <a:t>12</a:t>
                      </a:r>
                      <a:r>
                        <a:rPr lang="en-US" sz="210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n-US" sz="2100" dirty="0" err="1" smtClean="0">
                          <a:effectLst/>
                          <a:latin typeface="Agency FB" panose="020B0503020202020204" pitchFamily="34" charset="0"/>
                        </a:rPr>
                        <a:t>pt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5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Line spasi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Double (2 lines)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1,5 lines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957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720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Halaman </a:t>
                      </a:r>
                      <a:endParaRPr lang="en-US" sz="2100" b="1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Bagian pelengkap menggunakan simbol i, ii, iii, dst ...</a:t>
                      </a:r>
                      <a:endParaRPr lang="en-US" sz="2100" dirty="0">
                        <a:effectLst/>
                        <a:latin typeface="Agency FB" panose="020B0503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Bagian Bab I, II, dst ... dibawah tengan</a:t>
                      </a:r>
                      <a:endParaRPr lang="en-US" sz="2100" dirty="0">
                        <a:effectLst/>
                        <a:latin typeface="Agency FB" panose="020B0503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50215" algn="l"/>
                          <a:tab pos="1170305" algn="l"/>
                          <a:tab pos="1620520" algn="l"/>
                          <a:tab pos="1710690" algn="l"/>
                        </a:tabLst>
                      </a:pPr>
                      <a:r>
                        <a:rPr lang="id-ID" sz="2100" dirty="0">
                          <a:effectLst/>
                          <a:latin typeface="Agency FB" panose="020B0503020202020204" pitchFamily="34" charset="0"/>
                        </a:rPr>
                        <a:t>Bagian Subbab 1.1., 1,2., dst ... diatas kanan</a:t>
                      </a:r>
                      <a:endParaRPr lang="en-US" sz="2100" b="0" dirty="0">
                        <a:effectLst/>
                        <a:latin typeface="Agency FB" panose="020B05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36" marR="504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4851" name="Rectangle 1"/>
          <p:cNvSpPr>
            <a:spLocks noChangeArrowheads="1"/>
          </p:cNvSpPr>
          <p:nvPr/>
        </p:nvSpPr>
        <p:spPr bwMode="auto">
          <a:xfrm>
            <a:off x="1905001" y="274352"/>
            <a:ext cx="66433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r"/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d-ID" altLang="id-ID" sz="3200" b="1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KETENTUAN </a:t>
            </a:r>
            <a:r>
              <a:rPr lang="id-ID" altLang="id-ID" sz="3200" b="1" i="1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LAYOUT</a:t>
            </a:r>
            <a:r>
              <a:rPr lang="en-US" altLang="id-ID" sz="3200" b="1" i="1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 </a:t>
            </a:r>
            <a:r>
              <a:rPr lang="id-ID" altLang="id-ID" sz="3200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 </a:t>
            </a:r>
            <a:r>
              <a:rPr lang="id-ID" altLang="id-ID" sz="3200" b="1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PENULISAN</a:t>
            </a:r>
            <a:r>
              <a:rPr lang="id-ID" altLang="id-ID" sz="3200">
                <a:solidFill>
                  <a:srgbClr val="FF0000"/>
                </a:solidFill>
                <a:latin typeface="Agency FB" pitchFamily="34" charset="0"/>
                <a:cs typeface="Calibri" panose="020F0502020204030204" pitchFamily="34" charset="0"/>
              </a:rPr>
              <a:t> </a:t>
            </a:r>
            <a:endParaRPr lang="en-US" altLang="id-ID" sz="3200">
              <a:solidFill>
                <a:srgbClr val="FF0000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4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3194" y="1983346"/>
            <a:ext cx="7611414" cy="2537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 BLANCA" panose="02000000000000000000" pitchFamily="2" charset="0"/>
              </a:rPr>
              <a:t>SEKIAN DAN TERIMA KASIH</a:t>
            </a:r>
            <a:endParaRPr lang="en-US" sz="4000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1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377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Agency FB</vt:lpstr>
      <vt:lpstr>AR BLANCA</vt:lpstr>
      <vt:lpstr>Arial</vt:lpstr>
      <vt:lpstr>Calibri</vt:lpstr>
      <vt:lpstr>Calibri Light</vt:lpstr>
      <vt:lpstr>Times New Roman</vt:lpstr>
      <vt:lpstr>Office Theme</vt:lpstr>
      <vt:lpstr>MENGIDENTIFIKASI STRUKTUR KARYA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MENGIDENTIFIKASI STRUKTUR KARYA ILMIAH</dc:title>
  <dc:creator>Anita</dc:creator>
  <cp:lastModifiedBy>Anita</cp:lastModifiedBy>
  <cp:revision>4</cp:revision>
  <dcterms:created xsi:type="dcterms:W3CDTF">2021-01-06T03:08:47Z</dcterms:created>
  <dcterms:modified xsi:type="dcterms:W3CDTF">2021-03-05T01:58:39Z</dcterms:modified>
</cp:coreProperties>
</file>