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04/01/2021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CN" sz="5000" b="1" dirty="0" smtClean="0"/>
              <a:t>Tata </a:t>
            </a:r>
            <a:r>
              <a:rPr lang="en-US" altLang="zh-CN" sz="5000" b="1" dirty="0" err="1" smtClean="0"/>
              <a:t>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语 法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fǎ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 anchor="t">
            <a:normAutofit/>
          </a:bodyPr>
          <a:lstStyle/>
          <a:p>
            <a:r>
              <a:rPr lang="zh-CN" altLang="en-US" sz="4000" b="1" dirty="0" smtClean="0"/>
              <a:t>因 为 </a:t>
            </a:r>
            <a:r>
              <a:rPr lang="en-US" altLang="zh-CN" sz="4000" b="1" dirty="0" err="1" smtClean="0"/>
              <a:t>yīn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wei</a:t>
            </a:r>
            <a:r>
              <a:rPr lang="zh-CN" altLang="en-US" sz="4000" b="1" dirty="0" smtClean="0"/>
              <a:t>。。。所 以 </a:t>
            </a:r>
            <a:r>
              <a:rPr lang="en-US" altLang="zh-CN" sz="4000" b="1" dirty="0" err="1" smtClean="0"/>
              <a:t>suǒ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yǐ</a:t>
            </a:r>
            <a:r>
              <a:rPr lang="zh-CN" altLang="en-US" sz="4000" b="1" dirty="0" smtClean="0"/>
              <a:t>。。。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50006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因 为 </a:t>
            </a:r>
            <a:r>
              <a:rPr lang="en-US" altLang="zh-CN" sz="4000" dirty="0" err="1" smtClean="0"/>
              <a:t>yīn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wei</a:t>
            </a:r>
            <a:r>
              <a:rPr lang="en-US" altLang="zh-CN" sz="4000" dirty="0" smtClean="0"/>
              <a:t>… </a:t>
            </a:r>
            <a:r>
              <a:rPr lang="zh-CN" altLang="en-US" sz="4000" dirty="0" smtClean="0"/>
              <a:t>所 以 </a:t>
            </a:r>
            <a:r>
              <a:rPr lang="en-US" altLang="zh-CN" sz="4000" dirty="0" err="1" smtClean="0"/>
              <a:t>suǒ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yǐ</a:t>
            </a:r>
            <a:r>
              <a:rPr lang="en-US" altLang="zh-CN" sz="4000" dirty="0" smtClean="0"/>
              <a:t>… </a:t>
            </a:r>
            <a:r>
              <a:rPr lang="en-US" altLang="zh-CN" sz="4000" dirty="0" err="1" smtClean="0"/>
              <a:t>artinya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adalah</a:t>
            </a:r>
            <a:r>
              <a:rPr lang="en-US" altLang="zh-CN" sz="4000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karena</a:t>
            </a:r>
            <a:r>
              <a:rPr lang="en-US" altLang="zh-CN" sz="4000" dirty="0" smtClean="0"/>
              <a:t>….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maka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/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jadi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Digunakan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untuk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menyatakan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hubungan</a:t>
            </a:r>
            <a:r>
              <a:rPr lang="en-US" altLang="zh-CN" sz="4000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sebab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dan</a:t>
            </a:r>
            <a:r>
              <a:rPr lang="en-US" altLang="zh-CN" sz="4000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akibat</a:t>
            </a:r>
            <a:r>
              <a:rPr lang="en-US" altLang="zh-CN" sz="4000" dirty="0" smtClean="0"/>
              <a:t>.</a:t>
            </a:r>
          </a:p>
          <a:p>
            <a:pPr marL="0" indent="0">
              <a:buNone/>
            </a:pPr>
            <a:endParaRPr lang="id-ID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171451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dirty="0" smtClean="0"/>
              <a:t>因 为 </a:t>
            </a:r>
            <a:r>
              <a:rPr lang="en-US" altLang="zh-CN" sz="4000" dirty="0" err="1" smtClean="0"/>
              <a:t>yīn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wei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+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….</a:t>
            </a:r>
            <a:r>
              <a:rPr lang="en-US" altLang="zh-CN" sz="4000" dirty="0" smtClean="0"/>
              <a:t> + </a:t>
            </a:r>
            <a:r>
              <a:rPr lang="zh-CN" altLang="en-US" sz="4000" dirty="0" smtClean="0"/>
              <a:t>所 以 </a:t>
            </a:r>
            <a:r>
              <a:rPr lang="en-US" altLang="zh-CN" sz="4000" dirty="0" err="1" smtClean="0"/>
              <a:t>suǒ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yǐ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+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….</a:t>
            </a:r>
          </a:p>
          <a:p>
            <a:pPr marL="0" indent="0">
              <a:buNone/>
            </a:pPr>
            <a:r>
              <a:rPr lang="en-US" sz="4000" dirty="0" err="1" smtClean="0"/>
              <a:t>k</a:t>
            </a:r>
            <a:r>
              <a:rPr lang="en-US" sz="4000" dirty="0" err="1" smtClean="0"/>
              <a:t>arena</a:t>
            </a:r>
            <a:r>
              <a:rPr lang="en-US" sz="4000" dirty="0" smtClean="0"/>
              <a:t> + 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dirty="0" err="1" smtClean="0">
                <a:solidFill>
                  <a:srgbClr val="C00000"/>
                </a:solidFill>
              </a:rPr>
              <a:t>penyebab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  <a:r>
              <a:rPr lang="en-US" sz="4000" dirty="0" smtClean="0"/>
              <a:t> + </a:t>
            </a:r>
            <a:r>
              <a:rPr lang="en-US" sz="4000" dirty="0" err="1" smtClean="0"/>
              <a:t>m</a:t>
            </a:r>
            <a:r>
              <a:rPr lang="en-US" sz="4000" dirty="0" err="1" smtClean="0"/>
              <a:t>aka</a:t>
            </a:r>
            <a:r>
              <a:rPr lang="en-US" sz="4000" dirty="0" smtClean="0"/>
              <a:t> + 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dirty="0" err="1" smtClean="0">
                <a:solidFill>
                  <a:srgbClr val="C00000"/>
                </a:solidFill>
              </a:rPr>
              <a:t>a</a:t>
            </a:r>
            <a:r>
              <a:rPr lang="en-US" sz="4000" dirty="0" err="1" smtClean="0">
                <a:solidFill>
                  <a:srgbClr val="C00000"/>
                </a:solidFill>
              </a:rPr>
              <a:t>kibat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  <a:r>
              <a:rPr lang="en-US" sz="4000" dirty="0" smtClean="0"/>
              <a:t> </a:t>
            </a:r>
            <a:endParaRPr lang="en-US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4282" y="785794"/>
            <a:ext cx="857256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9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49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75542"/>
          </a:xfrm>
        </p:spPr>
        <p:txBody>
          <a:bodyPr>
            <a:noAutofit/>
          </a:bodyPr>
          <a:lstStyle/>
          <a:p>
            <a:r>
              <a:rPr lang="en-US" sz="4900" dirty="0" err="1" smtClean="0"/>
              <a:t>Contoh</a:t>
            </a:r>
            <a:r>
              <a:rPr lang="en-US" sz="4900" dirty="0" smtClean="0"/>
              <a:t> </a:t>
            </a:r>
            <a:r>
              <a:rPr lang="zh-CN" altLang="en-US" sz="4900" dirty="0" smtClean="0"/>
              <a:t>例 如 </a:t>
            </a:r>
            <a:r>
              <a:rPr lang="en-US" altLang="zh-CN" sz="4900" dirty="0" err="1" smtClean="0"/>
              <a:t>lì</a:t>
            </a:r>
            <a:r>
              <a:rPr lang="en-US" altLang="zh-CN" sz="4900" dirty="0" smtClean="0"/>
              <a:t> </a:t>
            </a:r>
            <a:r>
              <a:rPr lang="en-US" altLang="zh-CN" sz="4900" dirty="0" err="1" smtClean="0"/>
              <a:t>rú</a:t>
            </a:r>
            <a:endParaRPr lang="id-ID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5143536"/>
          </a:xfrm>
        </p:spPr>
        <p:txBody>
          <a:bodyPr>
            <a:normAutofit lnSpcReduction="10000"/>
          </a:bodyPr>
          <a:lstStyle/>
          <a:p>
            <a:pPr marL="355600" indent="-355600">
              <a:buNone/>
              <a:tabLst>
                <a:tab pos="355600" algn="l"/>
              </a:tabLst>
            </a:pPr>
            <a:r>
              <a:rPr lang="en-US" sz="3500" dirty="0" smtClean="0"/>
              <a:t>1. </a:t>
            </a:r>
            <a:r>
              <a:rPr lang="en-US" sz="3500" b="1" dirty="0" err="1" smtClean="0">
                <a:solidFill>
                  <a:srgbClr val="C00000"/>
                </a:solidFill>
              </a:rPr>
              <a:t>K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arena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dirty="0" err="1" smtClean="0"/>
              <a:t>sakit</a:t>
            </a:r>
            <a:r>
              <a:rPr lang="en-US" altLang="zh-CN" sz="3500" dirty="0" smtClean="0"/>
              <a:t>,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maka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kakak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perempuan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bekerja</a:t>
            </a:r>
            <a:r>
              <a:rPr lang="en-US" altLang="zh-CN" sz="3500" dirty="0" smtClean="0"/>
              <a:t>.</a:t>
            </a:r>
            <a:r>
              <a:rPr lang="en-US" sz="3500" dirty="0" smtClean="0"/>
              <a:t> </a:t>
            </a:r>
          </a:p>
          <a:p>
            <a:pPr marL="0" indent="355600">
              <a:buNone/>
            </a:pPr>
            <a:r>
              <a:rPr lang="zh-CN" altLang="en-US" sz="3500" b="1" dirty="0" smtClean="0">
                <a:solidFill>
                  <a:srgbClr val="C00000"/>
                </a:solidFill>
              </a:rPr>
              <a:t>因 为</a:t>
            </a:r>
            <a:r>
              <a:rPr lang="zh-CN" altLang="en-US" sz="3500" dirty="0" smtClean="0"/>
              <a:t> 生 病，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所 以</a:t>
            </a:r>
            <a:r>
              <a:rPr lang="zh-CN" altLang="en-US" sz="3500" dirty="0" smtClean="0"/>
              <a:t> 姐 姐 不 去 上 班。</a:t>
            </a:r>
            <a:endParaRPr lang="en-US" altLang="zh-CN" sz="3500" dirty="0" smtClean="0"/>
          </a:p>
          <a:p>
            <a:pPr marL="35560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y</a:t>
            </a:r>
            <a:r>
              <a:rPr lang="id-ID" sz="3600" b="1" dirty="0" smtClean="0">
                <a:solidFill>
                  <a:srgbClr val="C00000"/>
                </a:solidFill>
              </a:rPr>
              <a:t>īn w</a:t>
            </a:r>
            <a:r>
              <a:rPr lang="en-US" sz="3600" b="1" dirty="0" smtClean="0">
                <a:solidFill>
                  <a:srgbClr val="C00000"/>
                </a:solidFill>
              </a:rPr>
              <a:t>e</a:t>
            </a:r>
            <a:r>
              <a:rPr lang="id-ID" sz="3600" b="1" dirty="0" smtClean="0">
                <a:solidFill>
                  <a:srgbClr val="C00000"/>
                </a:solidFill>
              </a:rPr>
              <a:t>i</a:t>
            </a:r>
            <a:r>
              <a:rPr lang="id-ID" sz="3600" dirty="0" smtClean="0"/>
              <a:t> shēng</a:t>
            </a:r>
            <a:r>
              <a:rPr lang="en-US" sz="3600" dirty="0" smtClean="0"/>
              <a:t> </a:t>
            </a:r>
            <a:r>
              <a:rPr lang="id-ID" sz="3600" dirty="0" smtClean="0"/>
              <a:t>bìng</a:t>
            </a:r>
            <a:r>
              <a:rPr lang="id-ID" sz="3600" dirty="0" smtClean="0"/>
              <a:t>, </a:t>
            </a:r>
            <a:r>
              <a:rPr lang="id-ID" sz="3600" b="1" dirty="0" smtClean="0">
                <a:solidFill>
                  <a:srgbClr val="C00000"/>
                </a:solidFill>
              </a:rPr>
              <a:t>suǒ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id-ID" sz="3600" b="1" dirty="0" smtClean="0">
                <a:solidFill>
                  <a:srgbClr val="C00000"/>
                </a:solidFill>
              </a:rPr>
              <a:t>yǐ</a:t>
            </a:r>
            <a:r>
              <a:rPr lang="id-ID" sz="3600" dirty="0" smtClean="0"/>
              <a:t> jiě</a:t>
            </a:r>
            <a:r>
              <a:rPr lang="en-US" sz="3600" dirty="0" smtClean="0"/>
              <a:t> </a:t>
            </a:r>
            <a:r>
              <a:rPr lang="id-ID" sz="3600" dirty="0" smtClean="0"/>
              <a:t>ji</a:t>
            </a:r>
            <a:r>
              <a:rPr lang="en-US" sz="3600" dirty="0" smtClean="0"/>
              <a:t>e</a:t>
            </a:r>
            <a:r>
              <a:rPr lang="id-ID" sz="3600" dirty="0" smtClean="0"/>
              <a:t> </a:t>
            </a:r>
            <a:r>
              <a:rPr lang="id-ID" sz="3600" dirty="0" smtClean="0"/>
              <a:t>bù qù </a:t>
            </a:r>
            <a:r>
              <a:rPr lang="id-ID" sz="3600" dirty="0" smtClean="0"/>
              <a:t>shàng</a:t>
            </a:r>
            <a:r>
              <a:rPr lang="en-US" sz="3600" dirty="0" smtClean="0"/>
              <a:t> </a:t>
            </a:r>
            <a:r>
              <a:rPr lang="id-ID" sz="3600" dirty="0" smtClean="0"/>
              <a:t>bān</a:t>
            </a:r>
            <a:r>
              <a:rPr lang="id-ID" sz="3600" dirty="0" smtClean="0"/>
              <a:t>. </a:t>
            </a:r>
            <a:endParaRPr lang="en-US" sz="3500" dirty="0"/>
          </a:p>
          <a:p>
            <a:pPr marL="355600" indent="-355600">
              <a:buClrTx/>
              <a:buFont typeface="+mj-lt"/>
              <a:buAutoNum type="arabicPeriod" startAt="2"/>
            </a:pPr>
            <a:r>
              <a:rPr lang="en-US" sz="3500" b="1" dirty="0" err="1" smtClean="0">
                <a:solidFill>
                  <a:srgbClr val="C00000"/>
                </a:solidFill>
              </a:rPr>
              <a:t>Karena</a:t>
            </a:r>
            <a:r>
              <a:rPr lang="en-US" sz="3500" dirty="0" smtClean="0"/>
              <a:t>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mengerti</a:t>
            </a:r>
            <a:r>
              <a:rPr lang="en-US" sz="3500" dirty="0" smtClean="0"/>
              <a:t>, </a:t>
            </a:r>
            <a:r>
              <a:rPr lang="en-US" sz="3500" b="1" dirty="0" err="1" smtClean="0">
                <a:solidFill>
                  <a:srgbClr val="C00000"/>
                </a:solidFill>
              </a:rPr>
              <a:t>maka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bertanya</a:t>
            </a:r>
            <a:r>
              <a:rPr lang="en-US" sz="3500" dirty="0" smtClean="0"/>
              <a:t> </a:t>
            </a:r>
            <a:r>
              <a:rPr lang="en-US" sz="3500" dirty="0" err="1" smtClean="0"/>
              <a:t>pada</a:t>
            </a:r>
            <a:r>
              <a:rPr lang="en-US" sz="3500" dirty="0" smtClean="0"/>
              <a:t> guru.</a:t>
            </a:r>
          </a:p>
          <a:p>
            <a:pPr marL="355600" indent="-355600">
              <a:buClrTx/>
              <a:buNone/>
            </a:pPr>
            <a:r>
              <a:rPr lang="en-US" sz="3500" dirty="0" smtClean="0"/>
              <a:t>	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因 为</a:t>
            </a:r>
            <a:r>
              <a:rPr lang="zh-CN" altLang="en-US" sz="3500" dirty="0" smtClean="0"/>
              <a:t> 不 明 白，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所 以</a:t>
            </a:r>
            <a:r>
              <a:rPr lang="zh-CN" altLang="en-US" sz="3500" dirty="0" smtClean="0"/>
              <a:t> 我 问 老 师。</a:t>
            </a:r>
            <a:endParaRPr lang="en-US" altLang="zh-CN" sz="3500" dirty="0" smtClean="0"/>
          </a:p>
          <a:p>
            <a:pPr marL="355600" indent="-355600">
              <a:buClrTx/>
              <a:buNone/>
            </a:pPr>
            <a:r>
              <a:rPr lang="en-US" sz="3200" dirty="0" smtClean="0"/>
              <a:t>	</a:t>
            </a:r>
            <a:r>
              <a:rPr lang="en-US" sz="3500" b="1" dirty="0" smtClean="0">
                <a:solidFill>
                  <a:srgbClr val="C00000"/>
                </a:solidFill>
              </a:rPr>
              <a:t>y</a:t>
            </a:r>
            <a:r>
              <a:rPr lang="id-ID" sz="3500" b="1" dirty="0" smtClean="0">
                <a:solidFill>
                  <a:srgbClr val="C00000"/>
                </a:solidFill>
              </a:rPr>
              <a:t>īn w</a:t>
            </a:r>
            <a:r>
              <a:rPr lang="en-US" sz="3500" b="1" dirty="0" smtClean="0">
                <a:solidFill>
                  <a:srgbClr val="C00000"/>
                </a:solidFill>
              </a:rPr>
              <a:t>e</a:t>
            </a:r>
            <a:r>
              <a:rPr lang="id-ID" sz="3500" b="1" dirty="0" smtClean="0">
                <a:solidFill>
                  <a:srgbClr val="C00000"/>
                </a:solidFill>
              </a:rPr>
              <a:t>i</a:t>
            </a:r>
            <a:r>
              <a:rPr lang="id-ID" sz="3500" dirty="0" smtClean="0"/>
              <a:t> </a:t>
            </a:r>
            <a:r>
              <a:rPr lang="id-ID" sz="3500" dirty="0" smtClean="0"/>
              <a:t>bù </a:t>
            </a:r>
            <a:r>
              <a:rPr lang="id-ID" sz="3500" dirty="0" smtClean="0"/>
              <a:t>míng</a:t>
            </a:r>
            <a:r>
              <a:rPr lang="en-US" sz="3500" dirty="0" smtClean="0"/>
              <a:t> </a:t>
            </a:r>
            <a:r>
              <a:rPr lang="id-ID" sz="3500" dirty="0" smtClean="0"/>
              <a:t>bái</a:t>
            </a:r>
            <a:r>
              <a:rPr lang="id-ID" sz="3500" dirty="0" smtClean="0"/>
              <a:t>, </a:t>
            </a:r>
            <a:r>
              <a:rPr lang="id-ID" sz="3500" b="1" dirty="0" smtClean="0">
                <a:solidFill>
                  <a:srgbClr val="C00000"/>
                </a:solidFill>
              </a:rPr>
              <a:t>suǒ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yǐ</a:t>
            </a:r>
            <a:r>
              <a:rPr lang="id-ID" sz="3500" dirty="0" smtClean="0"/>
              <a:t> </a:t>
            </a:r>
            <a:r>
              <a:rPr lang="id-ID" sz="3500" dirty="0" smtClean="0"/>
              <a:t>wǒ wèn </a:t>
            </a:r>
            <a:r>
              <a:rPr lang="id-ID" sz="3500" dirty="0" smtClean="0"/>
              <a:t>lǎo</a:t>
            </a:r>
            <a:r>
              <a:rPr lang="en-US" sz="3500" dirty="0" smtClean="0"/>
              <a:t> </a:t>
            </a:r>
            <a:r>
              <a:rPr lang="id-ID" sz="3500" dirty="0" smtClean="0"/>
              <a:t>shī</a:t>
            </a:r>
            <a:r>
              <a:rPr lang="id-ID" sz="3500" dirty="0" smtClean="0"/>
              <a:t>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 fontScale="47500" lnSpcReduction="20000"/>
          </a:bodyPr>
          <a:lstStyle/>
          <a:p>
            <a:pPr marL="742950" indent="-742950">
              <a:buClr>
                <a:schemeClr val="tx1"/>
              </a:buClr>
              <a:buFont typeface="+mj-lt"/>
              <a:buAutoNum type="arabicPeriod" startAt="3"/>
            </a:pPr>
            <a:r>
              <a:rPr lang="en-US" sz="7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sibuk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400" dirty="0" err="1" smtClean="0">
                <a:latin typeface="Times New Roman" pitchFamily="18" charset="0"/>
                <a:cs typeface="Times New Roman" pitchFamily="18" charset="0"/>
              </a:rPr>
              <a:t>menonton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film.</a:t>
            </a:r>
          </a:p>
          <a:p>
            <a:pPr marL="742950" indent="-742950">
              <a:buClr>
                <a:schemeClr val="tx1"/>
              </a:buClr>
              <a:buNone/>
            </a:pP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因 为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 很 忙，</a:t>
            </a:r>
            <a:r>
              <a:rPr lang="zh-CN" alt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所 以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 我 不 可 以 看 电 影。</a:t>
            </a:r>
            <a:endParaRPr lang="en-US" altLang="zh-CN" sz="7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Clr>
                <a:schemeClr val="tx1"/>
              </a:buClr>
              <a:buNone/>
            </a:pP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īn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hěn máng, 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suǒ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yǐ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wǒ bù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kě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yǐ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kàn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diàn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yǐng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7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Clr>
                <a:schemeClr val="tx1"/>
              </a:buClr>
              <a:buNone/>
            </a:pPr>
            <a:endParaRPr lang="en-US" sz="5600" dirty="0" smtClean="0"/>
          </a:p>
          <a:p>
            <a:pPr marL="742950" indent="-742950">
              <a:buClr>
                <a:schemeClr val="tx1"/>
              </a:buClr>
              <a:buFont typeface="+mj-lt"/>
              <a:buAutoNum type="arabicPeriod" startAt="4"/>
            </a:pPr>
            <a:r>
              <a:rPr lang="en-US" altLang="zh-CN" sz="7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400" dirty="0" err="1" smtClean="0">
                <a:latin typeface="Times New Roman" pitchFamily="18" charset="0"/>
                <a:cs typeface="Times New Roman" pitchFamily="18" charset="0"/>
              </a:rPr>
              <a:t>mengerjakan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7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US" altLang="zh-CN" sz="7400" dirty="0" err="1" smtClean="0">
                <a:latin typeface="Times New Roman" pitchFamily="18" charset="0"/>
                <a:cs typeface="Times New Roman" pitchFamily="18" charset="0"/>
              </a:rPr>
              <a:t>memarahi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4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Clr>
                <a:schemeClr val="tx1"/>
              </a:buClr>
              <a:buNone/>
            </a:pP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因 为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 我 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不 做 作 业 </a:t>
            </a: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zh-CN" alt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所 以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 老 师 骂 我</a:t>
            </a:r>
            <a:r>
              <a:rPr lang="zh-CN" altLang="en-US" sz="74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7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Clr>
                <a:schemeClr val="tx1"/>
              </a:buClr>
              <a:buNone/>
            </a:pPr>
            <a:r>
              <a:rPr lang="en-US" altLang="zh-CN" sz="7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īn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wǒ bù zuò 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zuò</a:t>
            </a: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yè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 , </a:t>
            </a:r>
            <a:r>
              <a:rPr lang="id-ID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suǒ yǐ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 lǎo shī mà wǒ</a:t>
            </a:r>
            <a:r>
              <a:rPr lang="id-ID" sz="7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7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652</TotalTime>
  <Words>142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Bahasa Mandarin  中文 zhōng wén</vt:lpstr>
      <vt:lpstr>因 为 yīn wei。。。所 以 suǒ yǐ。。。</vt:lpstr>
      <vt:lpstr>Slide 3</vt:lpstr>
      <vt:lpstr>Contoh 例 如 lì rú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51</cp:revision>
  <dcterms:created xsi:type="dcterms:W3CDTF">2020-10-13T11:27:36Z</dcterms:created>
  <dcterms:modified xsi:type="dcterms:W3CDTF">2021-01-04T04:15:24Z</dcterms:modified>
</cp:coreProperties>
</file>