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2" r:id="rId3"/>
    <p:sldId id="273" r:id="rId4"/>
    <p:sldId id="274" r:id="rId5"/>
    <p:sldId id="275" r:id="rId6"/>
    <p:sldId id="277" r:id="rId7"/>
    <p:sldId id="278" r:id="rId8"/>
    <p:sldId id="279" r:id="rId9"/>
    <p:sldId id="280" r:id="rId10"/>
    <p:sldId id="281" r:id="rId11"/>
    <p:sldId id="282" r:id="rId12"/>
    <p:sldId id="284" r:id="rId13"/>
    <p:sldId id="283" r:id="rId14"/>
    <p:sldId id="285" r:id="rId15"/>
    <p:sldId id="286" r:id="rId16"/>
    <p:sldId id="287" r:id="rId17"/>
    <p:sldId id="288" r:id="rId18"/>
    <p:sldId id="289" r:id="rId19"/>
    <p:sldId id="290" r:id="rId20"/>
    <p:sldId id="291" r:id="rId21"/>
  </p:sldIdLst>
  <p:sldSz cx="9144000" cy="5715000" type="screen16x10"/>
  <p:notesSz cx="6858000" cy="9144000"/>
  <p:defaultTextStyle>
    <a:defPPr>
      <a:defRPr lang="en-US"/>
    </a:defPPr>
    <a:lvl1pPr marL="0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00FF"/>
    <a:srgbClr val="CC00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7" autoAdjust="0"/>
    <p:restoredTop sz="94576" autoAdjust="0"/>
  </p:normalViewPr>
  <p:slideViewPr>
    <p:cSldViewPr>
      <p:cViewPr>
        <p:scale>
          <a:sx n="100" d="100"/>
          <a:sy n="100" d="100"/>
        </p:scale>
        <p:origin x="708" y="-21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81177-480B-4339-98D5-7D35108AC407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72C15-A89B-4E21-B310-B2D4CAB66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87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JILI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5" tIns="45712" rIns="91425" bIns="4571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90488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>
              <a:buNone/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ounded Rectangle 7">
            <a:hlinkClick r:id="" action="ppaction://hlinkshowjump?jump=nextslide"/>
          </p:cNvPr>
          <p:cNvSpPr/>
          <p:nvPr userDrawn="1"/>
        </p:nvSpPr>
        <p:spPr>
          <a:xfrm>
            <a:off x="3500430" y="4357699"/>
            <a:ext cx="1571636" cy="535765"/>
          </a:xfrm>
          <a:prstGeom prst="roundRect">
            <a:avLst>
              <a:gd name="adj" fmla="val 50000"/>
            </a:avLst>
          </a:prstGeom>
          <a:solidFill>
            <a:srgbClr val="00CC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Masuk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K KD INDIKATOR TU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W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7229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1520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429420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00858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KH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643702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" Target="../slides/slide2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14480" y="228866"/>
            <a:ext cx="7215238" cy="783153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80" y="1190614"/>
            <a:ext cx="7215238" cy="4187167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Pentagon 6">
            <a:hlinkClick r:id="rId12" action="ppaction://hlinksldjump"/>
          </p:cNvPr>
          <p:cNvSpPr/>
          <p:nvPr/>
        </p:nvSpPr>
        <p:spPr>
          <a:xfrm>
            <a:off x="0" y="1142989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STANDAR KOMPETENSI</a:t>
            </a:r>
            <a:endParaRPr lang="en-US" b="1" dirty="0"/>
          </a:p>
        </p:txBody>
      </p:sp>
      <p:sp>
        <p:nvSpPr>
          <p:cNvPr id="8" name="Pentagon 7">
            <a:hlinkClick r:id="rId13" action="ppaction://hlinksldjump"/>
          </p:cNvPr>
          <p:cNvSpPr/>
          <p:nvPr/>
        </p:nvSpPr>
        <p:spPr>
          <a:xfrm>
            <a:off x="0" y="1835938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KOMPETENSI DASAR</a:t>
            </a:r>
            <a:endParaRPr lang="en-US" b="1" dirty="0"/>
          </a:p>
        </p:txBody>
      </p:sp>
      <p:sp>
        <p:nvSpPr>
          <p:cNvPr id="9" name="Pentagon 8">
            <a:hlinkClick r:id="rId14" action="ppaction://hlinksldjump"/>
          </p:cNvPr>
          <p:cNvSpPr/>
          <p:nvPr/>
        </p:nvSpPr>
        <p:spPr>
          <a:xfrm>
            <a:off x="0" y="2528887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INDIKATOR</a:t>
            </a:r>
            <a:endParaRPr lang="en-US" b="1" dirty="0"/>
          </a:p>
        </p:txBody>
      </p:sp>
      <p:sp>
        <p:nvSpPr>
          <p:cNvPr id="10" name="Pentagon 9">
            <a:hlinkClick r:id="rId15" action="ppaction://hlinksldjump"/>
          </p:cNvPr>
          <p:cNvSpPr/>
          <p:nvPr/>
        </p:nvSpPr>
        <p:spPr>
          <a:xfrm>
            <a:off x="0" y="3221836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11" name="Pentagon 10">
            <a:hlinkClick r:id="" action="ppaction://noaction"/>
          </p:cNvPr>
          <p:cNvSpPr/>
          <p:nvPr/>
        </p:nvSpPr>
        <p:spPr>
          <a:xfrm>
            <a:off x="0" y="3914785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LATIHAN SOAL</a:t>
            </a:r>
            <a:endParaRPr lang="en-US" b="1" dirty="0"/>
          </a:p>
        </p:txBody>
      </p:sp>
      <p:sp>
        <p:nvSpPr>
          <p:cNvPr id="12" name="Pentagon 11">
            <a:hlinkClick r:id="" action="ppaction://noaction"/>
          </p:cNvPr>
          <p:cNvSpPr/>
          <p:nvPr/>
        </p:nvSpPr>
        <p:spPr>
          <a:xfrm>
            <a:off x="0" y="4607732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TUGAS</a:t>
            </a:r>
            <a:endParaRPr lang="en-US" b="1" dirty="0"/>
          </a:p>
        </p:txBody>
      </p:sp>
      <p:sp>
        <p:nvSpPr>
          <p:cNvPr id="13" name="Oval 12">
            <a:hlinkClick r:id="" action="ppaction://hlinkshowjump?jump=endshow" highlightClick="1">
              <a:snd r:embed="rId16" name="applause.wav"/>
            </a:hlinkClick>
          </p:cNvPr>
          <p:cNvSpPr/>
          <p:nvPr/>
        </p:nvSpPr>
        <p:spPr>
          <a:xfrm>
            <a:off x="8072494" y="5286393"/>
            <a:ext cx="1000100" cy="35719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dirty="0" smtClean="0"/>
              <a:t>Keluar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60" r:id="rId5"/>
    <p:sldLayoutId id="2147483659" r:id="rId6"/>
    <p:sldLayoutId id="2147483658" r:id="rId7"/>
    <p:sldLayoutId id="2147483654" r:id="rId8"/>
    <p:sldLayoutId id="2147483655" r:id="rId9"/>
  </p:sldLayoutIdLst>
  <p:txStyles>
    <p:titleStyle>
      <a:lvl1pPr algn="ctr" defTabSz="914254" rtl="0" eaLnBrk="1" latinLnBrk="0" hangingPunct="1">
        <a:spcBef>
          <a:spcPct val="0"/>
        </a:spcBef>
        <a:buNone/>
        <a:defRPr sz="4400" b="1" kern="1200" cap="none" spc="50">
          <a:ln w="11430"/>
          <a:solidFill>
            <a:schemeClr val="tx1"/>
          </a:soli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845" indent="-342845" algn="l" defTabSz="914254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1" indent="-285705" algn="l" defTabSz="914254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8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5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1" indent="-228563" algn="l" defTabSz="9142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8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6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2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9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8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2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9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6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57488" y="2714624"/>
            <a:ext cx="292895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8596" y="2428872"/>
            <a:ext cx="7772400" cy="1225021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2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PELUANG</a:t>
            </a:r>
            <a:endParaRPr kumimoji="0" lang="en-US" sz="4400" b="1" i="0" u="none" strike="noStrike" kern="1200" cap="none" spc="50" normalizeH="0" baseline="0" noProof="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2976" y="1381112"/>
            <a:ext cx="6400800" cy="904884"/>
          </a:xfrm>
          <a:prstGeom prst="rect">
            <a:avLst/>
          </a:prstGeom>
        </p:spPr>
        <p:txBody>
          <a:bodyPr vert="horz" lIns="91425" tIns="45712" rIns="91425" bIns="45712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2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d-ID" sz="32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AB</a:t>
            </a:r>
            <a:r>
              <a:rPr kumimoji="0" lang="id-ID" sz="32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kumimoji="0" lang="en-US" sz="3200" b="1" i="0" u="none" strike="noStrike" kern="1200" cap="none" spc="50" normalizeH="0" baseline="0" noProof="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PERCOBAAN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Melempar</a:t>
            </a:r>
            <a:r>
              <a:rPr lang="en-GB" dirty="0" smtClean="0"/>
              <a:t> SEBUAH KOIN </a:t>
            </a:r>
            <a:r>
              <a:rPr lang="en-GB" dirty="0" err="1" smtClean="0"/>
              <a:t>dan</a:t>
            </a:r>
            <a:r>
              <a:rPr lang="en-GB" dirty="0" smtClean="0"/>
              <a:t> SEBUAH DADU </a:t>
            </a:r>
          </a:p>
          <a:p>
            <a:pPr marL="0" indent="0">
              <a:buNone/>
            </a:pPr>
            <a:r>
              <a:rPr lang="en-GB" dirty="0" smtClean="0"/>
              <a:t>                n(s) = </a:t>
            </a:r>
            <a:r>
              <a:rPr lang="en-GB" dirty="0" smtClean="0"/>
              <a:t>12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2267744" y="2425452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984890"/>
              </p:ext>
            </p:extLst>
          </p:nvPr>
        </p:nvGraphicFramePr>
        <p:xfrm>
          <a:off x="2195736" y="3145532"/>
          <a:ext cx="6095999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1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2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3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4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5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6</a:t>
                      </a:r>
                      <a:endParaRPr lang="en-GB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A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A,1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A,2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A,3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A,4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A,5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A,6</a:t>
                      </a:r>
                      <a:endParaRPr lang="en-GB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G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G,1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G,2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G,6</a:t>
                      </a:r>
                      <a:endParaRPr lang="en-GB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19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PERCOBAAN 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Mengambil</a:t>
            </a:r>
            <a:r>
              <a:rPr lang="en-GB" dirty="0" smtClean="0"/>
              <a:t> KARTU BRIDGE </a:t>
            </a:r>
          </a:p>
          <a:p>
            <a:pPr marL="0" indent="0">
              <a:buNone/>
            </a:pPr>
            <a:r>
              <a:rPr lang="en-GB" dirty="0" smtClean="0"/>
              <a:t>                n(s) = </a:t>
            </a:r>
            <a:r>
              <a:rPr lang="en-GB" dirty="0" smtClean="0"/>
              <a:t>52</a:t>
            </a:r>
          </a:p>
          <a:p>
            <a:pPr marL="0" indent="0">
              <a:buNone/>
            </a:pPr>
            <a:r>
              <a:rPr lang="en-GB" dirty="0" smtClean="0"/>
              <a:t>JENIS:</a:t>
            </a:r>
          </a:p>
          <a:p>
            <a:pPr marL="0" indent="0">
              <a:buNone/>
            </a:pPr>
            <a:r>
              <a:rPr lang="en-GB" dirty="0" smtClean="0"/>
              <a:t>HATI = 13 (MERAH)</a:t>
            </a:r>
          </a:p>
          <a:p>
            <a:pPr marL="0" indent="0">
              <a:buNone/>
            </a:pPr>
            <a:r>
              <a:rPr lang="en-GB" dirty="0" smtClean="0"/>
              <a:t>{AS,K,Q,J,2,3,4,5,6,7,8,9,10}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SKOP = 13 (HITAM)</a:t>
            </a:r>
          </a:p>
          <a:p>
            <a:pPr marL="0" indent="0">
              <a:buNone/>
            </a:pPr>
            <a:r>
              <a:rPr lang="en-GB" dirty="0" smtClean="0"/>
              <a:t>{AS,K,Q,J,2,3,4,5,6,7,8,9,10}</a:t>
            </a:r>
          </a:p>
          <a:p>
            <a:pPr marL="0" indent="0">
              <a:buNone/>
            </a:pPr>
            <a:r>
              <a:rPr lang="en-GB" dirty="0" smtClean="0"/>
              <a:t>KERITING = 13 (HITAM)</a:t>
            </a:r>
          </a:p>
          <a:p>
            <a:pPr marL="0" indent="0">
              <a:buNone/>
            </a:pPr>
            <a:r>
              <a:rPr lang="en-GB" dirty="0" smtClean="0"/>
              <a:t>WAJIK = 13 (MERAH)</a:t>
            </a:r>
            <a:endParaRPr lang="en-GB" dirty="0" smtClean="0"/>
          </a:p>
          <a:p>
            <a:pPr marL="0" indent="0">
              <a:buNone/>
            </a:pPr>
            <a:endParaRPr lang="en-GB" sz="28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2339752" y="1705372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630366"/>
            <a:ext cx="3891366" cy="330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33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PELUANG KEJADIAN TUNGGAL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RUMUS 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KETERANGAN :</a:t>
            </a:r>
          </a:p>
          <a:p>
            <a:pPr marL="0" indent="0">
              <a:buNone/>
            </a:pPr>
            <a:r>
              <a:rPr lang="en-GB" sz="2800" dirty="0" smtClean="0"/>
              <a:t>n(A) = </a:t>
            </a:r>
            <a:r>
              <a:rPr lang="en-GB" sz="2800" dirty="0" err="1" smtClean="0"/>
              <a:t>jumlah</a:t>
            </a:r>
            <a:r>
              <a:rPr lang="en-GB" sz="2800" dirty="0" smtClean="0"/>
              <a:t> </a:t>
            </a:r>
            <a:r>
              <a:rPr lang="en-GB" sz="2800" dirty="0" err="1" smtClean="0"/>
              <a:t>anggota</a:t>
            </a:r>
            <a:r>
              <a:rPr lang="en-GB" sz="2800" dirty="0" smtClean="0"/>
              <a:t> </a:t>
            </a:r>
            <a:r>
              <a:rPr lang="en-GB" sz="2800" dirty="0" err="1" smtClean="0"/>
              <a:t>kejadian</a:t>
            </a:r>
            <a:r>
              <a:rPr lang="en-GB" sz="2800" dirty="0" smtClean="0"/>
              <a:t> yang </a:t>
            </a:r>
            <a:r>
              <a:rPr lang="en-GB" sz="2800" dirty="0" err="1" smtClean="0"/>
              <a:t>diinginkan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n(S) = </a:t>
            </a:r>
            <a:r>
              <a:rPr lang="en-GB" sz="2800" dirty="0" err="1" smtClean="0"/>
              <a:t>jumlah</a:t>
            </a:r>
            <a:r>
              <a:rPr lang="en-GB" sz="2800" dirty="0" smtClean="0"/>
              <a:t> </a:t>
            </a:r>
            <a:r>
              <a:rPr lang="en-GB" sz="2800" dirty="0" err="1" smtClean="0"/>
              <a:t>anggota</a:t>
            </a:r>
            <a:r>
              <a:rPr lang="en-GB" sz="2800" dirty="0" smtClean="0"/>
              <a:t> </a:t>
            </a:r>
            <a:r>
              <a:rPr lang="en-GB" sz="2800" dirty="0" err="1" smtClean="0"/>
              <a:t>ruang</a:t>
            </a:r>
            <a:r>
              <a:rPr lang="en-GB" sz="2800" dirty="0" smtClean="0"/>
              <a:t> </a:t>
            </a:r>
            <a:r>
              <a:rPr lang="en-GB" sz="2800" dirty="0" err="1" smtClean="0"/>
              <a:t>sampel</a:t>
            </a: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NILAI PELUANG BERKISAR 0 – 1 </a:t>
            </a:r>
          </a:p>
          <a:p>
            <a:pPr marL="0" indent="0">
              <a:buNone/>
            </a:pPr>
            <a:r>
              <a:rPr lang="en-GB" sz="2800" dirty="0" smtClean="0"/>
              <a:t>0 = KEJADIAN MUSTAHIL</a:t>
            </a:r>
          </a:p>
          <a:p>
            <a:pPr marL="0" indent="0">
              <a:buNone/>
            </a:pPr>
            <a:r>
              <a:rPr lang="en-GB" sz="2800" dirty="0" smtClean="0"/>
              <a:t>1 = KEJADIAN PASTI</a:t>
            </a: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28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665657"/>
              </p:ext>
            </p:extLst>
          </p:nvPr>
        </p:nvGraphicFramePr>
        <p:xfrm>
          <a:off x="3635896" y="1209292"/>
          <a:ext cx="1944216" cy="987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7" name="Equation" r:id="rId3" imgW="825480" imgH="419040" progId="Equation.DSMT4">
                  <p:embed/>
                </p:oleObj>
              </mc:Choice>
              <mc:Fallback>
                <p:oleObj name="Equation" r:id="rId3" imgW="8254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35896" y="1209292"/>
                        <a:ext cx="1944216" cy="987064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386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CONTOH SOAL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Sebuah</a:t>
            </a:r>
            <a:r>
              <a:rPr lang="en-GB" dirty="0" smtClean="0"/>
              <a:t> </a:t>
            </a:r>
            <a:r>
              <a:rPr lang="en-GB" dirty="0" err="1" smtClean="0"/>
              <a:t>dadu</a:t>
            </a:r>
            <a:r>
              <a:rPr lang="en-GB" dirty="0" smtClean="0"/>
              <a:t> </a:t>
            </a:r>
            <a:r>
              <a:rPr lang="en-GB" dirty="0" err="1" smtClean="0"/>
              <a:t>dilempar</a:t>
            </a:r>
            <a:r>
              <a:rPr lang="en-GB" dirty="0" smtClean="0"/>
              <a:t> </a:t>
            </a:r>
            <a:r>
              <a:rPr lang="en-GB" dirty="0" err="1" smtClean="0"/>
              <a:t>sekali</a:t>
            </a:r>
            <a:r>
              <a:rPr lang="en-GB" dirty="0" smtClean="0"/>
              <a:t>. </a:t>
            </a:r>
            <a:r>
              <a:rPr lang="en-GB" dirty="0" err="1" smtClean="0"/>
              <a:t>Tentukan</a:t>
            </a:r>
            <a:r>
              <a:rPr lang="en-GB" dirty="0" smtClean="0"/>
              <a:t> </a:t>
            </a:r>
            <a:r>
              <a:rPr lang="en-GB" dirty="0" err="1" smtClean="0"/>
              <a:t>peluang</a:t>
            </a:r>
            <a:r>
              <a:rPr lang="en-GB" dirty="0" smtClean="0"/>
              <a:t> </a:t>
            </a:r>
            <a:r>
              <a:rPr lang="en-GB" dirty="0" err="1" smtClean="0"/>
              <a:t>kejadian</a:t>
            </a:r>
            <a:r>
              <a:rPr lang="en-GB" dirty="0" smtClean="0"/>
              <a:t> </a:t>
            </a:r>
            <a:r>
              <a:rPr lang="en-GB" dirty="0" err="1" smtClean="0"/>
              <a:t>munculnya</a:t>
            </a:r>
            <a:r>
              <a:rPr lang="en-GB" dirty="0" smtClean="0"/>
              <a:t>:</a:t>
            </a:r>
          </a:p>
          <a:p>
            <a:pPr marL="514350" indent="-514350">
              <a:buAutoNum type="alphaLcPeriod"/>
            </a:pPr>
            <a:r>
              <a:rPr lang="en-GB" dirty="0" err="1" smtClean="0"/>
              <a:t>Bilangan</a:t>
            </a:r>
            <a:r>
              <a:rPr lang="en-GB" dirty="0" smtClean="0"/>
              <a:t> </a:t>
            </a:r>
            <a:r>
              <a:rPr lang="en-GB" dirty="0" err="1" smtClean="0"/>
              <a:t>ganjil</a:t>
            </a:r>
            <a:endParaRPr lang="en-GB" dirty="0" smtClean="0"/>
          </a:p>
          <a:p>
            <a:pPr marL="514350" indent="-514350">
              <a:buAutoNum type="alphaLcPeriod"/>
            </a:pPr>
            <a:r>
              <a:rPr lang="en-GB" dirty="0" err="1" smtClean="0"/>
              <a:t>Bilangan</a:t>
            </a:r>
            <a:r>
              <a:rPr lang="en-GB" dirty="0" smtClean="0"/>
              <a:t> Prima</a:t>
            </a:r>
          </a:p>
          <a:p>
            <a:pPr marL="0" indent="0">
              <a:buNone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45938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PEMBAHASAN SOAL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Jawab</a:t>
            </a:r>
            <a:r>
              <a:rPr lang="en-GB" dirty="0" smtClean="0"/>
              <a:t> :</a:t>
            </a:r>
          </a:p>
          <a:p>
            <a:pPr marL="514350" indent="-514350">
              <a:buAutoNum type="alphaLcPeriod"/>
            </a:pPr>
            <a:r>
              <a:rPr lang="en-GB" dirty="0" smtClean="0"/>
              <a:t>n(A) = {1, 3, 5} = 3</a:t>
            </a:r>
          </a:p>
          <a:p>
            <a:pPr marL="0" indent="0">
              <a:buNone/>
            </a:pPr>
            <a:r>
              <a:rPr lang="en-GB" dirty="0" smtClean="0"/>
              <a:t>      n(S) = 6</a:t>
            </a:r>
          </a:p>
          <a:p>
            <a:pPr marL="0" indent="0">
              <a:buNone/>
            </a:pP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</a:t>
            </a:r>
          </a:p>
          <a:p>
            <a:pPr marL="514350" indent="-514350">
              <a:buAutoNum type="alphaLcPeriod" startAt="2"/>
            </a:pPr>
            <a:r>
              <a:rPr lang="en-GB" dirty="0" smtClean="0"/>
              <a:t>n(B) = {2, 3, 5} = 3</a:t>
            </a:r>
          </a:p>
          <a:p>
            <a:pPr marL="0" indent="0">
              <a:buNone/>
            </a:pPr>
            <a:r>
              <a:rPr lang="en-GB" dirty="0" smtClean="0"/>
              <a:t>      n(S) = 6</a:t>
            </a:r>
          </a:p>
          <a:p>
            <a:pPr marL="514350" indent="-514350">
              <a:buAutoNum type="alphaLcPeriod"/>
            </a:pPr>
            <a:endParaRPr lang="en-GB" dirty="0" smtClean="0"/>
          </a:p>
          <a:p>
            <a:pPr marL="0" indent="0">
              <a:buNone/>
            </a:pPr>
            <a:endParaRPr lang="en-GB" sz="28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076812"/>
              </p:ext>
            </p:extLst>
          </p:nvPr>
        </p:nvGraphicFramePr>
        <p:xfrm>
          <a:off x="4499992" y="2521069"/>
          <a:ext cx="2995613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0" name="Equation" r:id="rId3" imgW="1320480" imgH="419040" progId="Equation.DSMT4">
                  <p:embed/>
                </p:oleObj>
              </mc:Choice>
              <mc:Fallback>
                <p:oleObj name="Equation" r:id="rId3" imgW="13204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99992" y="2521069"/>
                        <a:ext cx="2995613" cy="950912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021621"/>
              </p:ext>
            </p:extLst>
          </p:nvPr>
        </p:nvGraphicFramePr>
        <p:xfrm>
          <a:off x="5652120" y="4036734"/>
          <a:ext cx="2995613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1" name="Equation" r:id="rId5" imgW="1320480" imgH="419040" progId="Equation.DSMT4">
                  <p:embed/>
                </p:oleObj>
              </mc:Choice>
              <mc:Fallback>
                <p:oleObj name="Equation" r:id="rId5" imgW="13204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52120" y="4036734"/>
                        <a:ext cx="2995613" cy="950912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398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CONTOH SOAL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Dua</a:t>
            </a:r>
            <a:r>
              <a:rPr lang="en-GB" dirty="0" smtClean="0"/>
              <a:t> </a:t>
            </a:r>
            <a:r>
              <a:rPr lang="en-GB" dirty="0" err="1" smtClean="0"/>
              <a:t>buah</a:t>
            </a:r>
            <a:r>
              <a:rPr lang="en-GB" dirty="0" smtClean="0"/>
              <a:t> </a:t>
            </a:r>
            <a:r>
              <a:rPr lang="en-GB" dirty="0" err="1" smtClean="0"/>
              <a:t>dadu</a:t>
            </a:r>
            <a:r>
              <a:rPr lang="en-GB" dirty="0" smtClean="0"/>
              <a:t> </a:t>
            </a:r>
            <a:r>
              <a:rPr lang="en-GB" dirty="0" err="1" smtClean="0"/>
              <a:t>dilempar</a:t>
            </a:r>
            <a:r>
              <a:rPr lang="en-GB" dirty="0" smtClean="0"/>
              <a:t> </a:t>
            </a:r>
            <a:r>
              <a:rPr lang="en-GB" dirty="0" err="1" smtClean="0"/>
              <a:t>bersama-sama</a:t>
            </a:r>
            <a:r>
              <a:rPr lang="en-GB" dirty="0" smtClean="0"/>
              <a:t> </a:t>
            </a:r>
            <a:r>
              <a:rPr lang="en-GB" dirty="0" err="1" smtClean="0"/>
              <a:t>sebanyak</a:t>
            </a:r>
            <a:r>
              <a:rPr lang="en-GB" dirty="0" smtClean="0"/>
              <a:t> </a:t>
            </a:r>
            <a:r>
              <a:rPr lang="en-GB" dirty="0" err="1" smtClean="0"/>
              <a:t>satu</a:t>
            </a:r>
            <a:r>
              <a:rPr lang="en-GB" dirty="0" smtClean="0"/>
              <a:t> kali. </a:t>
            </a:r>
            <a:r>
              <a:rPr lang="en-GB" dirty="0" err="1" smtClean="0"/>
              <a:t>Tentukan</a:t>
            </a:r>
            <a:r>
              <a:rPr lang="en-GB" dirty="0" smtClean="0"/>
              <a:t> </a:t>
            </a:r>
            <a:r>
              <a:rPr lang="en-GB" dirty="0" err="1" smtClean="0"/>
              <a:t>peluang</a:t>
            </a:r>
            <a:r>
              <a:rPr lang="en-GB" dirty="0" smtClean="0"/>
              <a:t> </a:t>
            </a:r>
            <a:r>
              <a:rPr lang="en-GB" dirty="0" err="1" smtClean="0"/>
              <a:t>kejadian</a:t>
            </a:r>
            <a:r>
              <a:rPr lang="en-GB" dirty="0" smtClean="0"/>
              <a:t> </a:t>
            </a:r>
            <a:r>
              <a:rPr lang="en-GB" dirty="0" err="1" smtClean="0"/>
              <a:t>munculnya</a:t>
            </a:r>
            <a:r>
              <a:rPr lang="en-GB" dirty="0" smtClean="0"/>
              <a:t> </a:t>
            </a:r>
            <a:r>
              <a:rPr lang="en-GB" dirty="0" err="1" smtClean="0"/>
              <a:t>mata</a:t>
            </a:r>
            <a:r>
              <a:rPr lang="en-GB" dirty="0" smtClean="0"/>
              <a:t> </a:t>
            </a:r>
            <a:r>
              <a:rPr lang="en-GB" dirty="0" err="1" smtClean="0"/>
              <a:t>dadu</a:t>
            </a:r>
            <a:r>
              <a:rPr lang="en-GB" dirty="0" smtClean="0"/>
              <a:t>:</a:t>
            </a:r>
          </a:p>
          <a:p>
            <a:pPr marL="514350" indent="-514350">
              <a:buAutoNum type="alphaLcPeriod"/>
            </a:pPr>
            <a:r>
              <a:rPr lang="en-GB" dirty="0" err="1"/>
              <a:t>B</a:t>
            </a:r>
            <a:r>
              <a:rPr lang="en-GB" dirty="0" err="1" smtClean="0"/>
              <a:t>erjumlah</a:t>
            </a:r>
            <a:r>
              <a:rPr lang="en-GB" dirty="0" smtClean="0"/>
              <a:t> 8</a:t>
            </a:r>
          </a:p>
          <a:p>
            <a:pPr marL="514350" indent="-514350">
              <a:buAutoNum type="alphaLcPeriod"/>
            </a:pPr>
            <a:r>
              <a:rPr lang="en-GB" dirty="0" err="1" smtClean="0"/>
              <a:t>Bernomor</a:t>
            </a:r>
            <a:r>
              <a:rPr lang="en-GB" dirty="0" smtClean="0"/>
              <a:t> </a:t>
            </a:r>
            <a:r>
              <a:rPr lang="en-GB" dirty="0" err="1" smtClean="0"/>
              <a:t>sama</a:t>
            </a:r>
            <a:endParaRPr lang="en-GB" dirty="0" smtClean="0"/>
          </a:p>
          <a:p>
            <a:pPr marL="0" indent="0">
              <a:buNone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08550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PEMBAHASAN SOAL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err="1" smtClean="0"/>
              <a:t>Jawab</a:t>
            </a:r>
            <a:r>
              <a:rPr lang="en-GB" dirty="0" smtClean="0"/>
              <a:t> :</a:t>
            </a:r>
          </a:p>
          <a:p>
            <a:pPr marL="514350" indent="-514350">
              <a:buAutoNum type="alphaLcPeriod"/>
            </a:pPr>
            <a:r>
              <a:rPr lang="en-GB" dirty="0" smtClean="0"/>
              <a:t>n(A) = {(2,6), (3,5), (4,4), (5,3), (6,2)} = 5</a:t>
            </a:r>
          </a:p>
          <a:p>
            <a:pPr marL="0" indent="0">
              <a:buNone/>
            </a:pPr>
            <a:r>
              <a:rPr lang="en-GB" dirty="0" smtClean="0"/>
              <a:t>      n(S) = 36</a:t>
            </a:r>
          </a:p>
          <a:p>
            <a:pPr marL="0" indent="0">
              <a:buNone/>
            </a:pP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</a:t>
            </a:r>
          </a:p>
          <a:p>
            <a:pPr marL="514350" indent="-514350">
              <a:buAutoNum type="alphaLcPeriod" startAt="2"/>
            </a:pPr>
            <a:r>
              <a:rPr lang="en-GB" dirty="0" smtClean="0"/>
              <a:t>n(B) = {(1,1), (2,2), (3,3), (4,4), (5,5), (6,6)}    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= 6</a:t>
            </a:r>
          </a:p>
          <a:p>
            <a:pPr marL="0" indent="0">
              <a:buNone/>
            </a:pPr>
            <a:r>
              <a:rPr lang="en-GB" dirty="0" smtClean="0"/>
              <a:t>      n(S) = 36</a:t>
            </a:r>
          </a:p>
          <a:p>
            <a:pPr marL="514350" indent="-514350">
              <a:buAutoNum type="alphaLcPeriod"/>
            </a:pPr>
            <a:endParaRPr lang="en-GB" dirty="0" smtClean="0"/>
          </a:p>
          <a:p>
            <a:pPr marL="0" indent="0">
              <a:buNone/>
            </a:pPr>
            <a:endParaRPr lang="en-GB" sz="28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266118"/>
              </p:ext>
            </p:extLst>
          </p:nvPr>
        </p:nvGraphicFramePr>
        <p:xfrm>
          <a:off x="4702175" y="2520950"/>
          <a:ext cx="2592388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2" name="Equation" r:id="rId3" imgW="1143000" imgH="419040" progId="Equation.DSMT4">
                  <p:embed/>
                </p:oleObj>
              </mc:Choice>
              <mc:Fallback>
                <p:oleObj name="Equation" r:id="rId3" imgW="11430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02175" y="2520950"/>
                        <a:ext cx="2592388" cy="950913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347018"/>
              </p:ext>
            </p:extLst>
          </p:nvPr>
        </p:nvGraphicFramePr>
        <p:xfrm>
          <a:off x="4211960" y="4401886"/>
          <a:ext cx="316865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3" name="Equation" r:id="rId5" imgW="1396800" imgH="419040" progId="Equation.DSMT4">
                  <p:embed/>
                </p:oleObj>
              </mc:Choice>
              <mc:Fallback>
                <p:oleObj name="Equation" r:id="rId5" imgW="13968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11960" y="4401886"/>
                        <a:ext cx="3168650" cy="950913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091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CONTOH SOAL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Dua</a:t>
            </a:r>
            <a:r>
              <a:rPr lang="en-GB" dirty="0" smtClean="0"/>
              <a:t> </a:t>
            </a:r>
            <a:r>
              <a:rPr lang="en-GB" dirty="0" err="1" smtClean="0"/>
              <a:t>buah</a:t>
            </a:r>
            <a:r>
              <a:rPr lang="en-GB" dirty="0" smtClean="0"/>
              <a:t> </a:t>
            </a:r>
            <a:r>
              <a:rPr lang="en-GB" dirty="0" err="1" smtClean="0"/>
              <a:t>uang</a:t>
            </a:r>
            <a:r>
              <a:rPr lang="en-GB" dirty="0" smtClean="0"/>
              <a:t> </a:t>
            </a:r>
            <a:r>
              <a:rPr lang="en-GB" dirty="0" err="1" smtClean="0"/>
              <a:t>logam</a:t>
            </a:r>
            <a:r>
              <a:rPr lang="en-GB" dirty="0" smtClean="0"/>
              <a:t> </a:t>
            </a:r>
            <a:r>
              <a:rPr lang="en-GB" dirty="0" err="1" smtClean="0"/>
              <a:t>dilempar</a:t>
            </a:r>
            <a:r>
              <a:rPr lang="en-GB" dirty="0" smtClean="0"/>
              <a:t> </a:t>
            </a:r>
            <a:r>
              <a:rPr lang="en-GB" dirty="0" err="1" smtClean="0"/>
              <a:t>bersama-sama</a:t>
            </a:r>
            <a:r>
              <a:rPr lang="en-GB" dirty="0" smtClean="0"/>
              <a:t> </a:t>
            </a:r>
            <a:r>
              <a:rPr lang="en-GB" dirty="0" err="1" smtClean="0"/>
              <a:t>sebanyak</a:t>
            </a:r>
            <a:r>
              <a:rPr lang="en-GB" dirty="0" smtClean="0"/>
              <a:t> </a:t>
            </a:r>
            <a:r>
              <a:rPr lang="en-GB" dirty="0" err="1" smtClean="0"/>
              <a:t>satu</a:t>
            </a:r>
            <a:r>
              <a:rPr lang="en-GB" dirty="0" smtClean="0"/>
              <a:t> kali. </a:t>
            </a:r>
            <a:r>
              <a:rPr lang="en-GB" dirty="0" err="1" smtClean="0"/>
              <a:t>Tentukan</a:t>
            </a:r>
            <a:r>
              <a:rPr lang="en-GB" dirty="0" smtClean="0"/>
              <a:t> </a:t>
            </a:r>
            <a:r>
              <a:rPr lang="en-GB" dirty="0" err="1" smtClean="0"/>
              <a:t>peluang</a:t>
            </a:r>
            <a:r>
              <a:rPr lang="en-GB" dirty="0" smtClean="0"/>
              <a:t> </a:t>
            </a:r>
            <a:r>
              <a:rPr lang="en-GB" dirty="0" err="1" smtClean="0"/>
              <a:t>kejadian</a:t>
            </a:r>
            <a:r>
              <a:rPr lang="en-GB" dirty="0" smtClean="0"/>
              <a:t> </a:t>
            </a:r>
            <a:r>
              <a:rPr lang="en-GB" dirty="0" err="1" smtClean="0"/>
              <a:t>munculnya</a:t>
            </a:r>
            <a:r>
              <a:rPr lang="en-GB" dirty="0" smtClean="0"/>
              <a:t> :</a:t>
            </a:r>
          </a:p>
          <a:p>
            <a:pPr marL="514350" indent="-514350">
              <a:buAutoNum type="alphaLcPeriod"/>
            </a:pPr>
            <a:r>
              <a:rPr lang="en-GB" dirty="0" smtClean="0"/>
              <a:t>1 </a:t>
            </a:r>
            <a:r>
              <a:rPr lang="en-GB" dirty="0" err="1" smtClean="0"/>
              <a:t>gambar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1 </a:t>
            </a:r>
            <a:r>
              <a:rPr lang="en-GB" dirty="0" err="1" smtClean="0"/>
              <a:t>angka</a:t>
            </a:r>
            <a:endParaRPr lang="en-GB" dirty="0" smtClean="0"/>
          </a:p>
          <a:p>
            <a:pPr marL="514350" indent="-514350">
              <a:buAutoNum type="alphaLcPeriod"/>
            </a:pPr>
            <a:r>
              <a:rPr lang="en-GB" dirty="0" err="1" smtClean="0"/>
              <a:t>Keduanya</a:t>
            </a:r>
            <a:r>
              <a:rPr lang="en-GB" dirty="0" smtClean="0"/>
              <a:t> </a:t>
            </a:r>
            <a:r>
              <a:rPr lang="en-GB" dirty="0" err="1" smtClean="0"/>
              <a:t>angka</a:t>
            </a:r>
            <a:endParaRPr lang="en-GB" dirty="0" smtClean="0"/>
          </a:p>
          <a:p>
            <a:pPr marL="0" indent="0">
              <a:buNone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2055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PEMBAHASAN SOAL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 smtClean="0"/>
              <a:t>Jawab</a:t>
            </a:r>
            <a:r>
              <a:rPr lang="en-GB" dirty="0" smtClean="0"/>
              <a:t> :</a:t>
            </a:r>
          </a:p>
          <a:p>
            <a:pPr marL="514350" indent="-514350">
              <a:buAutoNum type="alphaLcPeriod"/>
            </a:pPr>
            <a:r>
              <a:rPr lang="en-GB" dirty="0" smtClean="0"/>
              <a:t>n(A) = {(A,G), (G,A)} = 2</a:t>
            </a:r>
          </a:p>
          <a:p>
            <a:pPr marL="0" indent="0">
              <a:buNone/>
            </a:pPr>
            <a:r>
              <a:rPr lang="en-GB" dirty="0" smtClean="0"/>
              <a:t>      n(S) = 4</a:t>
            </a:r>
          </a:p>
          <a:p>
            <a:pPr marL="0" indent="0">
              <a:buNone/>
            </a:pPr>
            <a:r>
              <a:rPr lang="en-GB" dirty="0"/>
              <a:t> </a:t>
            </a:r>
            <a:endParaRPr lang="en-GB" dirty="0" smtClean="0"/>
          </a:p>
          <a:p>
            <a:pPr marL="514350" indent="-514350">
              <a:buAutoNum type="alphaLcPeriod" startAt="2"/>
            </a:pPr>
            <a:r>
              <a:rPr lang="en-GB" dirty="0" smtClean="0"/>
              <a:t>n(B) = {(G,G)} = </a:t>
            </a:r>
            <a:r>
              <a:rPr lang="en-GB" dirty="0"/>
              <a:t>1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n(S) = 4</a:t>
            </a:r>
          </a:p>
          <a:p>
            <a:pPr marL="514350" indent="-514350">
              <a:buAutoNum type="alphaLcPeriod"/>
            </a:pPr>
            <a:endParaRPr lang="en-GB" dirty="0" smtClean="0"/>
          </a:p>
          <a:p>
            <a:pPr marL="0" indent="0">
              <a:buNone/>
            </a:pPr>
            <a:endParaRPr lang="en-GB" sz="28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595917"/>
              </p:ext>
            </p:extLst>
          </p:nvPr>
        </p:nvGraphicFramePr>
        <p:xfrm>
          <a:off x="4788024" y="2333284"/>
          <a:ext cx="3024188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6" name="Equation" r:id="rId3" imgW="1333440" imgH="419040" progId="Equation.DSMT4">
                  <p:embed/>
                </p:oleObj>
              </mc:Choice>
              <mc:Fallback>
                <p:oleObj name="Equation" r:id="rId3" imgW="13334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88024" y="2333284"/>
                        <a:ext cx="3024188" cy="950913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343984"/>
              </p:ext>
            </p:extLst>
          </p:nvPr>
        </p:nvGraphicFramePr>
        <p:xfrm>
          <a:off x="5148263" y="4225925"/>
          <a:ext cx="2447925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7" name="Equation" r:id="rId5" imgW="1079280" imgH="419040" progId="Equation.DSMT4">
                  <p:embed/>
                </p:oleObj>
              </mc:Choice>
              <mc:Fallback>
                <p:oleObj name="Equation" r:id="rId5" imgW="10792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48263" y="4225925"/>
                        <a:ext cx="2447925" cy="950913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183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CONTOH SOAL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Selembar</a:t>
            </a:r>
            <a:r>
              <a:rPr lang="en-GB" dirty="0" smtClean="0"/>
              <a:t> </a:t>
            </a:r>
            <a:r>
              <a:rPr lang="en-GB" dirty="0" err="1" smtClean="0"/>
              <a:t>kartu</a:t>
            </a:r>
            <a:r>
              <a:rPr lang="en-GB" dirty="0" smtClean="0"/>
              <a:t> </a:t>
            </a:r>
            <a:r>
              <a:rPr lang="en-GB" dirty="0" err="1" smtClean="0"/>
              <a:t>diambil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seperangkat</a:t>
            </a:r>
            <a:r>
              <a:rPr lang="en-GB" dirty="0" smtClean="0"/>
              <a:t> </a:t>
            </a:r>
            <a:r>
              <a:rPr lang="en-GB" dirty="0" err="1" smtClean="0"/>
              <a:t>kartu</a:t>
            </a:r>
            <a:r>
              <a:rPr lang="en-GB" dirty="0" smtClean="0"/>
              <a:t> bridge. </a:t>
            </a:r>
            <a:r>
              <a:rPr lang="en-GB" dirty="0" err="1" smtClean="0"/>
              <a:t>Tentukan</a:t>
            </a:r>
            <a:r>
              <a:rPr lang="en-GB" dirty="0" smtClean="0"/>
              <a:t> </a:t>
            </a:r>
            <a:r>
              <a:rPr lang="en-GB" dirty="0" err="1" smtClean="0"/>
              <a:t>peluang</a:t>
            </a:r>
            <a:r>
              <a:rPr lang="en-GB" dirty="0" smtClean="0"/>
              <a:t> </a:t>
            </a:r>
            <a:r>
              <a:rPr lang="en-GB" dirty="0" err="1" smtClean="0"/>
              <a:t>terambilnya</a:t>
            </a:r>
            <a:r>
              <a:rPr lang="en-GB" dirty="0" smtClean="0"/>
              <a:t> </a:t>
            </a:r>
            <a:r>
              <a:rPr lang="en-GB" dirty="0" err="1" smtClean="0"/>
              <a:t>kartu</a:t>
            </a:r>
            <a:r>
              <a:rPr lang="en-GB" dirty="0" smtClean="0"/>
              <a:t>:</a:t>
            </a:r>
          </a:p>
          <a:p>
            <a:pPr marL="514350" indent="-514350">
              <a:buAutoNum type="alphaLcPeriod"/>
            </a:pPr>
            <a:r>
              <a:rPr lang="en-GB" dirty="0" err="1" smtClean="0"/>
              <a:t>hati</a:t>
            </a:r>
            <a:endParaRPr lang="en-GB" dirty="0" smtClean="0"/>
          </a:p>
          <a:p>
            <a:pPr marL="514350" indent="-514350">
              <a:buAutoNum type="alphaLcPeriod"/>
            </a:pPr>
            <a:r>
              <a:rPr lang="en-GB" dirty="0" err="1" smtClean="0"/>
              <a:t>Berwarna</a:t>
            </a:r>
            <a:r>
              <a:rPr lang="en-GB" dirty="0" smtClean="0"/>
              <a:t> </a:t>
            </a:r>
            <a:r>
              <a:rPr lang="en-GB" dirty="0" err="1" smtClean="0"/>
              <a:t>merah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57788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PENGERTIAN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err="1"/>
              <a:t>Kaidah</a:t>
            </a:r>
            <a:r>
              <a:rPr lang="en-GB" b="1" dirty="0"/>
              <a:t> </a:t>
            </a:r>
            <a:r>
              <a:rPr lang="en-GB" b="1" dirty="0" err="1"/>
              <a:t>pencacahan</a:t>
            </a:r>
            <a:r>
              <a:rPr lang="en-GB" dirty="0"/>
              <a:t> (Counting Rules) </a:t>
            </a:r>
            <a:r>
              <a:rPr lang="en-GB" dirty="0" err="1"/>
              <a:t>didefinisikan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aturan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menghitung</a:t>
            </a:r>
            <a:r>
              <a:rPr lang="en-GB" dirty="0"/>
              <a:t> </a:t>
            </a:r>
            <a:r>
              <a:rPr lang="en-GB" dirty="0" err="1"/>
              <a:t>semua</a:t>
            </a:r>
            <a:r>
              <a:rPr lang="en-GB" dirty="0"/>
              <a:t> </a:t>
            </a:r>
            <a:r>
              <a:rPr lang="en-GB" dirty="0" err="1"/>
              <a:t>kemungkinan</a:t>
            </a:r>
            <a:r>
              <a:rPr lang="en-GB" dirty="0"/>
              <a:t> yang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terjadi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percobaan</a:t>
            </a:r>
            <a:r>
              <a:rPr lang="en-GB" dirty="0"/>
              <a:t> </a:t>
            </a:r>
            <a:r>
              <a:rPr lang="en-GB" dirty="0" err="1"/>
              <a:t>tertentu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err="1" smtClean="0"/>
              <a:t>Terdapat</a:t>
            </a:r>
            <a:r>
              <a:rPr lang="en-GB" dirty="0" smtClean="0"/>
              <a:t> </a:t>
            </a:r>
            <a:r>
              <a:rPr lang="en-GB" dirty="0" err="1"/>
              <a:t>beberapa</a:t>
            </a:r>
            <a:r>
              <a:rPr lang="en-GB" dirty="0"/>
              <a:t>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 </a:t>
            </a:r>
            <a:r>
              <a:rPr lang="en-GB" b="1" dirty="0" err="1"/>
              <a:t>kaidah</a:t>
            </a:r>
            <a:r>
              <a:rPr lang="en-GB" b="1" dirty="0"/>
              <a:t> </a:t>
            </a:r>
            <a:r>
              <a:rPr lang="en-GB" b="1" dirty="0" err="1"/>
              <a:t>pencacahan</a:t>
            </a:r>
            <a:r>
              <a:rPr lang="en-GB" dirty="0"/>
              <a:t> di </a:t>
            </a:r>
            <a:r>
              <a:rPr lang="en-GB" dirty="0" err="1"/>
              <a:t>antaranya</a:t>
            </a:r>
            <a:r>
              <a:rPr lang="en-GB" dirty="0"/>
              <a:t> :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aturan</a:t>
            </a:r>
            <a:r>
              <a:rPr lang="en-GB" dirty="0"/>
              <a:t> </a:t>
            </a:r>
            <a:r>
              <a:rPr lang="en-GB" dirty="0" err="1"/>
              <a:t>pengisian</a:t>
            </a:r>
            <a:r>
              <a:rPr lang="en-GB" dirty="0"/>
              <a:t> </a:t>
            </a:r>
            <a:r>
              <a:rPr lang="en-GB" dirty="0" err="1"/>
              <a:t>tempat</a:t>
            </a:r>
            <a:r>
              <a:rPr lang="en-GB" dirty="0"/>
              <a:t> (Filling Slots),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permutasi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kombinasi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778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PEMBAHASAN SOAL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 smtClean="0"/>
              <a:t>Jawab</a:t>
            </a:r>
            <a:r>
              <a:rPr lang="en-GB" dirty="0" smtClean="0"/>
              <a:t> :</a:t>
            </a:r>
          </a:p>
          <a:p>
            <a:pPr marL="514350" indent="-514350">
              <a:buAutoNum type="alphaLcPeriod"/>
            </a:pPr>
            <a:r>
              <a:rPr lang="en-GB" dirty="0" smtClean="0"/>
              <a:t>n(A) = 13</a:t>
            </a:r>
          </a:p>
          <a:p>
            <a:pPr marL="0" indent="0">
              <a:buNone/>
            </a:pPr>
            <a:r>
              <a:rPr lang="en-GB" dirty="0" smtClean="0"/>
              <a:t>      n(S) = 52</a:t>
            </a:r>
          </a:p>
          <a:p>
            <a:pPr marL="0" indent="0">
              <a:buNone/>
            </a:pPr>
            <a:r>
              <a:rPr lang="en-GB" dirty="0"/>
              <a:t> </a:t>
            </a:r>
            <a:endParaRPr lang="en-GB" dirty="0" smtClean="0"/>
          </a:p>
          <a:p>
            <a:pPr marL="514350" indent="-514350">
              <a:buAutoNum type="alphaLcPeriod" startAt="2"/>
            </a:pPr>
            <a:r>
              <a:rPr lang="en-GB" dirty="0" smtClean="0"/>
              <a:t>n(B) = 26</a:t>
            </a:r>
          </a:p>
          <a:p>
            <a:pPr marL="0" indent="0">
              <a:buNone/>
            </a:pPr>
            <a:r>
              <a:rPr lang="en-GB" dirty="0" smtClean="0"/>
              <a:t>      n(S) = 52</a:t>
            </a:r>
          </a:p>
          <a:p>
            <a:pPr marL="514350" indent="-514350">
              <a:buAutoNum type="alphaLcPeriod"/>
            </a:pPr>
            <a:endParaRPr lang="en-GB" dirty="0" smtClean="0"/>
          </a:p>
          <a:p>
            <a:pPr marL="0" indent="0">
              <a:buNone/>
            </a:pPr>
            <a:endParaRPr lang="en-GB" sz="28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459419"/>
              </p:ext>
            </p:extLst>
          </p:nvPr>
        </p:nvGraphicFramePr>
        <p:xfrm>
          <a:off x="4494213" y="1920875"/>
          <a:ext cx="316865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6" name="Equation" r:id="rId3" imgW="1396800" imgH="419040" progId="Equation.DSMT4">
                  <p:embed/>
                </p:oleObj>
              </mc:Choice>
              <mc:Fallback>
                <p:oleObj name="Equation" r:id="rId3" imgW="13968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94213" y="1920875"/>
                        <a:ext cx="3168650" cy="950913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91250"/>
              </p:ext>
            </p:extLst>
          </p:nvPr>
        </p:nvGraphicFramePr>
        <p:xfrm>
          <a:off x="4467225" y="3793604"/>
          <a:ext cx="3195638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7" name="Equation" r:id="rId5" imgW="1409400" imgH="419040" progId="Equation.DSMT4">
                  <p:embed/>
                </p:oleObj>
              </mc:Choice>
              <mc:Fallback>
                <p:oleObj name="Equation" r:id="rId5" imgW="14094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67225" y="3793604"/>
                        <a:ext cx="3195638" cy="950913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285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gambargratis.com/wp-content/uploads/2010/06/foto_uang_koin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785918" y="1214426"/>
            <a:ext cx="6643734" cy="3643338"/>
          </a:xfrm>
          <a:prstGeom prst="rect">
            <a:avLst/>
          </a:prstGeom>
          <a:noFill/>
        </p:spPr>
      </p:pic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14480" y="1055279"/>
            <a:ext cx="714443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Menyebutkan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kejadian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satu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per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satu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merupakan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cara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yang paling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mudah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dipahami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menentukan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banyaknya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cara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suatu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percobaan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dapat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terjadi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id-ID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14479" y="2539841"/>
            <a:ext cx="706811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2400" b="1" dirty="0" err="1" smtClean="0">
                <a:solidFill>
                  <a:srgbClr val="0000FF"/>
                </a:solidFill>
              </a:rPr>
              <a:t>Contoh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Percobaan</a:t>
            </a:r>
            <a:r>
              <a:rPr lang="en-US" sz="2400" b="1" dirty="0" smtClean="0">
                <a:solidFill>
                  <a:srgbClr val="0000FF"/>
                </a:solidFill>
              </a:rPr>
              <a:t>: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174625" indent="-174625" algn="just"/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74625" indent="-174625" algn="just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Benda-Benda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</a:rPr>
              <a:t>kehidupan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</a:rPr>
              <a:t>sehari-hari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:</a:t>
            </a:r>
          </a:p>
          <a:p>
            <a:pPr marL="342900" indent="-342900" algn="just">
              <a:buAutoNum type="arabicPeriod"/>
            </a:pP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</a:rPr>
              <a:t>Dadu</a:t>
            </a:r>
            <a:endParaRPr lang="en-US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buAutoNum type="arabicPeriod"/>
            </a:pP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</a:rPr>
              <a:t>Uang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</a:rPr>
              <a:t>Logam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</a:rPr>
              <a:t>Koin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342900" indent="-342900" algn="just">
              <a:buAutoNum type="arabicPeriod"/>
            </a:pP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</a:rPr>
              <a:t>Kartu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</a:rPr>
              <a:t>Brigde</a:t>
            </a:r>
            <a:endParaRPr lang="en-US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85720" y="5397361"/>
            <a:ext cx="35719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1000" i="1" dirty="0" err="1" smtClean="0"/>
              <a:t>Sumber</a:t>
            </a:r>
            <a:r>
              <a:rPr lang="en-US" sz="1000" i="1" dirty="0" smtClean="0"/>
              <a:t> </a:t>
            </a:r>
            <a:r>
              <a:rPr lang="en-US" sz="1000" i="1" dirty="0" err="1" smtClean="0"/>
              <a:t>gambar</a:t>
            </a:r>
            <a:r>
              <a:rPr lang="en-US" sz="1000" i="1" dirty="0" smtClean="0"/>
              <a:t>: </a:t>
            </a:r>
            <a:r>
              <a:rPr lang="id-ID" sz="1000" i="1" dirty="0" smtClean="0"/>
              <a:t>gambargratis.com</a:t>
            </a:r>
            <a:endParaRPr lang="id-ID" sz="10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</a:rPr>
              <a:t>Menyebutkan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</a:rPr>
              <a:t>Kejadian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</a:rPr>
              <a:t>Satu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 Per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</a:rPr>
              <a:t>Satu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4">
                    <a:lumMod val="75000"/>
                  </a:schemeClr>
                </a:solidFill>
              </a:rPr>
            </a:b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32562858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gambargratis.com/wp-content/uploads/2010/06/foto_uang_koin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785918" y="1214426"/>
            <a:ext cx="6643734" cy="3643338"/>
          </a:xfrm>
          <a:prstGeom prst="rect">
            <a:avLst/>
          </a:prstGeom>
          <a:noFill/>
        </p:spPr>
      </p:pic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85720" y="5397361"/>
            <a:ext cx="35719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1000" i="1" dirty="0" err="1" smtClean="0"/>
              <a:t>Sumber</a:t>
            </a:r>
            <a:r>
              <a:rPr lang="en-US" sz="1000" i="1" dirty="0" smtClean="0"/>
              <a:t> </a:t>
            </a:r>
            <a:r>
              <a:rPr lang="en-US" sz="1000" i="1" dirty="0" err="1" smtClean="0"/>
              <a:t>gambar</a:t>
            </a:r>
            <a:r>
              <a:rPr lang="en-US" sz="1000" i="1" dirty="0" smtClean="0"/>
              <a:t>: </a:t>
            </a:r>
            <a:r>
              <a:rPr lang="id-ID" sz="1000" i="1" dirty="0" smtClean="0"/>
              <a:t>gambargratis.com</a:t>
            </a:r>
            <a:endParaRPr lang="id-ID" sz="10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762" y="161474"/>
            <a:ext cx="7215238" cy="783153"/>
          </a:xfrm>
        </p:spPr>
        <p:txBody>
          <a:bodyPr>
            <a:noAutofit/>
          </a:bodyPr>
          <a:lstStyle/>
          <a:p>
            <a:pPr algn="l"/>
            <a:r>
              <a:rPr lang="en-GB" sz="3200" dirty="0" err="1" smtClean="0"/>
              <a:t>Pengertian</a:t>
            </a:r>
            <a:r>
              <a:rPr lang="en-GB" sz="3200" dirty="0" smtClean="0"/>
              <a:t> </a:t>
            </a:r>
            <a:r>
              <a:rPr lang="en-GB" sz="3200" dirty="0" err="1" smtClean="0"/>
              <a:t>Ruang</a:t>
            </a:r>
            <a:r>
              <a:rPr lang="en-GB" sz="3200" dirty="0" smtClean="0"/>
              <a:t> </a:t>
            </a:r>
            <a:r>
              <a:rPr lang="en-GB" sz="3200" dirty="0" err="1" smtClean="0"/>
              <a:t>Sampel</a:t>
            </a:r>
            <a:endParaRPr lang="en-GB" sz="3200" dirty="0"/>
          </a:p>
        </p:txBody>
      </p:sp>
      <p:sp>
        <p:nvSpPr>
          <p:cNvPr id="3" name="Rectangle 2"/>
          <p:cNvSpPr/>
          <p:nvPr/>
        </p:nvSpPr>
        <p:spPr>
          <a:xfrm>
            <a:off x="1926342" y="1191517"/>
            <a:ext cx="635516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err="1">
                <a:solidFill>
                  <a:srgbClr val="000000"/>
                </a:solidFill>
                <a:latin typeface="Source Sans Pro"/>
              </a:rPr>
              <a:t>Ruang</a:t>
            </a:r>
            <a:r>
              <a:rPr lang="en-GB" sz="3600" dirty="0">
                <a:solidFill>
                  <a:srgbClr val="000000"/>
                </a:solidFill>
                <a:latin typeface="Source Sans Pro"/>
              </a:rPr>
              <a:t> </a:t>
            </a:r>
            <a:r>
              <a:rPr lang="en-GB" sz="3600" b="1" dirty="0" err="1">
                <a:solidFill>
                  <a:srgbClr val="000000"/>
                </a:solidFill>
                <a:latin typeface="Source Sans Pro"/>
              </a:rPr>
              <a:t>sampel</a:t>
            </a:r>
            <a:r>
              <a:rPr lang="en-GB" sz="3600" b="1" dirty="0">
                <a:solidFill>
                  <a:srgbClr val="000000"/>
                </a:solidFill>
                <a:latin typeface="Source Sans Pro"/>
              </a:rPr>
              <a:t> </a:t>
            </a:r>
            <a:r>
              <a:rPr lang="en-GB" sz="3600" dirty="0" err="1">
                <a:solidFill>
                  <a:srgbClr val="000000"/>
                </a:solidFill>
                <a:latin typeface="Source Sans Pro"/>
              </a:rPr>
              <a:t>adalah</a:t>
            </a:r>
            <a:r>
              <a:rPr lang="en-GB" sz="3600" dirty="0">
                <a:solidFill>
                  <a:srgbClr val="000000"/>
                </a:solidFill>
                <a:latin typeface="Source Sans Pro"/>
              </a:rPr>
              <a:t> </a:t>
            </a:r>
            <a:r>
              <a:rPr lang="en-GB" sz="3600" dirty="0" err="1">
                <a:solidFill>
                  <a:srgbClr val="000000"/>
                </a:solidFill>
                <a:latin typeface="Source Sans Pro"/>
              </a:rPr>
              <a:t>himpunan</a:t>
            </a:r>
            <a:r>
              <a:rPr lang="en-GB" sz="3600" dirty="0">
                <a:solidFill>
                  <a:srgbClr val="000000"/>
                </a:solidFill>
                <a:latin typeface="Source Sans Pro"/>
              </a:rPr>
              <a:t> </a:t>
            </a:r>
            <a:r>
              <a:rPr lang="en-GB" sz="3600" dirty="0" err="1">
                <a:solidFill>
                  <a:srgbClr val="000000"/>
                </a:solidFill>
                <a:latin typeface="Source Sans Pro"/>
              </a:rPr>
              <a:t>dari</a:t>
            </a:r>
            <a:r>
              <a:rPr lang="en-GB" sz="3600" dirty="0">
                <a:solidFill>
                  <a:srgbClr val="000000"/>
                </a:solidFill>
                <a:latin typeface="Source Sans Pro"/>
              </a:rPr>
              <a:t> </a:t>
            </a:r>
            <a:r>
              <a:rPr lang="en-GB" sz="3600" dirty="0" err="1">
                <a:solidFill>
                  <a:srgbClr val="000000"/>
                </a:solidFill>
                <a:latin typeface="Source Sans Pro"/>
              </a:rPr>
              <a:t>semua</a:t>
            </a:r>
            <a:r>
              <a:rPr lang="en-GB" sz="3600" dirty="0">
                <a:solidFill>
                  <a:srgbClr val="000000"/>
                </a:solidFill>
                <a:latin typeface="Source Sans Pro"/>
              </a:rPr>
              <a:t> </a:t>
            </a:r>
            <a:r>
              <a:rPr lang="en-GB" sz="3600" dirty="0" err="1">
                <a:solidFill>
                  <a:srgbClr val="000000"/>
                </a:solidFill>
                <a:latin typeface="Source Sans Pro"/>
              </a:rPr>
              <a:t>hasil</a:t>
            </a:r>
            <a:r>
              <a:rPr lang="en-GB" sz="3600" dirty="0">
                <a:solidFill>
                  <a:srgbClr val="000000"/>
                </a:solidFill>
                <a:latin typeface="Source Sans Pro"/>
              </a:rPr>
              <a:t> yang </a:t>
            </a:r>
            <a:r>
              <a:rPr lang="en-GB" sz="3600" dirty="0" err="1">
                <a:solidFill>
                  <a:srgbClr val="000000"/>
                </a:solidFill>
                <a:latin typeface="Source Sans Pro"/>
              </a:rPr>
              <a:t>mungkin</a:t>
            </a:r>
            <a:r>
              <a:rPr lang="en-GB" sz="3600" dirty="0">
                <a:solidFill>
                  <a:srgbClr val="000000"/>
                </a:solidFill>
                <a:latin typeface="Source Sans Pro"/>
              </a:rPr>
              <a:t> </a:t>
            </a:r>
            <a:r>
              <a:rPr lang="en-GB" sz="3600" dirty="0" err="1">
                <a:solidFill>
                  <a:srgbClr val="000000"/>
                </a:solidFill>
                <a:latin typeface="Source Sans Pro"/>
              </a:rPr>
              <a:t>pada</a:t>
            </a:r>
            <a:r>
              <a:rPr lang="en-GB" sz="3600" dirty="0">
                <a:solidFill>
                  <a:srgbClr val="000000"/>
                </a:solidFill>
                <a:latin typeface="Source Sans Pro"/>
              </a:rPr>
              <a:t> </a:t>
            </a:r>
            <a:r>
              <a:rPr lang="en-GB" sz="3600" dirty="0" err="1">
                <a:solidFill>
                  <a:srgbClr val="000000"/>
                </a:solidFill>
                <a:latin typeface="Source Sans Pro"/>
              </a:rPr>
              <a:t>suatu</a:t>
            </a:r>
            <a:r>
              <a:rPr lang="en-GB" sz="3600" dirty="0">
                <a:solidFill>
                  <a:srgbClr val="000000"/>
                </a:solidFill>
                <a:latin typeface="Source Sans Pro"/>
              </a:rPr>
              <a:t> </a:t>
            </a:r>
            <a:r>
              <a:rPr lang="en-GB" sz="3600" dirty="0" err="1">
                <a:solidFill>
                  <a:srgbClr val="000000"/>
                </a:solidFill>
                <a:latin typeface="Source Sans Pro"/>
              </a:rPr>
              <a:t>percobaan</a:t>
            </a:r>
            <a:r>
              <a:rPr lang="en-GB" sz="3600" dirty="0">
                <a:solidFill>
                  <a:srgbClr val="000000"/>
                </a:solidFill>
                <a:latin typeface="Source Sans Pro"/>
              </a:rPr>
              <a:t>/</a:t>
            </a:r>
            <a:r>
              <a:rPr lang="en-GB" sz="3600" dirty="0" err="1">
                <a:solidFill>
                  <a:srgbClr val="000000"/>
                </a:solidFill>
                <a:latin typeface="Source Sans Pro"/>
              </a:rPr>
              <a:t>kejadian</a:t>
            </a:r>
            <a:r>
              <a:rPr lang="en-GB" sz="3600" dirty="0" smtClean="0">
                <a:solidFill>
                  <a:srgbClr val="000000"/>
                </a:solidFill>
                <a:latin typeface="Source Sans Pro"/>
              </a:rPr>
              <a:t>.</a:t>
            </a:r>
          </a:p>
          <a:p>
            <a:endParaRPr lang="en-GB" sz="3600" b="0" i="0" dirty="0">
              <a:solidFill>
                <a:srgbClr val="000000"/>
              </a:solidFill>
              <a:effectLst/>
              <a:latin typeface="Source Sans Pro"/>
            </a:endParaRPr>
          </a:p>
          <a:p>
            <a:r>
              <a:rPr lang="en-GB" sz="3600" dirty="0" err="1" smtClean="0">
                <a:solidFill>
                  <a:srgbClr val="000000"/>
                </a:solidFill>
                <a:latin typeface="Source Sans Pro"/>
              </a:rPr>
              <a:t>Simbol</a:t>
            </a:r>
            <a:r>
              <a:rPr lang="en-GB" sz="3600" dirty="0" smtClean="0">
                <a:solidFill>
                  <a:srgbClr val="000000"/>
                </a:solidFill>
                <a:latin typeface="Source Sans Pro"/>
              </a:rPr>
              <a:t> : n(s)</a:t>
            </a:r>
            <a:endParaRPr lang="en-GB" sz="3600" b="0" i="0" dirty="0">
              <a:solidFill>
                <a:srgbClr val="000000"/>
              </a:solidFill>
              <a:effectLst/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91906155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PERCOBAAN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Melempar</a:t>
            </a:r>
            <a:r>
              <a:rPr lang="en-GB" dirty="0" smtClean="0"/>
              <a:t> SEBUAH DADU </a:t>
            </a:r>
          </a:p>
          <a:p>
            <a:pPr marL="0" indent="0">
              <a:buNone/>
            </a:pPr>
            <a:r>
              <a:rPr lang="en-GB" dirty="0" smtClean="0"/>
              <a:t>                n(s) = 6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{1, 2, 3, 4, 5, 6}</a:t>
            </a:r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>
            <a:off x="2267744" y="192139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396" y="1906124"/>
            <a:ext cx="406717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51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PERCOBAAN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Melempar</a:t>
            </a:r>
            <a:r>
              <a:rPr lang="en-GB" dirty="0" smtClean="0"/>
              <a:t> DUA BUAH DADU </a:t>
            </a:r>
          </a:p>
          <a:p>
            <a:pPr marL="0" indent="0">
              <a:buNone/>
            </a:pPr>
            <a:r>
              <a:rPr lang="en-GB" dirty="0" smtClean="0"/>
              <a:t>                n(s) = 36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>
            <a:off x="2267744" y="192139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515599"/>
              </p:ext>
            </p:extLst>
          </p:nvPr>
        </p:nvGraphicFramePr>
        <p:xfrm>
          <a:off x="2195736" y="2425452"/>
          <a:ext cx="6095999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6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(1,1)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(1,2)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(1,3)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(1,6)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(2,1)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(2,2)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(3,3)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(3,4)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(4,3)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(4,4)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(5,5)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(6,1))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(6,6)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51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PERCOBAAN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Melempar</a:t>
            </a:r>
            <a:r>
              <a:rPr lang="en-GB" dirty="0" smtClean="0"/>
              <a:t> SEBUAH KOIN </a:t>
            </a:r>
          </a:p>
          <a:p>
            <a:pPr marL="0" indent="0">
              <a:buNone/>
            </a:pPr>
            <a:r>
              <a:rPr lang="en-GB" dirty="0" smtClean="0"/>
              <a:t>                n(s) = 2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{A}, {G}</a:t>
            </a:r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>
            <a:off x="2267744" y="192139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85492"/>
            <a:ext cx="3028950" cy="15144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32399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PERCOBAAN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Melempar</a:t>
            </a:r>
            <a:r>
              <a:rPr lang="en-GB" dirty="0" smtClean="0"/>
              <a:t> DUA BUAH KOIN </a:t>
            </a:r>
          </a:p>
          <a:p>
            <a:pPr marL="0" indent="0">
              <a:buNone/>
            </a:pPr>
            <a:r>
              <a:rPr lang="en-GB" dirty="0" smtClean="0"/>
              <a:t>                n(s) = 4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{(A,A)}</a:t>
            </a:r>
          </a:p>
          <a:p>
            <a:pPr marL="0" indent="0">
              <a:buNone/>
            </a:pPr>
            <a:r>
              <a:rPr lang="en-GB" dirty="0" smtClean="0"/>
              <a:t>{(A,G)}</a:t>
            </a:r>
          </a:p>
          <a:p>
            <a:pPr marL="0" indent="0">
              <a:buNone/>
            </a:pPr>
            <a:r>
              <a:rPr lang="en-GB" dirty="0" smtClean="0"/>
              <a:t>{(G,A)}</a:t>
            </a:r>
          </a:p>
          <a:p>
            <a:pPr marL="0" indent="0">
              <a:buNone/>
            </a:pPr>
            <a:r>
              <a:rPr lang="en-GB" dirty="0" smtClean="0"/>
              <a:t>{(G,G)}</a:t>
            </a:r>
            <a:endParaRPr lang="en-GB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2267744" y="192139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641476"/>
            <a:ext cx="3028950" cy="15144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17588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PERCOBAAN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Melempar</a:t>
            </a:r>
            <a:r>
              <a:rPr lang="en-GB" dirty="0" smtClean="0"/>
              <a:t> TIGA BUAH KOIN </a:t>
            </a:r>
          </a:p>
          <a:p>
            <a:pPr marL="0" indent="0">
              <a:buNone/>
            </a:pPr>
            <a:r>
              <a:rPr lang="en-GB" dirty="0" smtClean="0"/>
              <a:t>                n(s) = </a:t>
            </a:r>
            <a:r>
              <a:rPr lang="en-GB" dirty="0" smtClean="0"/>
              <a:t>8</a:t>
            </a:r>
          </a:p>
          <a:p>
            <a:pPr marL="0" indent="0">
              <a:buNone/>
            </a:pPr>
            <a:r>
              <a:rPr lang="en-GB" dirty="0" smtClean="0"/>
              <a:t>{A,A,A}	{G,G,G}</a:t>
            </a:r>
          </a:p>
          <a:p>
            <a:pPr marL="0" indent="0">
              <a:buNone/>
            </a:pPr>
            <a:r>
              <a:rPr lang="en-GB" dirty="0" smtClean="0"/>
              <a:t>{A,A,G}	{G,G,A}</a:t>
            </a:r>
          </a:p>
          <a:p>
            <a:pPr marL="0" indent="0">
              <a:buNone/>
            </a:pPr>
            <a:r>
              <a:rPr lang="en-GB" dirty="0" smtClean="0"/>
              <a:t>{A,G,A}	{G,A,G}</a:t>
            </a:r>
          </a:p>
          <a:p>
            <a:pPr marL="0" indent="0">
              <a:buNone/>
            </a:pPr>
            <a:r>
              <a:rPr lang="en-GB" dirty="0" smtClean="0"/>
              <a:t>{A,G,G}	{G,A,A}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2267744" y="192139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63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</TotalTime>
  <Words>556</Words>
  <Application>Microsoft Office PowerPoint</Application>
  <PresentationFormat>On-screen Show (16:10)</PresentationFormat>
  <Paragraphs>165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Source Sans Pro</vt:lpstr>
      <vt:lpstr>Wingdings</vt:lpstr>
      <vt:lpstr>Office Theme</vt:lpstr>
      <vt:lpstr>Equation</vt:lpstr>
      <vt:lpstr>PowerPoint Presentation</vt:lpstr>
      <vt:lpstr>PENGERTIAN</vt:lpstr>
      <vt:lpstr>Menyebutkan Kejadian Satu Per Satu </vt:lpstr>
      <vt:lpstr>Pengertian Ruang Sampel</vt:lpstr>
      <vt:lpstr>PERCOBAAN 1</vt:lpstr>
      <vt:lpstr>PERCOBAAN 2</vt:lpstr>
      <vt:lpstr>PERCOBAAN 3</vt:lpstr>
      <vt:lpstr>PERCOBAAN 4</vt:lpstr>
      <vt:lpstr>PERCOBAAN 5</vt:lpstr>
      <vt:lpstr>PERCOBAAN 6</vt:lpstr>
      <vt:lpstr>PERCOBAAN 7</vt:lpstr>
      <vt:lpstr>PELUANG KEJADIAN TUNGGAL</vt:lpstr>
      <vt:lpstr>CONTOH SOAL 1</vt:lpstr>
      <vt:lpstr>PEMBAHASAN SOAL 1</vt:lpstr>
      <vt:lpstr>CONTOH SOAL 2</vt:lpstr>
      <vt:lpstr>PEMBAHASAN SOAL 2</vt:lpstr>
      <vt:lpstr>CONTOH SOAL 3</vt:lpstr>
      <vt:lpstr>PEMBAHASAN SOAL 3</vt:lpstr>
      <vt:lpstr>CONTOH SOAL 4</vt:lpstr>
      <vt:lpstr>PEMBAHASAN SOAL 4</vt:lpstr>
    </vt:vector>
  </TitlesOfParts>
  <Company>SMANTIKA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GURU</dc:creator>
  <cp:lastModifiedBy>lenovo</cp:lastModifiedBy>
  <cp:revision>131</cp:revision>
  <dcterms:created xsi:type="dcterms:W3CDTF">2011-02-24T01:57:07Z</dcterms:created>
  <dcterms:modified xsi:type="dcterms:W3CDTF">2020-11-19T05:36:23Z</dcterms:modified>
</cp:coreProperties>
</file>