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0013" y="484479"/>
            <a:ext cx="6911974" cy="2954655"/>
          </a:xfrm>
        </p:spPr>
        <p:txBody>
          <a:bodyPr anchor="b">
            <a:normAutofit/>
          </a:bodyPr>
          <a:lstStyle>
            <a:lvl1pPr algn="ctr">
              <a:defRPr sz="5600" cap="all" spc="-1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40013" y="3799133"/>
            <a:ext cx="6911974" cy="196984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395C5C9-164C-46B3-A87E-7660D39D3106}" type="datetime2">
              <a:rPr lang="en-US" smtClean="0"/>
              <a:t>Saturday, October 17,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26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20000" y="2636838"/>
            <a:ext cx="10728325" cy="31321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5B75179A-1E2B-41AB-B400-4F1B4022FAEE}" type="datetime2">
              <a:rPr lang="en-US" smtClean="0"/>
              <a:t>Saturday, October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51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40486" y="720000"/>
            <a:ext cx="1477328" cy="5048975"/>
          </a:xfrm>
        </p:spPr>
        <p:txBody>
          <a:bodyPr vert="eaVert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838" y="720000"/>
            <a:ext cx="8929614" cy="5048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5681D0F-6595-4F14-8EF3-954CD87C797B}" type="datetime2">
              <a:rPr lang="en-US" smtClean="0"/>
              <a:t>Saturday, October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932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0000" y="2541600"/>
            <a:ext cx="10728325" cy="3227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4DDCFF8A-AAF8-4A12-8A91-9CA0EAF6CBB9}" type="datetime2">
              <a:rPr lang="en-US" smtClean="0"/>
              <a:t>Saturday, October 17,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88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6" cy="2879724"/>
          </a:xfrm>
        </p:spPr>
        <p:txBody>
          <a:bodyPr anchor="b">
            <a:normAutofit/>
          </a:bodyPr>
          <a:lstStyle>
            <a:lvl1pPr>
              <a:defRPr sz="560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9910" y="3858924"/>
            <a:ext cx="10728326" cy="1919076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ABCC25C3-021A-4B0B-8F70-0C181FE1CF45}" type="datetime2">
              <a:rPr lang="en-US" smtClean="0"/>
              <a:t>Saturday, October 17,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78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8400" y="2541600"/>
            <a:ext cx="5003801" cy="3234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0C23D88D-8CEC-4ED9-A53B-5596187D9A16}" type="datetime2">
              <a:rPr lang="en-US" smtClean="0"/>
              <a:t>Saturday, October 17,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5" cy="673005"/>
          </a:xfrm>
        </p:spPr>
        <p:txBody>
          <a:bodyPr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40698"/>
            <a:ext cx="5015638" cy="565796"/>
          </a:xfrm>
        </p:spPr>
        <p:txBody>
          <a:bodyPr wrap="square"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41600"/>
            <a:ext cx="5003801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400" y="1840698"/>
            <a:ext cx="5015638" cy="565796"/>
          </a:xfrm>
        </p:spPr>
        <p:txBody>
          <a:bodyPr anchor="b">
            <a:normAutofit/>
          </a:bodyPr>
          <a:lstStyle>
            <a:lvl1pPr marL="0" indent="0">
              <a:lnSpc>
                <a:spcPct val="120000"/>
              </a:lnSpc>
              <a:buNone/>
              <a:defRPr sz="16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400" y="2541600"/>
            <a:ext cx="5003800" cy="3234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D2CCD382-DFDA-4722-A27A-59C21AD112F2}" type="datetime2">
              <a:rPr lang="en-US" smtClean="0"/>
              <a:t>Saturday, October 17,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500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22F2A30D-1C09-413F-AAB1-38F366000715}" type="datetime2">
              <a:rPr lang="en-US" smtClean="0"/>
              <a:t>Saturday, October 17,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6DB82B9C-D65E-4F64-95C3-B10F3B00F0D9}" type="datetime2">
              <a:rPr lang="en-US" smtClean="0"/>
              <a:t>Saturday, October 17,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107463" cy="14773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8188" y="584662"/>
            <a:ext cx="6911974" cy="518431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 sz="4800"/>
            </a:lvl1pPr>
            <a:lvl2pPr marL="914400" indent="-457200">
              <a:buFont typeface="Arial" panose="020B0604020202020204" pitchFamily="34" charset="0"/>
              <a:buChar char="•"/>
              <a:defRPr sz="2000"/>
            </a:lvl2pPr>
            <a:lvl3pPr marL="1257300" indent="-342900">
              <a:buFont typeface="Arial" panose="020B0604020202020204" pitchFamily="34" charset="0"/>
              <a:buChar char="•"/>
              <a:defRPr sz="2000"/>
            </a:lvl3pPr>
            <a:lvl4pPr marL="1714500" indent="-342900">
              <a:buFont typeface="Arial" panose="020B0604020202020204" pitchFamily="34" charset="0"/>
              <a:buChar char="•"/>
              <a:defRPr sz="2000"/>
            </a:lvl4pPr>
            <a:lvl5pPr marL="2171700" indent="-342900">
              <a:buFont typeface="Arial" panose="020B0604020202020204" pitchFamily="34" charset="0"/>
              <a:buChar char="•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107463" cy="323183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B7F5FDCC-6AAC-4A08-B9E0-3793AB5E64C3}" type="datetime2">
              <a:rPr lang="en-US" smtClean="0"/>
              <a:t>Saturday, October 17,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132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3095626" cy="1476000"/>
          </a:xfrm>
        </p:spPr>
        <p:txBody>
          <a:bodyPr anchor="t" anchorCtr="0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8188" y="728664"/>
            <a:ext cx="6923812" cy="504031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541600"/>
            <a:ext cx="3095625" cy="3232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/>
          <a:lstStyle/>
          <a:p>
            <a:fld id="{349FE94D-439C-40F1-900E-BC07940E3988}" type="datetime2">
              <a:rPr lang="en-US" smtClean="0"/>
              <a:t>Saturday, October 17,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/>
          <a:lstStyle/>
          <a:p>
            <a:fld id="{1621B6DD-29C1-4FEA-923F-71EA134769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6335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646535-AEF6-4883-A4F9-EEC1F8B43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619200"/>
            <a:ext cx="10728322" cy="1477328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2541600"/>
            <a:ext cx="10728325" cy="322737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837" y="6138000"/>
            <a:ext cx="3095626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l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8DEA2CF1-0EB2-4673-802D-3371233E4A77}" type="datetime2">
              <a:rPr lang="en-US" smtClean="0"/>
              <a:t>Saturday, October 17, 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48188" y="6138000"/>
            <a:ext cx="5003800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ct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2713" y="6138000"/>
            <a:ext cx="1187449" cy="720000"/>
          </a:xfrm>
          <a:prstGeom prst="rect">
            <a:avLst/>
          </a:prstGeom>
        </p:spPr>
        <p:txBody>
          <a:bodyPr vert="horz" lIns="0" tIns="180000" rIns="0" bIns="180000" rtlCol="0" anchor="ctr"/>
          <a:lstStyle>
            <a:lvl1pPr algn="r">
              <a:lnSpc>
                <a:spcPct val="120000"/>
              </a:lnSpc>
              <a:defRPr sz="1200" spc="2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1621B6DD-29C1-4FEA-923F-71EA1347694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9167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200" kern="1200" cap="none" spc="4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4"/>
        </a:buClr>
        <a:buFont typeface="The Hand Extrablack" panose="03070A02030502020204" pitchFamily="66" charset="0"/>
        <a:buChar char="•"/>
        <a:defRPr sz="2000" kern="1200" spc="20" baseline="0">
          <a:solidFill>
            <a:schemeClr val="tx1">
              <a:alpha val="58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FEECB93-933C-477B-BC7D-C2F2F6271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26589B6-C3F4-4876-A97F-AF384DD38E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97BC505-FE0C-4637-A29D-B71DFBBBA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FD77AB-C9A1-4D9D-8C95-4D08EEF8C0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1455847"/>
            <a:ext cx="5015638" cy="2068553"/>
          </a:xfrm>
        </p:spPr>
        <p:txBody>
          <a:bodyPr>
            <a:normAutofit/>
          </a:bodyPr>
          <a:lstStyle/>
          <a:p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Kaidah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Kebahasaan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Teks Editorial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4BD743-BB85-4BAF-8FA2-1FC67C0A2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3830398"/>
            <a:ext cx="5015638" cy="121943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XII IPA/IPS</a:t>
            </a:r>
          </a:p>
          <a:p>
            <a:r>
              <a:rPr lang="en-US" dirty="0">
                <a:solidFill>
                  <a:schemeClr val="tx1"/>
                </a:solidFill>
              </a:rPr>
              <a:t>DRA LIZA EVIYANTI, M.PD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2FD01A0-E6FF-41CD-AEBD-279232B90D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65602" y="317452"/>
            <a:ext cx="2088038" cy="719230"/>
            <a:chOff x="4532666" y="505937"/>
            <a:chExt cx="2981730" cy="1027064"/>
          </a:xfrm>
        </p:grpSpPr>
        <p:sp>
          <p:nvSpPr>
            <p:cNvPr id="14" name="Freeform 78">
              <a:extLst>
                <a:ext uri="{FF2B5EF4-FFF2-40B4-BE49-F238E27FC236}">
                  <a16:creationId xmlns:a16="http://schemas.microsoft.com/office/drawing/2014/main" id="{811C6308-5554-4129-8881-A95AF512C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4532666" y="754398"/>
              <a:ext cx="694205" cy="713383"/>
            </a:xfrm>
            <a:custGeom>
              <a:avLst/>
              <a:gdLst>
                <a:gd name="T0" fmla="*/ 32 w 58"/>
                <a:gd name="T1" fmla="*/ 56 h 60"/>
                <a:gd name="T2" fmla="*/ 24 w 58"/>
                <a:gd name="T3" fmla="*/ 48 h 60"/>
                <a:gd name="T4" fmla="*/ 14 w 58"/>
                <a:gd name="T5" fmla="*/ 36 h 60"/>
                <a:gd name="T6" fmla="*/ 7 w 58"/>
                <a:gd name="T7" fmla="*/ 29 h 60"/>
                <a:gd name="T8" fmla="*/ 1 w 58"/>
                <a:gd name="T9" fmla="*/ 17 h 60"/>
                <a:gd name="T10" fmla="*/ 7 w 58"/>
                <a:gd name="T11" fmla="*/ 4 h 60"/>
                <a:gd name="T12" fmla="*/ 17 w 58"/>
                <a:gd name="T13" fmla="*/ 1 h 60"/>
                <a:gd name="T14" fmla="*/ 29 w 58"/>
                <a:gd name="T15" fmla="*/ 6 h 60"/>
                <a:gd name="T16" fmla="*/ 31 w 58"/>
                <a:gd name="T17" fmla="*/ 8 h 60"/>
                <a:gd name="T18" fmla="*/ 38 w 58"/>
                <a:gd name="T19" fmla="*/ 15 h 60"/>
                <a:gd name="T20" fmla="*/ 44 w 58"/>
                <a:gd name="T21" fmla="*/ 22 h 60"/>
                <a:gd name="T22" fmla="*/ 54 w 58"/>
                <a:gd name="T23" fmla="*/ 33 h 60"/>
                <a:gd name="T24" fmla="*/ 58 w 58"/>
                <a:gd name="T25" fmla="*/ 44 h 60"/>
                <a:gd name="T26" fmla="*/ 53 w 58"/>
                <a:gd name="T27" fmla="*/ 54 h 60"/>
                <a:gd name="T28" fmla="*/ 42 w 58"/>
                <a:gd name="T29" fmla="*/ 60 h 60"/>
                <a:gd name="T30" fmla="*/ 32 w 58"/>
                <a:gd name="T31" fmla="*/ 5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8" h="60">
                  <a:moveTo>
                    <a:pt x="32" y="56"/>
                  </a:moveTo>
                  <a:cubicBezTo>
                    <a:pt x="30" y="54"/>
                    <a:pt x="31" y="55"/>
                    <a:pt x="24" y="48"/>
                  </a:cubicBezTo>
                  <a:cubicBezTo>
                    <a:pt x="17" y="40"/>
                    <a:pt x="14" y="36"/>
                    <a:pt x="14" y="36"/>
                  </a:cubicBezTo>
                  <a:cubicBezTo>
                    <a:pt x="8" y="30"/>
                    <a:pt x="14" y="37"/>
                    <a:pt x="7" y="29"/>
                  </a:cubicBezTo>
                  <a:cubicBezTo>
                    <a:pt x="3" y="24"/>
                    <a:pt x="1" y="20"/>
                    <a:pt x="1" y="17"/>
                  </a:cubicBezTo>
                  <a:cubicBezTo>
                    <a:pt x="0" y="13"/>
                    <a:pt x="3" y="9"/>
                    <a:pt x="7" y="4"/>
                  </a:cubicBezTo>
                  <a:cubicBezTo>
                    <a:pt x="10" y="2"/>
                    <a:pt x="13" y="0"/>
                    <a:pt x="17" y="1"/>
                  </a:cubicBezTo>
                  <a:cubicBezTo>
                    <a:pt x="21" y="1"/>
                    <a:pt x="25" y="3"/>
                    <a:pt x="29" y="6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11"/>
                    <a:pt x="37" y="15"/>
                    <a:pt x="38" y="15"/>
                  </a:cubicBezTo>
                  <a:cubicBezTo>
                    <a:pt x="42" y="20"/>
                    <a:pt x="40" y="18"/>
                    <a:pt x="44" y="22"/>
                  </a:cubicBezTo>
                  <a:cubicBezTo>
                    <a:pt x="51" y="29"/>
                    <a:pt x="50" y="29"/>
                    <a:pt x="54" y="33"/>
                  </a:cubicBezTo>
                  <a:cubicBezTo>
                    <a:pt x="57" y="37"/>
                    <a:pt x="58" y="40"/>
                    <a:pt x="58" y="44"/>
                  </a:cubicBezTo>
                  <a:cubicBezTo>
                    <a:pt x="58" y="47"/>
                    <a:pt x="56" y="50"/>
                    <a:pt x="53" y="54"/>
                  </a:cubicBezTo>
                  <a:cubicBezTo>
                    <a:pt x="49" y="58"/>
                    <a:pt x="45" y="60"/>
                    <a:pt x="42" y="60"/>
                  </a:cubicBezTo>
                  <a:cubicBezTo>
                    <a:pt x="39" y="60"/>
                    <a:pt x="36" y="59"/>
                    <a:pt x="32" y="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5" name="Freeform 79">
              <a:extLst>
                <a:ext uri="{FF2B5EF4-FFF2-40B4-BE49-F238E27FC236}">
                  <a16:creationId xmlns:a16="http://schemas.microsoft.com/office/drawing/2014/main" id="{C28F3A03-B53B-433E-8DF7-6B13336D0A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5791465" y="505937"/>
              <a:ext cx="587404" cy="943792"/>
            </a:xfrm>
            <a:custGeom>
              <a:avLst/>
              <a:gdLst>
                <a:gd name="T0" fmla="*/ 15 w 49"/>
                <a:gd name="T1" fmla="*/ 65 h 79"/>
                <a:gd name="T2" fmla="*/ 12 w 49"/>
                <a:gd name="T3" fmla="*/ 54 h 79"/>
                <a:gd name="T4" fmla="*/ 8 w 49"/>
                <a:gd name="T5" fmla="*/ 33 h 79"/>
                <a:gd name="T6" fmla="*/ 38 w 49"/>
                <a:gd name="T7" fmla="*/ 24 h 79"/>
                <a:gd name="T8" fmla="*/ 45 w 49"/>
                <a:gd name="T9" fmla="*/ 70 h 79"/>
                <a:gd name="T10" fmla="*/ 15 w 49"/>
                <a:gd name="T11" fmla="*/ 65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79">
                  <a:moveTo>
                    <a:pt x="15" y="65"/>
                  </a:moveTo>
                  <a:cubicBezTo>
                    <a:pt x="14" y="59"/>
                    <a:pt x="13" y="58"/>
                    <a:pt x="12" y="54"/>
                  </a:cubicBezTo>
                  <a:cubicBezTo>
                    <a:pt x="11" y="45"/>
                    <a:pt x="10" y="40"/>
                    <a:pt x="8" y="33"/>
                  </a:cubicBezTo>
                  <a:cubicBezTo>
                    <a:pt x="0" y="9"/>
                    <a:pt x="34" y="0"/>
                    <a:pt x="38" y="24"/>
                  </a:cubicBezTo>
                  <a:cubicBezTo>
                    <a:pt x="43" y="43"/>
                    <a:pt x="49" y="60"/>
                    <a:pt x="45" y="70"/>
                  </a:cubicBezTo>
                  <a:cubicBezTo>
                    <a:pt x="38" y="77"/>
                    <a:pt x="19" y="79"/>
                    <a:pt x="15" y="6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16" name="Freeform 85">
              <a:extLst>
                <a:ext uri="{FF2B5EF4-FFF2-40B4-BE49-F238E27FC236}">
                  <a16:creationId xmlns:a16="http://schemas.microsoft.com/office/drawing/2014/main" id="{E990BBBC-E616-4D0E-9917-A6CA72AAE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00114">
              <a:off x="7087193" y="757585"/>
              <a:ext cx="427203" cy="775416"/>
            </a:xfrm>
            <a:custGeom>
              <a:avLst/>
              <a:gdLst>
                <a:gd name="T0" fmla="*/ 36 w 36"/>
                <a:gd name="T1" fmla="*/ 15 h 65"/>
                <a:gd name="T2" fmla="*/ 34 w 36"/>
                <a:gd name="T3" fmla="*/ 5 h 65"/>
                <a:gd name="T4" fmla="*/ 28 w 36"/>
                <a:gd name="T5" fmla="*/ 1 h 65"/>
                <a:gd name="T6" fmla="*/ 23 w 36"/>
                <a:gd name="T7" fmla="*/ 0 h 65"/>
                <a:gd name="T8" fmla="*/ 13 w 36"/>
                <a:gd name="T9" fmla="*/ 1 h 65"/>
                <a:gd name="T10" fmla="*/ 7 w 36"/>
                <a:gd name="T11" fmla="*/ 9 h 65"/>
                <a:gd name="T12" fmla="*/ 4 w 36"/>
                <a:gd name="T13" fmla="*/ 19 h 65"/>
                <a:gd name="T14" fmla="*/ 0 w 36"/>
                <a:gd name="T15" fmla="*/ 44 h 65"/>
                <a:gd name="T16" fmla="*/ 1 w 36"/>
                <a:gd name="T17" fmla="*/ 58 h 65"/>
                <a:gd name="T18" fmla="*/ 8 w 36"/>
                <a:gd name="T19" fmla="*/ 64 h 65"/>
                <a:gd name="T20" fmla="*/ 16 w 36"/>
                <a:gd name="T21" fmla="*/ 65 h 65"/>
                <a:gd name="T22" fmla="*/ 25 w 36"/>
                <a:gd name="T23" fmla="*/ 63 h 65"/>
                <a:gd name="T24" fmla="*/ 31 w 36"/>
                <a:gd name="T25" fmla="*/ 55 h 65"/>
                <a:gd name="T26" fmla="*/ 34 w 36"/>
                <a:gd name="T27" fmla="*/ 40 h 65"/>
                <a:gd name="T28" fmla="*/ 36 w 36"/>
                <a:gd name="T29" fmla="*/ 1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" h="65">
                  <a:moveTo>
                    <a:pt x="36" y="15"/>
                  </a:moveTo>
                  <a:cubicBezTo>
                    <a:pt x="36" y="10"/>
                    <a:pt x="35" y="7"/>
                    <a:pt x="34" y="5"/>
                  </a:cubicBezTo>
                  <a:cubicBezTo>
                    <a:pt x="33" y="3"/>
                    <a:pt x="31" y="2"/>
                    <a:pt x="28" y="1"/>
                  </a:cubicBezTo>
                  <a:cubicBezTo>
                    <a:pt x="27" y="1"/>
                    <a:pt x="25" y="1"/>
                    <a:pt x="23" y="0"/>
                  </a:cubicBezTo>
                  <a:cubicBezTo>
                    <a:pt x="19" y="0"/>
                    <a:pt x="16" y="0"/>
                    <a:pt x="13" y="1"/>
                  </a:cubicBezTo>
                  <a:cubicBezTo>
                    <a:pt x="11" y="2"/>
                    <a:pt x="9" y="4"/>
                    <a:pt x="7" y="9"/>
                  </a:cubicBezTo>
                  <a:cubicBezTo>
                    <a:pt x="6" y="13"/>
                    <a:pt x="5" y="17"/>
                    <a:pt x="4" y="19"/>
                  </a:cubicBezTo>
                  <a:cubicBezTo>
                    <a:pt x="2" y="29"/>
                    <a:pt x="0" y="44"/>
                    <a:pt x="0" y="44"/>
                  </a:cubicBezTo>
                  <a:cubicBezTo>
                    <a:pt x="0" y="50"/>
                    <a:pt x="0" y="55"/>
                    <a:pt x="1" y="58"/>
                  </a:cubicBezTo>
                  <a:cubicBezTo>
                    <a:pt x="2" y="61"/>
                    <a:pt x="5" y="63"/>
                    <a:pt x="8" y="64"/>
                  </a:cubicBezTo>
                  <a:cubicBezTo>
                    <a:pt x="11" y="65"/>
                    <a:pt x="13" y="65"/>
                    <a:pt x="16" y="65"/>
                  </a:cubicBezTo>
                  <a:cubicBezTo>
                    <a:pt x="19" y="65"/>
                    <a:pt x="22" y="64"/>
                    <a:pt x="25" y="63"/>
                  </a:cubicBezTo>
                  <a:cubicBezTo>
                    <a:pt x="28" y="61"/>
                    <a:pt x="30" y="59"/>
                    <a:pt x="31" y="55"/>
                  </a:cubicBezTo>
                  <a:cubicBezTo>
                    <a:pt x="32" y="50"/>
                    <a:pt x="31" y="54"/>
                    <a:pt x="34" y="40"/>
                  </a:cubicBezTo>
                  <a:lnTo>
                    <a:pt x="36" y="15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C9AA14C-80A4-427C-A911-28CD20C56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17356" y="5503147"/>
            <a:ext cx="2117174" cy="588806"/>
            <a:chOff x="4549904" y="5078157"/>
            <a:chExt cx="3023338" cy="840818"/>
          </a:xfrm>
        </p:grpSpPr>
        <p:sp>
          <p:nvSpPr>
            <p:cNvPr id="19" name="Freeform 80">
              <a:extLst>
                <a:ext uri="{FF2B5EF4-FFF2-40B4-BE49-F238E27FC236}">
                  <a16:creationId xmlns:a16="http://schemas.microsoft.com/office/drawing/2014/main" id="{EF32CDAF-4619-4949-9516-1E042181E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5400000">
              <a:off x="5690691" y="5352589"/>
              <a:ext cx="749228" cy="383544"/>
            </a:xfrm>
            <a:custGeom>
              <a:avLst/>
              <a:gdLst>
                <a:gd name="T0" fmla="*/ 53 w 66"/>
                <a:gd name="T1" fmla="*/ 33 h 34"/>
                <a:gd name="T2" fmla="*/ 39 w 66"/>
                <a:gd name="T3" fmla="*/ 33 h 34"/>
                <a:gd name="T4" fmla="*/ 21 w 66"/>
                <a:gd name="T5" fmla="*/ 33 h 34"/>
                <a:gd name="T6" fmla="*/ 12 w 66"/>
                <a:gd name="T7" fmla="*/ 32 h 34"/>
                <a:gd name="T8" fmla="*/ 3 w 66"/>
                <a:gd name="T9" fmla="*/ 28 h 34"/>
                <a:gd name="T10" fmla="*/ 0 w 66"/>
                <a:gd name="T11" fmla="*/ 21 h 34"/>
                <a:gd name="T12" fmla="*/ 0 w 66"/>
                <a:gd name="T13" fmla="*/ 16 h 34"/>
                <a:gd name="T14" fmla="*/ 3 w 66"/>
                <a:gd name="T15" fmla="*/ 7 h 34"/>
                <a:gd name="T16" fmla="*/ 11 w 66"/>
                <a:gd name="T17" fmla="*/ 3 h 34"/>
                <a:gd name="T18" fmla="*/ 23 w 66"/>
                <a:gd name="T19" fmla="*/ 2 h 34"/>
                <a:gd name="T20" fmla="*/ 43 w 66"/>
                <a:gd name="T21" fmla="*/ 0 h 34"/>
                <a:gd name="T22" fmla="*/ 48 w 66"/>
                <a:gd name="T23" fmla="*/ 0 h 34"/>
                <a:gd name="T24" fmla="*/ 62 w 66"/>
                <a:gd name="T25" fmla="*/ 4 h 34"/>
                <a:gd name="T26" fmla="*/ 66 w 66"/>
                <a:gd name="T27" fmla="*/ 13 h 34"/>
                <a:gd name="T28" fmla="*/ 66 w 66"/>
                <a:gd name="T29" fmla="*/ 20 h 34"/>
                <a:gd name="T30" fmla="*/ 62 w 66"/>
                <a:gd name="T31" fmla="*/ 29 h 34"/>
                <a:gd name="T32" fmla="*/ 53 w 66"/>
                <a:gd name="T33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34">
                  <a:moveTo>
                    <a:pt x="53" y="33"/>
                  </a:moveTo>
                  <a:cubicBezTo>
                    <a:pt x="47" y="33"/>
                    <a:pt x="53" y="34"/>
                    <a:pt x="39" y="33"/>
                  </a:cubicBezTo>
                  <a:cubicBezTo>
                    <a:pt x="24" y="33"/>
                    <a:pt x="21" y="33"/>
                    <a:pt x="21" y="33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7" y="31"/>
                    <a:pt x="4" y="30"/>
                    <a:pt x="3" y="28"/>
                  </a:cubicBezTo>
                  <a:cubicBezTo>
                    <a:pt x="1" y="26"/>
                    <a:pt x="0" y="24"/>
                    <a:pt x="0" y="21"/>
                  </a:cubicBezTo>
                  <a:cubicBezTo>
                    <a:pt x="0" y="21"/>
                    <a:pt x="0" y="19"/>
                    <a:pt x="0" y="16"/>
                  </a:cubicBezTo>
                  <a:cubicBezTo>
                    <a:pt x="0" y="13"/>
                    <a:pt x="1" y="10"/>
                    <a:pt x="3" y="7"/>
                  </a:cubicBezTo>
                  <a:cubicBezTo>
                    <a:pt x="4" y="5"/>
                    <a:pt x="7" y="3"/>
                    <a:pt x="11" y="3"/>
                  </a:cubicBezTo>
                  <a:cubicBezTo>
                    <a:pt x="16" y="2"/>
                    <a:pt x="20" y="2"/>
                    <a:pt x="23" y="2"/>
                  </a:cubicBezTo>
                  <a:cubicBezTo>
                    <a:pt x="32" y="1"/>
                    <a:pt x="37" y="0"/>
                    <a:pt x="43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54" y="1"/>
                    <a:pt x="59" y="3"/>
                    <a:pt x="62" y="4"/>
                  </a:cubicBezTo>
                  <a:cubicBezTo>
                    <a:pt x="65" y="6"/>
                    <a:pt x="66" y="9"/>
                    <a:pt x="66" y="13"/>
                  </a:cubicBezTo>
                  <a:cubicBezTo>
                    <a:pt x="66" y="15"/>
                    <a:pt x="66" y="17"/>
                    <a:pt x="66" y="20"/>
                  </a:cubicBezTo>
                  <a:cubicBezTo>
                    <a:pt x="65" y="23"/>
                    <a:pt x="64" y="26"/>
                    <a:pt x="62" y="29"/>
                  </a:cubicBezTo>
                  <a:cubicBezTo>
                    <a:pt x="60" y="31"/>
                    <a:pt x="57" y="32"/>
                    <a:pt x="53" y="3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0" name="Freeform 84">
              <a:extLst>
                <a:ext uri="{FF2B5EF4-FFF2-40B4-BE49-F238E27FC236}">
                  <a16:creationId xmlns:a16="http://schemas.microsoft.com/office/drawing/2014/main" id="{270C485D-6BA8-4BF7-B72C-2B14A43A66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6274527">
              <a:off x="6910134" y="5062687"/>
              <a:ext cx="647637" cy="678578"/>
            </a:xfrm>
            <a:custGeom>
              <a:avLst/>
              <a:gdLst>
                <a:gd name="T0" fmla="*/ 4 w 57"/>
                <a:gd name="T1" fmla="*/ 34 h 60"/>
                <a:gd name="T2" fmla="*/ 17 w 57"/>
                <a:gd name="T3" fmla="*/ 18 h 60"/>
                <a:gd name="T4" fmla="*/ 26 w 57"/>
                <a:gd name="T5" fmla="*/ 8 h 60"/>
                <a:gd name="T6" fmla="*/ 29 w 57"/>
                <a:gd name="T7" fmla="*/ 5 h 60"/>
                <a:gd name="T8" fmla="*/ 41 w 57"/>
                <a:gd name="T9" fmla="*/ 0 h 60"/>
                <a:gd name="T10" fmla="*/ 51 w 57"/>
                <a:gd name="T11" fmla="*/ 6 h 60"/>
                <a:gd name="T12" fmla="*/ 56 w 57"/>
                <a:gd name="T13" fmla="*/ 16 h 60"/>
                <a:gd name="T14" fmla="*/ 51 w 57"/>
                <a:gd name="T15" fmla="*/ 28 h 60"/>
                <a:gd name="T16" fmla="*/ 29 w 57"/>
                <a:gd name="T17" fmla="*/ 53 h 60"/>
                <a:gd name="T18" fmla="*/ 17 w 57"/>
                <a:gd name="T19" fmla="*/ 59 h 60"/>
                <a:gd name="T20" fmla="*/ 5 w 57"/>
                <a:gd name="T21" fmla="*/ 54 h 60"/>
                <a:gd name="T22" fmla="*/ 0 w 57"/>
                <a:gd name="T23" fmla="*/ 45 h 60"/>
                <a:gd name="T24" fmla="*/ 4 w 57"/>
                <a:gd name="T25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" h="60">
                  <a:moveTo>
                    <a:pt x="4" y="34"/>
                  </a:moveTo>
                  <a:cubicBezTo>
                    <a:pt x="5" y="33"/>
                    <a:pt x="17" y="18"/>
                    <a:pt x="17" y="18"/>
                  </a:cubicBezTo>
                  <a:cubicBezTo>
                    <a:pt x="21" y="14"/>
                    <a:pt x="24" y="10"/>
                    <a:pt x="26" y="8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34" y="2"/>
                    <a:pt x="38" y="0"/>
                    <a:pt x="41" y="0"/>
                  </a:cubicBezTo>
                  <a:cubicBezTo>
                    <a:pt x="44" y="1"/>
                    <a:pt x="47" y="2"/>
                    <a:pt x="51" y="6"/>
                  </a:cubicBezTo>
                  <a:cubicBezTo>
                    <a:pt x="55" y="10"/>
                    <a:pt x="57" y="13"/>
                    <a:pt x="56" y="16"/>
                  </a:cubicBezTo>
                  <a:cubicBezTo>
                    <a:pt x="56" y="19"/>
                    <a:pt x="54" y="23"/>
                    <a:pt x="51" y="28"/>
                  </a:cubicBezTo>
                  <a:cubicBezTo>
                    <a:pt x="51" y="28"/>
                    <a:pt x="33" y="48"/>
                    <a:pt x="29" y="53"/>
                  </a:cubicBezTo>
                  <a:cubicBezTo>
                    <a:pt x="25" y="57"/>
                    <a:pt x="21" y="59"/>
                    <a:pt x="17" y="59"/>
                  </a:cubicBezTo>
                  <a:cubicBezTo>
                    <a:pt x="13" y="60"/>
                    <a:pt x="9" y="58"/>
                    <a:pt x="5" y="54"/>
                  </a:cubicBezTo>
                  <a:cubicBezTo>
                    <a:pt x="2" y="51"/>
                    <a:pt x="0" y="48"/>
                    <a:pt x="0" y="45"/>
                  </a:cubicBezTo>
                  <a:cubicBezTo>
                    <a:pt x="0" y="42"/>
                    <a:pt x="2" y="38"/>
                    <a:pt x="4" y="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  <p:sp>
          <p:nvSpPr>
            <p:cNvPr id="21" name="Freeform 87">
              <a:extLst>
                <a:ext uri="{FF2B5EF4-FFF2-40B4-BE49-F238E27FC236}">
                  <a16:creationId xmlns:a16="http://schemas.microsoft.com/office/drawing/2014/main" id="{79239B91-4327-43B3-AED5-CB9EC1653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4430858">
              <a:off x="4571743" y="5071596"/>
              <a:ext cx="626472" cy="670149"/>
            </a:xfrm>
            <a:custGeom>
              <a:avLst/>
              <a:gdLst>
                <a:gd name="T0" fmla="*/ 0 w 55"/>
                <a:gd name="T1" fmla="*/ 17 h 59"/>
                <a:gd name="T2" fmla="*/ 1 w 55"/>
                <a:gd name="T3" fmla="*/ 11 h 59"/>
                <a:gd name="T4" fmla="*/ 4 w 55"/>
                <a:gd name="T5" fmla="*/ 6 h 59"/>
                <a:gd name="T6" fmla="*/ 7 w 55"/>
                <a:gd name="T7" fmla="*/ 4 h 59"/>
                <a:gd name="T8" fmla="*/ 14 w 55"/>
                <a:gd name="T9" fmla="*/ 0 h 59"/>
                <a:gd name="T10" fmla="*/ 23 w 55"/>
                <a:gd name="T11" fmla="*/ 3 h 59"/>
                <a:gd name="T12" fmla="*/ 31 w 55"/>
                <a:gd name="T13" fmla="*/ 11 h 59"/>
                <a:gd name="T14" fmla="*/ 38 w 55"/>
                <a:gd name="T15" fmla="*/ 20 h 59"/>
                <a:gd name="T16" fmla="*/ 48 w 55"/>
                <a:gd name="T17" fmla="*/ 31 h 59"/>
                <a:gd name="T18" fmla="*/ 55 w 55"/>
                <a:gd name="T19" fmla="*/ 43 h 59"/>
                <a:gd name="T20" fmla="*/ 49 w 55"/>
                <a:gd name="T21" fmla="*/ 55 h 59"/>
                <a:gd name="T22" fmla="*/ 38 w 55"/>
                <a:gd name="T23" fmla="*/ 59 h 59"/>
                <a:gd name="T24" fmla="*/ 33 w 55"/>
                <a:gd name="T25" fmla="*/ 58 h 59"/>
                <a:gd name="T26" fmla="*/ 26 w 55"/>
                <a:gd name="T27" fmla="*/ 53 h 59"/>
                <a:gd name="T28" fmla="*/ 5 w 55"/>
                <a:gd name="T29" fmla="*/ 27 h 59"/>
                <a:gd name="T30" fmla="*/ 0 w 55"/>
                <a:gd name="T31" fmla="*/ 17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" h="59">
                  <a:moveTo>
                    <a:pt x="0" y="17"/>
                  </a:moveTo>
                  <a:cubicBezTo>
                    <a:pt x="0" y="14"/>
                    <a:pt x="0" y="12"/>
                    <a:pt x="1" y="11"/>
                  </a:cubicBezTo>
                  <a:cubicBezTo>
                    <a:pt x="2" y="9"/>
                    <a:pt x="3" y="8"/>
                    <a:pt x="4" y="6"/>
                  </a:cubicBezTo>
                  <a:cubicBezTo>
                    <a:pt x="6" y="5"/>
                    <a:pt x="7" y="4"/>
                    <a:pt x="7" y="4"/>
                  </a:cubicBezTo>
                  <a:cubicBezTo>
                    <a:pt x="9" y="2"/>
                    <a:pt x="12" y="1"/>
                    <a:pt x="14" y="0"/>
                  </a:cubicBezTo>
                  <a:cubicBezTo>
                    <a:pt x="17" y="0"/>
                    <a:pt x="20" y="1"/>
                    <a:pt x="23" y="3"/>
                  </a:cubicBezTo>
                  <a:cubicBezTo>
                    <a:pt x="26" y="4"/>
                    <a:pt x="29" y="7"/>
                    <a:pt x="31" y="11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48" y="31"/>
                    <a:pt x="48" y="31"/>
                    <a:pt x="48" y="31"/>
                  </a:cubicBezTo>
                  <a:cubicBezTo>
                    <a:pt x="52" y="36"/>
                    <a:pt x="54" y="40"/>
                    <a:pt x="55" y="43"/>
                  </a:cubicBezTo>
                  <a:cubicBezTo>
                    <a:pt x="55" y="47"/>
                    <a:pt x="54" y="52"/>
                    <a:pt x="49" y="55"/>
                  </a:cubicBezTo>
                  <a:cubicBezTo>
                    <a:pt x="45" y="58"/>
                    <a:pt x="41" y="59"/>
                    <a:pt x="38" y="59"/>
                  </a:cubicBezTo>
                  <a:cubicBezTo>
                    <a:pt x="37" y="59"/>
                    <a:pt x="35" y="59"/>
                    <a:pt x="33" y="58"/>
                  </a:cubicBezTo>
                  <a:cubicBezTo>
                    <a:pt x="31" y="57"/>
                    <a:pt x="29" y="55"/>
                    <a:pt x="26" y="53"/>
                  </a:cubicBezTo>
                  <a:cubicBezTo>
                    <a:pt x="23" y="50"/>
                    <a:pt x="5" y="27"/>
                    <a:pt x="5" y="27"/>
                  </a:cubicBezTo>
                  <a:cubicBezTo>
                    <a:pt x="2" y="23"/>
                    <a:pt x="0" y="19"/>
                    <a:pt x="0" y="1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73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F30D7-C048-4F1F-B44A-8923F780B7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Banyak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menggunakan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kata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penghubung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atau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konjungsi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kausalitas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sebab-akibat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seperti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sehingga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karena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sebab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oleh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sebab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itu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Hal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terkait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penggunaan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sejumlah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argumen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dikemukakan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redaktur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berkenaan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dengan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masalah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yang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dikupasnya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84953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4B8A9-0282-4612-8A30-00A7E4AF1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914400"/>
            <a:ext cx="10728325" cy="4854575"/>
          </a:xfrm>
        </p:spPr>
        <p:txBody>
          <a:bodyPr>
            <a:normAutofit/>
          </a:bodyPr>
          <a:lstStyle/>
          <a:p>
            <a:r>
              <a:rPr lang="en-US" sz="2800" dirty="0" err="1"/>
              <a:t>Contoh</a:t>
            </a:r>
            <a:r>
              <a:rPr lang="en-US" sz="2800" dirty="0"/>
              <a:t>: </a:t>
            </a:r>
          </a:p>
          <a:p>
            <a:r>
              <a:rPr lang="en-US" sz="2800" dirty="0"/>
              <a:t>Masyarakat </a:t>
            </a:r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dirty="0" err="1"/>
              <a:t>konsumen</a:t>
            </a:r>
            <a:r>
              <a:rPr lang="en-US" sz="2800" dirty="0"/>
              <a:t> </a:t>
            </a:r>
            <a:r>
              <a:rPr lang="en-US" sz="2800" dirty="0" err="1"/>
              <a:t>menjadi</a:t>
            </a:r>
            <a:r>
              <a:rPr lang="en-US" sz="2800" dirty="0"/>
              <a:t> </a:t>
            </a:r>
            <a:r>
              <a:rPr lang="en-US" sz="2800" dirty="0" err="1"/>
              <a:t>terkaget-kaget</a:t>
            </a:r>
            <a:r>
              <a:rPr lang="en-US" sz="2800" dirty="0"/>
              <a:t> </a:t>
            </a:r>
            <a:r>
              <a:rPr lang="en-US" sz="2800" i="1" dirty="0" err="1"/>
              <a:t>karena</a:t>
            </a:r>
            <a:r>
              <a:rPr lang="en-US" sz="2800" dirty="0"/>
              <a:t> </a:t>
            </a:r>
            <a:r>
              <a:rPr lang="en-US" sz="2800" dirty="0" err="1"/>
              <a:t>kenaikan</a:t>
            </a:r>
            <a:r>
              <a:rPr lang="en-US" sz="2800" dirty="0"/>
              <a:t> </a:t>
            </a:r>
            <a:r>
              <a:rPr lang="en-US" sz="2800" dirty="0" err="1"/>
              <a:t>tanpa</a:t>
            </a:r>
            <a:r>
              <a:rPr lang="en-US" sz="2800" dirty="0"/>
              <a:t> </a:t>
            </a:r>
            <a:r>
              <a:rPr lang="en-US" sz="2800" dirty="0" err="1"/>
              <a:t>didahului</a:t>
            </a:r>
            <a:r>
              <a:rPr lang="en-US" sz="2800" dirty="0"/>
              <a:t> </a:t>
            </a:r>
            <a:r>
              <a:rPr lang="en-US" sz="2800" dirty="0" err="1"/>
              <a:t>sosialisasi</a:t>
            </a:r>
            <a:r>
              <a:rPr lang="en-US" sz="2800" dirty="0"/>
              <a:t>.</a:t>
            </a:r>
          </a:p>
          <a:p>
            <a:endParaRPr lang="en-US" sz="2800" dirty="0"/>
          </a:p>
          <a:p>
            <a:r>
              <a:rPr lang="en-US" sz="2800" dirty="0" err="1"/>
              <a:t>Malah</a:t>
            </a:r>
            <a:r>
              <a:rPr lang="en-US" sz="2800" dirty="0"/>
              <a:t> </a:t>
            </a:r>
            <a:r>
              <a:rPr lang="en-US" sz="2800" dirty="0" err="1"/>
              <a:t>boleh</a:t>
            </a:r>
            <a:r>
              <a:rPr lang="en-US" sz="2800" dirty="0"/>
              <a:t> </a:t>
            </a:r>
            <a:r>
              <a:rPr lang="en-US" sz="2800" dirty="0" err="1"/>
              <a:t>jadi</a:t>
            </a:r>
            <a:r>
              <a:rPr lang="en-US" sz="2800" dirty="0"/>
              <a:t> </a:t>
            </a:r>
            <a:r>
              <a:rPr lang="en-US" sz="2800" dirty="0" err="1"/>
              <a:t>ada</a:t>
            </a:r>
            <a:r>
              <a:rPr lang="en-US" sz="2800" dirty="0"/>
              <a:t> </a:t>
            </a:r>
            <a:r>
              <a:rPr lang="en-US" sz="2800" dirty="0" err="1"/>
              <a:t>politisi</a:t>
            </a:r>
            <a:r>
              <a:rPr lang="en-US" sz="2800" dirty="0"/>
              <a:t> yang </a:t>
            </a:r>
            <a:r>
              <a:rPr lang="en-US" sz="2800" dirty="0" err="1"/>
              <a:t>mengkategorikannya</a:t>
            </a:r>
            <a:r>
              <a:rPr lang="en-US" sz="2800" dirty="0"/>
              <a:t> </a:t>
            </a:r>
            <a:r>
              <a:rPr lang="en-US" sz="2800" dirty="0" err="1"/>
              <a:t>sebagai</a:t>
            </a:r>
            <a:r>
              <a:rPr lang="en-US" sz="2800" dirty="0"/>
              <a:t> </a:t>
            </a:r>
            <a:r>
              <a:rPr lang="en-US" sz="2800" dirty="0" err="1"/>
              <a:t>reaksi</a:t>
            </a:r>
            <a:r>
              <a:rPr lang="en-US" sz="2800" dirty="0"/>
              <a:t> yang </a:t>
            </a:r>
            <a:r>
              <a:rPr lang="en-US" sz="2800" dirty="0" err="1"/>
              <a:t>cendrung</a:t>
            </a:r>
            <a:r>
              <a:rPr lang="en-US" sz="2800" dirty="0"/>
              <a:t> </a:t>
            </a:r>
            <a:r>
              <a:rPr lang="en-US" sz="2800" dirty="0" err="1"/>
              <a:t>bersifat</a:t>
            </a:r>
            <a:r>
              <a:rPr lang="en-US" sz="2800" dirty="0"/>
              <a:t> </a:t>
            </a:r>
            <a:r>
              <a:rPr lang="en-US" sz="2800" dirty="0" err="1"/>
              <a:t>pencitraan</a:t>
            </a:r>
            <a:r>
              <a:rPr lang="en-US" sz="2800" dirty="0"/>
              <a:t> </a:t>
            </a:r>
            <a:r>
              <a:rPr lang="en-US" sz="2800" i="1" dirty="0" err="1"/>
              <a:t>sehingga</a:t>
            </a:r>
            <a:r>
              <a:rPr lang="en-US" sz="2800" dirty="0"/>
              <a:t> </a:t>
            </a:r>
            <a:r>
              <a:rPr lang="en-US" sz="2800" dirty="0" err="1"/>
              <a:t>terbangun</a:t>
            </a:r>
            <a:r>
              <a:rPr lang="en-US" sz="2800" dirty="0"/>
              <a:t> </a:t>
            </a:r>
            <a:r>
              <a:rPr lang="en-US" sz="2800" dirty="0" err="1"/>
              <a:t>kesan</a:t>
            </a:r>
            <a:r>
              <a:rPr lang="en-US" sz="2800" dirty="0"/>
              <a:t> </a:t>
            </a:r>
            <a:r>
              <a:rPr lang="en-US" sz="2800" dirty="0" err="1"/>
              <a:t>bahwa</a:t>
            </a:r>
            <a:r>
              <a:rPr lang="en-US" sz="2800" dirty="0"/>
              <a:t> </a:t>
            </a:r>
            <a:r>
              <a:rPr lang="en-US" sz="2800" dirty="0" err="1"/>
              <a:t>pemerintah</a:t>
            </a:r>
            <a:r>
              <a:rPr lang="en-US" sz="2800" dirty="0"/>
              <a:t> </a:t>
            </a:r>
            <a:r>
              <a:rPr lang="en-US" sz="2800" dirty="0" err="1"/>
              <a:t>memperhatikan</a:t>
            </a:r>
            <a:r>
              <a:rPr lang="en-US" sz="2800" dirty="0"/>
              <a:t> </a:t>
            </a:r>
            <a:r>
              <a:rPr lang="en-US" sz="2800" dirty="0" err="1"/>
              <a:t>kesulitan</a:t>
            </a:r>
            <a:r>
              <a:rPr lang="en-US" sz="2800" dirty="0"/>
              <a:t> </a:t>
            </a:r>
            <a:r>
              <a:rPr lang="en-US" sz="2800" dirty="0" err="1"/>
              <a:t>sekaligus</a:t>
            </a:r>
            <a:r>
              <a:rPr lang="en-US" sz="2800" dirty="0"/>
              <a:t> </a:t>
            </a:r>
            <a:r>
              <a:rPr lang="en-US" sz="2800" dirty="0" err="1"/>
              <a:t>melindungi</a:t>
            </a:r>
            <a:r>
              <a:rPr lang="en-US" sz="2800" dirty="0"/>
              <a:t> </a:t>
            </a:r>
            <a:r>
              <a:rPr lang="en-US" sz="2800" dirty="0" err="1"/>
              <a:t>kebutuhan</a:t>
            </a:r>
            <a:r>
              <a:rPr lang="en-US" sz="2800" dirty="0"/>
              <a:t> </a:t>
            </a:r>
            <a:r>
              <a:rPr lang="en-US" sz="2800" dirty="0" err="1"/>
              <a:t>rakyat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16945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>
            <a:extLst>
              <a:ext uri="{FF2B5EF4-FFF2-40B4-BE49-F238E27FC236}">
                <a16:creationId xmlns:a16="http://schemas.microsoft.com/office/drawing/2014/main" id="{45F19398-C5E5-4CFD-8CB6-2A13817DF732}"/>
              </a:ext>
            </a:extLst>
          </p:cNvPr>
          <p:cNvSpPr/>
          <p:nvPr/>
        </p:nvSpPr>
        <p:spPr>
          <a:xfrm>
            <a:off x="1884218" y="2653145"/>
            <a:ext cx="7439891" cy="2348346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SELAMAT BELAJAR</a:t>
            </a:r>
          </a:p>
        </p:txBody>
      </p:sp>
    </p:spTree>
    <p:extLst>
      <p:ext uri="{BB962C8B-B14F-4D97-AF65-F5344CB8AC3E}">
        <p14:creationId xmlns:p14="http://schemas.microsoft.com/office/powerpoint/2010/main" val="3287261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01EA20-3040-47C4-ADF7-F2FB4258C6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7" y="1911927"/>
            <a:ext cx="10728325" cy="3934691"/>
          </a:xfrm>
        </p:spPr>
        <p:txBody>
          <a:bodyPr>
            <a:norm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Teks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termasuk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teks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eksposisi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ciri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kebahasaannya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justru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dekat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bahasa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jurnalistik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Hal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pada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dasarnya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tujuan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penulisan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teks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editorial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menyampaikan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pendapat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mengenai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berita</a:t>
            </a:r>
            <a:r>
              <a:rPr lang="en-US" sz="3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9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138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6276D-A4DB-446E-B7FC-90A9AB9ECF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Oleh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karena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wajar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saja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jika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kaidah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kebahasaannya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juga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masih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berkaitan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erat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dengan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teks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berita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Berikut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ciri-ciri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bahasa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kaidah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kebahasaan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teks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editorial.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5781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A20691-EC88-4DEB-943F-A57EC48E41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Banyak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kalimat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retoris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Kalimat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retoris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utama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sering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digunakan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adalah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kalimat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pertanyaan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ditujukan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dijawab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namun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merangsang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pembaca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agar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merenungkan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suatu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masalah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dalam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58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B0A44-275C-491A-807A-B4CA795B9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Contoh</a:t>
            </a:r>
            <a:r>
              <a:rPr lang="en-US" sz="3600" dirty="0"/>
              <a:t> 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Benarkah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pemerintah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tidak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diberi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tahu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mengenai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rencana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Pertamina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menaikkan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harga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elpiji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83308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B12BC-6E3F-4C44-B688-E4E98980B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76400"/>
            <a:ext cx="10728325" cy="4092575"/>
          </a:xfrm>
        </p:spPr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Penggunaan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kata-kata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populer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sehingga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lebih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mudah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untuk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dicerna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oleh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khalayak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masyarakat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menengarai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pencitraan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balada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terkaget-kaget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dsb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Penggunaan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kata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populer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juga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ditujukan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agar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pembaca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tetap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rileks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meskipun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tulisan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dipenuhi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tanggapan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kritis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047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05AC1-7232-402A-BB20-C59E942935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Contoh</a:t>
            </a:r>
            <a:r>
              <a:rPr lang="en-US" sz="3200" dirty="0"/>
              <a:t>: </a:t>
            </a:r>
            <a:r>
              <a:rPr lang="en-US" sz="3200" dirty="0" err="1"/>
              <a:t>Kalau</a:t>
            </a:r>
            <a:r>
              <a:rPr lang="en-US" sz="3200" dirty="0"/>
              <a:t> </a:t>
            </a:r>
            <a:r>
              <a:rPr lang="en-US" sz="3200" dirty="0" err="1"/>
              <a:t>dugaan</a:t>
            </a:r>
            <a:r>
              <a:rPr lang="en-US" sz="3200" dirty="0"/>
              <a:t> </a:t>
            </a:r>
            <a:r>
              <a:rPr lang="en-US" sz="3200" dirty="0" err="1"/>
              <a:t>kita</a:t>
            </a:r>
            <a:r>
              <a:rPr lang="en-US" sz="3200" dirty="0"/>
              <a:t> </a:t>
            </a:r>
            <a:r>
              <a:rPr lang="en-US" sz="3200" dirty="0" err="1"/>
              <a:t>seperti</a:t>
            </a:r>
            <a:r>
              <a:rPr lang="en-US" sz="3200" dirty="0"/>
              <a:t> </a:t>
            </a:r>
            <a:r>
              <a:rPr lang="en-US" sz="3200" dirty="0" err="1"/>
              <a:t>itu</a:t>
            </a:r>
            <a:r>
              <a:rPr lang="en-US" sz="3200" dirty="0"/>
              <a:t> </a:t>
            </a:r>
            <a:r>
              <a:rPr lang="en-US" sz="3200" dirty="0" err="1"/>
              <a:t>benar</a:t>
            </a:r>
            <a:r>
              <a:rPr lang="en-US" sz="3200" dirty="0"/>
              <a:t> </a:t>
            </a:r>
            <a:r>
              <a:rPr lang="en-US" sz="3200" dirty="0" err="1"/>
              <a:t>adanya</a:t>
            </a:r>
            <a:r>
              <a:rPr lang="en-US" sz="3200" dirty="0"/>
              <a:t>, </a:t>
            </a:r>
            <a:r>
              <a:rPr lang="en-US" sz="3200" dirty="0" err="1"/>
              <a:t>bisa</a:t>
            </a:r>
            <a:r>
              <a:rPr lang="en-US" sz="3200" dirty="0"/>
              <a:t> </a:t>
            </a:r>
            <a:r>
              <a:rPr lang="en-US" sz="3200" dirty="0" err="1"/>
              <a:t>saja</a:t>
            </a:r>
            <a:r>
              <a:rPr lang="en-US" sz="3200" dirty="0"/>
              <a:t> di </a:t>
            </a:r>
            <a:r>
              <a:rPr lang="en-US" sz="3200" dirty="0" err="1"/>
              <a:t>antara</a:t>
            </a:r>
            <a:r>
              <a:rPr lang="en-US" sz="3200" dirty="0"/>
              <a:t> </a:t>
            </a:r>
            <a:r>
              <a:rPr lang="en-US" sz="3200" dirty="0" err="1"/>
              <a:t>kita</a:t>
            </a:r>
            <a:r>
              <a:rPr lang="en-US" sz="3200" dirty="0"/>
              <a:t> </a:t>
            </a:r>
            <a:r>
              <a:rPr lang="en-US" sz="3200" i="1" dirty="0" err="1"/>
              <a:t>menengarai</a:t>
            </a:r>
            <a:r>
              <a:rPr lang="en-US" sz="3200" i="1" dirty="0"/>
              <a:t> </a:t>
            </a:r>
            <a:r>
              <a:rPr lang="en-US" sz="3200" dirty="0"/>
              <a:t>Langkah </a:t>
            </a:r>
            <a:r>
              <a:rPr lang="en-US" sz="3200" dirty="0" err="1"/>
              <a:t>pemerintah</a:t>
            </a:r>
            <a:r>
              <a:rPr lang="en-US" sz="3200" dirty="0"/>
              <a:t> </a:t>
            </a:r>
            <a:r>
              <a:rPr lang="en-US" sz="3200" dirty="0" err="1"/>
              <a:t>itu</a:t>
            </a:r>
            <a:r>
              <a:rPr lang="en-US" sz="3200" dirty="0"/>
              <a:t> </a:t>
            </a:r>
            <a:r>
              <a:rPr lang="en-US" sz="3200" dirty="0" err="1"/>
              <a:t>sebagai</a:t>
            </a:r>
            <a:r>
              <a:rPr lang="en-US" sz="3200" dirty="0"/>
              <a:t> </a:t>
            </a:r>
            <a:r>
              <a:rPr lang="en-US" sz="3200" dirty="0" err="1"/>
              <a:t>reaksi</a:t>
            </a:r>
            <a:r>
              <a:rPr lang="en-US" sz="3200" dirty="0"/>
              <a:t> </a:t>
            </a:r>
            <a:r>
              <a:rPr lang="en-US" sz="3200" dirty="0" err="1"/>
              <a:t>semu</a:t>
            </a:r>
            <a:r>
              <a:rPr lang="en-US" sz="3200" dirty="0"/>
              <a:t>. </a:t>
            </a:r>
            <a:r>
              <a:rPr lang="en-US" sz="3200" dirty="0" err="1"/>
              <a:t>Reaksi</a:t>
            </a:r>
            <a:r>
              <a:rPr lang="en-US" sz="3200" dirty="0"/>
              <a:t> yang </a:t>
            </a:r>
            <a:r>
              <a:rPr lang="en-US" sz="3200" dirty="0" err="1"/>
              <a:t>muncul</a:t>
            </a:r>
            <a:r>
              <a:rPr lang="en-US" sz="3200" dirty="0"/>
              <a:t> </a:t>
            </a:r>
            <a:r>
              <a:rPr lang="en-US" sz="3200" dirty="0" err="1"/>
              <a:t>sebagai</a:t>
            </a:r>
            <a:r>
              <a:rPr lang="en-US" sz="3200" dirty="0"/>
              <a:t> </a:t>
            </a:r>
            <a:r>
              <a:rPr lang="en-US" sz="3200" dirty="0" err="1"/>
              <a:t>bentuk</a:t>
            </a:r>
            <a:r>
              <a:rPr lang="en-US" sz="3200" dirty="0"/>
              <a:t> </a:t>
            </a:r>
            <a:r>
              <a:rPr lang="en-US" sz="3200" i="1" dirty="0" err="1"/>
              <a:t>kekagetan</a:t>
            </a:r>
            <a:r>
              <a:rPr lang="en-US" sz="3200" dirty="0"/>
              <a:t> </a:t>
            </a:r>
            <a:r>
              <a:rPr lang="en-US" sz="3200" dirty="0" err="1"/>
              <a:t>atas</a:t>
            </a:r>
            <a:r>
              <a:rPr lang="en-US" sz="3200" dirty="0"/>
              <a:t> </a:t>
            </a:r>
            <a:r>
              <a:rPr lang="en-US" sz="3200" dirty="0" err="1"/>
              <a:t>reaksi</a:t>
            </a:r>
            <a:r>
              <a:rPr lang="en-US" sz="3200" dirty="0"/>
              <a:t> yang </a:t>
            </a:r>
            <a:r>
              <a:rPr lang="en-US" sz="3200" dirty="0" err="1"/>
              <a:t>ditujukan</a:t>
            </a:r>
            <a:r>
              <a:rPr lang="en-US" sz="3200" dirty="0"/>
              <a:t> </a:t>
            </a:r>
            <a:r>
              <a:rPr lang="en-US" sz="3200" dirty="0" err="1"/>
              <a:t>pimpinan</a:t>
            </a:r>
            <a:r>
              <a:rPr lang="en-US" sz="3200" dirty="0"/>
              <a:t> DPR RI, DPD RI, dan </a:t>
            </a:r>
            <a:r>
              <a:rPr lang="en-US" sz="3200" dirty="0" err="1"/>
              <a:t>masyarakat</a:t>
            </a:r>
            <a:r>
              <a:rPr lang="en-US" sz="3200" dirty="0"/>
              <a:t> </a:t>
            </a:r>
            <a:r>
              <a:rPr lang="en-US" sz="3200" dirty="0" err="1"/>
              <a:t>luas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6099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5CBE1-506C-445A-904D-77DDDED08E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3.Banyak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menggunakan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kata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ganti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penunjuk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yang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merujuk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tempat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peristiwa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waktu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seperti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sini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begitu</a:t>
            </a:r>
            <a:r>
              <a: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88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CDA57-AD2D-4A4A-8EEB-0D087A2D6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579418"/>
            <a:ext cx="10728325" cy="4189557"/>
          </a:xfrm>
        </p:spPr>
        <p:txBody>
          <a:bodyPr/>
          <a:lstStyle/>
          <a:p>
            <a:r>
              <a:rPr lang="en-US" sz="2400" dirty="0" err="1"/>
              <a:t>Contoh</a:t>
            </a:r>
            <a:r>
              <a:rPr lang="en-US" sz="2400" dirty="0"/>
              <a:t>: </a:t>
            </a:r>
          </a:p>
          <a:p>
            <a:r>
              <a:rPr lang="en-US" sz="2400" dirty="0" err="1"/>
              <a:t>Sungguh</a:t>
            </a:r>
            <a:r>
              <a:rPr lang="en-US" sz="2400" dirty="0"/>
              <a:t>,  </a:t>
            </a:r>
            <a:r>
              <a:rPr lang="en-US" sz="2400" dirty="0" err="1"/>
              <a:t>kenaikan</a:t>
            </a:r>
            <a:r>
              <a:rPr lang="en-US" sz="2400" dirty="0"/>
              <a:t> </a:t>
            </a:r>
            <a:r>
              <a:rPr lang="en-US" sz="2400" dirty="0" err="1"/>
              <a:t>harga</a:t>
            </a:r>
            <a:r>
              <a:rPr lang="en-US" sz="2400" dirty="0"/>
              <a:t> </a:t>
            </a:r>
            <a:r>
              <a:rPr lang="en-US" sz="2400" i="1" dirty="0" err="1"/>
              <a:t>itu</a:t>
            </a:r>
            <a:r>
              <a:rPr lang="en-US" sz="2400" dirty="0"/>
              <a:t> </a:t>
            </a:r>
            <a:r>
              <a:rPr lang="en-US" sz="2400" dirty="0" err="1"/>
              <a:t>merupakan</a:t>
            </a:r>
            <a:r>
              <a:rPr lang="en-US" sz="2400" dirty="0"/>
              <a:t> </a:t>
            </a:r>
            <a:r>
              <a:rPr lang="en-US" sz="2400" dirty="0" err="1"/>
              <a:t>kado</a:t>
            </a:r>
            <a:r>
              <a:rPr lang="en-US" sz="2400" dirty="0"/>
              <a:t> yang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simpatik</a:t>
            </a:r>
            <a:r>
              <a:rPr lang="en-US" sz="2400" dirty="0"/>
              <a:t>,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bijak</a:t>
            </a:r>
            <a:r>
              <a:rPr lang="en-US" sz="2400" dirty="0"/>
              <a:t>, dan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logis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Berdasarkan</a:t>
            </a:r>
            <a:r>
              <a:rPr lang="en-US" sz="2400" dirty="0"/>
              <a:t> </a:t>
            </a:r>
            <a:r>
              <a:rPr lang="en-US" sz="2400" dirty="0" err="1"/>
              <a:t>simpulan</a:t>
            </a:r>
            <a:r>
              <a:rPr lang="en-US" sz="2400" dirty="0"/>
              <a:t> </a:t>
            </a:r>
            <a:r>
              <a:rPr lang="en-US" sz="2400" dirty="0" err="1"/>
              <a:t>rapat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i="1" dirty="0" err="1"/>
              <a:t>tulah</a:t>
            </a:r>
            <a:r>
              <a:rPr lang="en-US" sz="2400" dirty="0"/>
              <a:t>, </a:t>
            </a:r>
            <a:r>
              <a:rPr lang="en-US" sz="2400" dirty="0" err="1"/>
              <a:t>Presiden</a:t>
            </a:r>
            <a:r>
              <a:rPr lang="en-US" sz="2400" dirty="0"/>
              <a:t> </a:t>
            </a:r>
            <a:r>
              <a:rPr lang="en-US" sz="2400" dirty="0" err="1"/>
              <a:t>kemudian</a:t>
            </a:r>
            <a:r>
              <a:rPr lang="en-US" sz="2400" dirty="0"/>
              <a:t> </a:t>
            </a:r>
            <a:r>
              <a:rPr lang="en-US" sz="2400" dirty="0" err="1"/>
              <a:t>membuat</a:t>
            </a:r>
            <a:r>
              <a:rPr lang="en-US" sz="2400" dirty="0"/>
              <a:t> </a:t>
            </a:r>
            <a:r>
              <a:rPr lang="en-US" sz="2400" dirty="0" err="1"/>
              <a:t>keputusan</a:t>
            </a:r>
            <a:r>
              <a:rPr lang="en-US" sz="2400" dirty="0"/>
              <a:t> </a:t>
            </a:r>
            <a:r>
              <a:rPr lang="en-US" sz="2400" dirty="0" err="1"/>
              <a:t>harga</a:t>
            </a:r>
            <a:r>
              <a:rPr lang="en-US" sz="2400" dirty="0"/>
              <a:t> </a:t>
            </a:r>
            <a:r>
              <a:rPr lang="en-US" sz="2400" dirty="0" err="1"/>
              <a:t>elpiji</a:t>
            </a:r>
            <a:r>
              <a:rPr lang="en-US" sz="2400" dirty="0"/>
              <a:t> 12 kg yang </a:t>
            </a:r>
            <a:r>
              <a:rPr lang="en-US" sz="2400" dirty="0" err="1"/>
              <a:t>diumumkan</a:t>
            </a:r>
            <a:r>
              <a:rPr lang="en-US" sz="2400" dirty="0"/>
              <a:t> pada </a:t>
            </a:r>
            <a:r>
              <a:rPr lang="en-US" sz="2400" dirty="0" err="1"/>
              <a:t>hari</a:t>
            </a:r>
            <a:r>
              <a:rPr lang="en-US" sz="2400" dirty="0"/>
              <a:t> </a:t>
            </a:r>
            <a:r>
              <a:rPr lang="en-US" sz="2400" dirty="0" err="1"/>
              <a:t>Minggu</a:t>
            </a:r>
            <a:r>
              <a:rPr lang="en-US" sz="2400" dirty="0"/>
              <a:t> </a:t>
            </a:r>
            <a:r>
              <a:rPr lang="en-US" sz="2400" dirty="0" err="1"/>
              <a:t>kemarin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Rasanya</a:t>
            </a:r>
            <a:r>
              <a:rPr lang="en-US" sz="2400" dirty="0"/>
              <a:t> </a:t>
            </a:r>
            <a:r>
              <a:rPr lang="en-US" sz="2400" dirty="0" err="1"/>
              <a:t>mustahil</a:t>
            </a:r>
            <a:r>
              <a:rPr lang="en-US" sz="2400" dirty="0"/>
              <a:t> </a:t>
            </a:r>
            <a:r>
              <a:rPr lang="en-US" sz="2400" dirty="0" err="1"/>
              <a:t>kalau</a:t>
            </a:r>
            <a:r>
              <a:rPr lang="en-US" sz="2400" dirty="0"/>
              <a:t> </a:t>
            </a:r>
            <a:r>
              <a:rPr lang="en-US" sz="2400" dirty="0" err="1"/>
              <a:t>pemerintah</a:t>
            </a:r>
            <a:r>
              <a:rPr lang="en-US" sz="2400" dirty="0"/>
              <a:t>, </a:t>
            </a:r>
            <a:r>
              <a:rPr lang="en-US" sz="2400" dirty="0" err="1"/>
              <a:t>dalam</a:t>
            </a:r>
            <a:r>
              <a:rPr lang="en-US" sz="2400" dirty="0"/>
              <a:t> </a:t>
            </a:r>
            <a:r>
              <a:rPr lang="en-US" sz="2400" dirty="0" err="1"/>
              <a:t>hal</a:t>
            </a:r>
            <a:r>
              <a:rPr lang="en-US" sz="2400" dirty="0"/>
              <a:t> </a:t>
            </a:r>
            <a:r>
              <a:rPr lang="en-US" sz="2400" i="1" dirty="0" err="1"/>
              <a:t>ini</a:t>
            </a:r>
            <a:r>
              <a:rPr lang="en-US" sz="2400" dirty="0"/>
              <a:t> </a:t>
            </a:r>
            <a:r>
              <a:rPr lang="en-US" sz="2400" dirty="0" err="1"/>
              <a:t>Menko</a:t>
            </a:r>
            <a:r>
              <a:rPr lang="en-US" sz="2400" dirty="0"/>
              <a:t> </a:t>
            </a:r>
            <a:r>
              <a:rPr lang="en-US" sz="2400" dirty="0" err="1"/>
              <a:t>Ekuin</a:t>
            </a:r>
            <a:r>
              <a:rPr lang="en-US" sz="2400" dirty="0"/>
              <a:t> dan Menteri BUMN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tahu</a:t>
            </a:r>
            <a:r>
              <a:rPr lang="en-US" sz="2400" dirty="0"/>
              <a:t>,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diberi</a:t>
            </a:r>
            <a:r>
              <a:rPr lang="en-US" sz="2400" dirty="0"/>
              <a:t> </a:t>
            </a:r>
            <a:r>
              <a:rPr lang="en-US" sz="2400" dirty="0" err="1"/>
              <a:t>tahu</a:t>
            </a:r>
            <a:r>
              <a:rPr lang="en-US" sz="2400" dirty="0"/>
              <a:t> </a:t>
            </a:r>
            <a:r>
              <a:rPr lang="en-US" sz="2400" dirty="0" err="1"/>
              <a:t>serta</a:t>
            </a:r>
            <a:r>
              <a:rPr lang="en-US" sz="2400" dirty="0"/>
              <a:t> </a:t>
            </a:r>
            <a:r>
              <a:rPr lang="en-US" sz="2400" dirty="0" err="1"/>
              <a:t>tidak</a:t>
            </a:r>
            <a:r>
              <a:rPr lang="en-US" sz="2400" dirty="0"/>
              <a:t> </a:t>
            </a:r>
            <a:r>
              <a:rPr lang="en-US" sz="2400" dirty="0" err="1"/>
              <a:t>dimintai</a:t>
            </a:r>
            <a:r>
              <a:rPr lang="en-US" sz="2400" dirty="0"/>
              <a:t> </a:t>
            </a:r>
            <a:r>
              <a:rPr lang="en-US" sz="2400" dirty="0" err="1"/>
              <a:t>pandangan</a:t>
            </a:r>
            <a:r>
              <a:rPr lang="en-US" sz="2400" dirty="0"/>
              <a:t>, </a:t>
            </a:r>
            <a:r>
              <a:rPr lang="en-US" sz="2400" dirty="0" err="1"/>
              <a:t>pendapat</a:t>
            </a:r>
            <a:r>
              <a:rPr lang="en-US" sz="2400" dirty="0"/>
              <a:t>, dan </a:t>
            </a:r>
            <a:r>
              <a:rPr lang="en-US" sz="2400" dirty="0" err="1"/>
              <a:t>pertimbangannya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1371402"/>
      </p:ext>
    </p:extLst>
  </p:cSld>
  <p:clrMapOvr>
    <a:masterClrMapping/>
  </p:clrMapOvr>
</p:sld>
</file>

<file path=ppt/theme/theme1.xml><?xml version="1.0" encoding="utf-8"?>
<a:theme xmlns:a="http://schemas.openxmlformats.org/drawingml/2006/main" name="BlobVTI">
  <a:themeElements>
    <a:clrScheme name="AnalogousFromRegularSeedLeftStep">
      <a:dk1>
        <a:srgbClr val="000000"/>
      </a:dk1>
      <a:lt1>
        <a:srgbClr val="FFFFFF"/>
      </a:lt1>
      <a:dk2>
        <a:srgbClr val="303920"/>
      </a:dk2>
      <a:lt2>
        <a:srgbClr val="E8E4E2"/>
      </a:lt2>
      <a:accent1>
        <a:srgbClr val="4D99C3"/>
      </a:accent1>
      <a:accent2>
        <a:srgbClr val="3BB1AA"/>
      </a:accent2>
      <a:accent3>
        <a:srgbClr val="46B37F"/>
      </a:accent3>
      <a:accent4>
        <a:srgbClr val="3BB147"/>
      </a:accent4>
      <a:accent5>
        <a:srgbClr val="68B346"/>
      </a:accent5>
      <a:accent6>
        <a:srgbClr val="8DAD39"/>
      </a:accent6>
      <a:hlink>
        <a:srgbClr val="BF6D3F"/>
      </a:hlink>
      <a:folHlink>
        <a:srgbClr val="7F7F7F"/>
      </a:folHlink>
    </a:clrScheme>
    <a:fontScheme name="Blob">
      <a:majorFont>
        <a:latin typeface="Sagona Book"/>
        <a:ea typeface=""/>
        <a:cs typeface=""/>
      </a:majorFont>
      <a:minorFont>
        <a:latin typeface="Avenir Next LT Pro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obVTI" id="{06D3AACF-B619-4265-899F-5E2FB3A445D5}" vid="{F5918863-BA1A-4735-81A8-3E7BFBDA847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384</Words>
  <Application>Microsoft Office PowerPoint</Application>
  <PresentationFormat>Widescreen</PresentationFormat>
  <Paragraphs>20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Avenir Next LT Pro</vt:lpstr>
      <vt:lpstr>Calibri</vt:lpstr>
      <vt:lpstr>Sagona Book</vt:lpstr>
      <vt:lpstr>The Hand Extrablack</vt:lpstr>
      <vt:lpstr>Times New Roman</vt:lpstr>
      <vt:lpstr>BlobVTI</vt:lpstr>
      <vt:lpstr>Kaidah Kebahasaan Teks Editorial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Kaidah Kebahasaan Teks Editorial  </dc:title>
  <dc:creator>Lenovo</dc:creator>
  <cp:lastModifiedBy>Lenovo</cp:lastModifiedBy>
  <cp:revision>16</cp:revision>
  <dcterms:created xsi:type="dcterms:W3CDTF">2020-10-17T03:12:24Z</dcterms:created>
  <dcterms:modified xsi:type="dcterms:W3CDTF">2020-10-17T04:24:50Z</dcterms:modified>
</cp:coreProperties>
</file>