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7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1265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191-A865-4F79-A8C7-ECBF355C748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2F1-3E4C-41E0-81A2-6187F4AC2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597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191-A865-4F79-A8C7-ECBF355C748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2F1-3E4C-41E0-81A2-6187F4AC2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9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191-A865-4F79-A8C7-ECBF355C748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2F1-3E4C-41E0-81A2-6187F4AC2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924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191-A865-4F79-A8C7-ECBF355C748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2F1-3E4C-41E0-81A2-6187F4AC2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74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191-A865-4F79-A8C7-ECBF355C748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2F1-3E4C-41E0-81A2-6187F4AC2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52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191-A865-4F79-A8C7-ECBF355C748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2F1-3E4C-41E0-81A2-6187F4AC2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68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191-A865-4F79-A8C7-ECBF355C748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2F1-3E4C-41E0-81A2-6187F4AC2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448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191-A865-4F79-A8C7-ECBF355C748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2F1-3E4C-41E0-81A2-6187F4AC2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9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191-A865-4F79-A8C7-ECBF355C748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2F1-3E4C-41E0-81A2-6187F4AC2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98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F191-A865-4F79-A8C7-ECBF355C748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2F1-3E4C-41E0-81A2-6187F4AC2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07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CF191-A865-4F79-A8C7-ECBF355C748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732F1-3E4C-41E0-81A2-6187F4AC2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269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 smtClean="0">
                <a:solidFill>
                  <a:schemeClr val="accent4">
                    <a:lumMod val="50000"/>
                  </a:schemeClr>
                </a:solidFill>
                <a:latin typeface="Algerian" panose="04020705040A02060702" pitchFamily="82" charset="0"/>
              </a:rPr>
              <a:t>KADAR ZAT-6</a:t>
            </a:r>
            <a:endParaRPr lang="en-US" sz="9600" b="1" dirty="0">
              <a:solidFill>
                <a:schemeClr val="accent4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pPr algn="r"/>
            <a:r>
              <a:rPr lang="en-US" i="1" dirty="0" smtClean="0"/>
              <a:t>BY RAHEL KEMIT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720327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910" y="193183"/>
            <a:ext cx="1009703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6. </a:t>
            </a:r>
            <a:r>
              <a:rPr lang="en-US" sz="3200" b="1" dirty="0" err="1" smtClean="0">
                <a:solidFill>
                  <a:srgbClr val="C00000"/>
                </a:solidFill>
              </a:rPr>
              <a:t>Pencampuran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larutan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dengan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konsentrasi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berbeda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r>
              <a:rPr lang="en-US" sz="3200" dirty="0" err="1" smtClean="0">
                <a:solidFill>
                  <a:srgbClr val="00B050"/>
                </a:solidFill>
              </a:rPr>
              <a:t>Bila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dua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larutan</a:t>
            </a:r>
            <a:r>
              <a:rPr lang="en-US" sz="3200" dirty="0" smtClean="0">
                <a:solidFill>
                  <a:srgbClr val="00B050"/>
                </a:solidFill>
              </a:rPr>
              <a:t> yang </a:t>
            </a:r>
            <a:r>
              <a:rPr lang="en-US" sz="3200" dirty="0" err="1" smtClean="0">
                <a:solidFill>
                  <a:srgbClr val="00B050"/>
                </a:solidFill>
              </a:rPr>
              <a:t>berbeda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konsentrasinya</a:t>
            </a:r>
            <a:r>
              <a:rPr lang="en-US" sz="3200" dirty="0" smtClean="0">
                <a:solidFill>
                  <a:srgbClr val="00B050"/>
                </a:solidFill>
              </a:rPr>
              <a:t> di </a:t>
            </a:r>
            <a:r>
              <a:rPr lang="en-US" sz="3200" dirty="0" err="1" smtClean="0">
                <a:solidFill>
                  <a:srgbClr val="00B050"/>
                </a:solidFill>
              </a:rPr>
              <a:t>campurkan</a:t>
            </a:r>
            <a:r>
              <a:rPr lang="en-US" sz="3200" dirty="0" smtClean="0">
                <a:solidFill>
                  <a:srgbClr val="00B050"/>
                </a:solidFill>
              </a:rPr>
              <a:t>, </a:t>
            </a:r>
            <a:r>
              <a:rPr lang="en-US" sz="3200" dirty="0" err="1" smtClean="0">
                <a:solidFill>
                  <a:srgbClr val="00B050"/>
                </a:solidFill>
              </a:rPr>
              <a:t>maka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konsentrasi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larutan</a:t>
            </a:r>
            <a:r>
              <a:rPr lang="en-US" sz="3200" dirty="0" smtClean="0">
                <a:solidFill>
                  <a:srgbClr val="00B050"/>
                </a:solidFill>
              </a:rPr>
              <a:t> yang </a:t>
            </a:r>
            <a:r>
              <a:rPr lang="en-US" sz="3200" dirty="0" err="1" smtClean="0">
                <a:solidFill>
                  <a:srgbClr val="00B050"/>
                </a:solidFill>
              </a:rPr>
              <a:t>terjadi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akan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berubah</a:t>
            </a:r>
            <a:r>
              <a:rPr lang="en-US" sz="3200" dirty="0" smtClean="0"/>
              <a:t>.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Pada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larutan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yang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baru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,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jumlah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mol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zat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terlarut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merupakan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jumlah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total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dari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mol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zat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kedua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larutan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tersebut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Demikian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juga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untuk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volumenya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sehingga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75000"/>
                  </a:schemeClr>
                </a:solidFill>
              </a:rPr>
              <a:t>berlaku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200" dirty="0" smtClean="0"/>
              <a:t>                                </a:t>
            </a:r>
            <a:endParaRPr lang="en-US" sz="3200" dirty="0"/>
          </a:p>
          <a:p>
            <a:r>
              <a:rPr lang="en-US" sz="3200" dirty="0" err="1" smtClean="0">
                <a:solidFill>
                  <a:srgbClr val="7030A0"/>
                </a:solidFill>
              </a:rPr>
              <a:t>Dengan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menggunakan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persamaan</a:t>
            </a:r>
            <a:r>
              <a:rPr lang="en-US" sz="3200" dirty="0" smtClean="0">
                <a:solidFill>
                  <a:srgbClr val="7030A0"/>
                </a:solidFill>
              </a:rPr>
              <a:t> n = </a:t>
            </a:r>
            <a:r>
              <a:rPr lang="en-US" sz="3200" dirty="0" err="1" smtClean="0">
                <a:solidFill>
                  <a:srgbClr val="7030A0"/>
                </a:solidFill>
              </a:rPr>
              <a:t>MxV</a:t>
            </a:r>
            <a:r>
              <a:rPr lang="en-US" sz="3200" dirty="0" smtClean="0">
                <a:solidFill>
                  <a:srgbClr val="7030A0"/>
                </a:solidFill>
              </a:rPr>
              <a:t> , </a:t>
            </a:r>
            <a:r>
              <a:rPr lang="en-US" sz="3200" dirty="0" err="1" smtClean="0">
                <a:solidFill>
                  <a:srgbClr val="7030A0"/>
                </a:solidFill>
              </a:rPr>
              <a:t>maka</a:t>
            </a:r>
            <a:r>
              <a:rPr lang="en-US" sz="3200" dirty="0" smtClean="0">
                <a:solidFill>
                  <a:srgbClr val="7030A0"/>
                </a:solidFill>
              </a:rPr>
              <a:t> di </a:t>
            </a:r>
            <a:r>
              <a:rPr lang="en-US" sz="3200" dirty="0" err="1" smtClean="0">
                <a:solidFill>
                  <a:srgbClr val="7030A0"/>
                </a:solidFill>
              </a:rPr>
              <a:t>dapatkan</a:t>
            </a:r>
            <a:r>
              <a:rPr lang="en-US" sz="3200" dirty="0" smtClean="0">
                <a:solidFill>
                  <a:srgbClr val="7030A0"/>
                </a:solidFill>
              </a:rPr>
              <a:t>:</a:t>
            </a:r>
            <a:endParaRPr lang="en-US" sz="3200" dirty="0">
              <a:solidFill>
                <a:srgbClr val="7030A0"/>
              </a:solidFill>
            </a:endParaRPr>
          </a:p>
          <a:p>
            <a:r>
              <a:rPr lang="en-US" sz="3200" b="1" dirty="0" err="1" smtClean="0">
                <a:solidFill>
                  <a:srgbClr val="C00000"/>
                </a:solidFill>
              </a:rPr>
              <a:t>Rumus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pencampuran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sejenis</a:t>
            </a:r>
            <a:r>
              <a:rPr lang="en-US" sz="3200" b="1" dirty="0" smtClean="0">
                <a:solidFill>
                  <a:srgbClr val="C00000"/>
                </a:solidFill>
              </a:rPr>
              <a:t>:</a:t>
            </a:r>
          </a:p>
          <a:p>
            <a:endParaRPr lang="en-US" sz="3200" dirty="0" smtClean="0"/>
          </a:p>
        </p:txBody>
      </p:sp>
      <p:sp>
        <p:nvSpPr>
          <p:cNvPr id="3" name="Oval 2"/>
          <p:cNvSpPr/>
          <p:nvPr/>
        </p:nvSpPr>
        <p:spPr>
          <a:xfrm>
            <a:off x="2614411" y="3400023"/>
            <a:ext cx="3747752" cy="79849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+ n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= 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campuran</a:t>
            </a: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2125014" y="5647517"/>
            <a:ext cx="6362164" cy="103031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</a:rPr>
              <a:t>M1.V1 +  M2.V2  = (M.V)</a:t>
            </a:r>
            <a:r>
              <a:rPr lang="en-US" sz="3600" baseline="-25000" dirty="0" err="1" smtClean="0">
                <a:solidFill>
                  <a:schemeClr val="tx1"/>
                </a:solidFill>
              </a:rPr>
              <a:t>campuran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264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8941" y="257577"/>
            <a:ext cx="1052203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Contoh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soal</a:t>
            </a:r>
            <a:r>
              <a:rPr lang="en-US" sz="3600" b="1" dirty="0" smtClean="0">
                <a:solidFill>
                  <a:srgbClr val="FF0000"/>
                </a:solidFill>
              </a:rPr>
              <a:t> 1.</a:t>
            </a:r>
          </a:p>
          <a:p>
            <a:endParaRPr lang="en-US" sz="3600" dirty="0"/>
          </a:p>
          <a:p>
            <a:r>
              <a:rPr lang="en-US" sz="3600" dirty="0" err="1" smtClean="0">
                <a:solidFill>
                  <a:srgbClr val="0070C0"/>
                </a:solidFill>
              </a:rPr>
              <a:t>Jika</a:t>
            </a:r>
            <a:r>
              <a:rPr lang="en-US" sz="3600" dirty="0" smtClean="0">
                <a:solidFill>
                  <a:srgbClr val="0070C0"/>
                </a:solidFill>
              </a:rPr>
              <a:t> 100 mL </a:t>
            </a:r>
            <a:r>
              <a:rPr lang="en-US" sz="3600" dirty="0" err="1" smtClean="0">
                <a:solidFill>
                  <a:srgbClr val="0070C0"/>
                </a:solidFill>
              </a:rPr>
              <a:t>HCl</a:t>
            </a:r>
            <a:r>
              <a:rPr lang="en-US" sz="3600" dirty="0" smtClean="0">
                <a:solidFill>
                  <a:srgbClr val="0070C0"/>
                </a:solidFill>
              </a:rPr>
              <a:t> 0,2 M di </a:t>
            </a:r>
            <a:r>
              <a:rPr lang="en-US" sz="3600" dirty="0" err="1" smtClean="0">
                <a:solidFill>
                  <a:srgbClr val="0070C0"/>
                </a:solidFill>
              </a:rPr>
              <a:t>campurkan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dengan</a:t>
            </a:r>
            <a:r>
              <a:rPr lang="en-US" sz="3600" dirty="0" smtClean="0">
                <a:solidFill>
                  <a:srgbClr val="0070C0"/>
                </a:solidFill>
              </a:rPr>
              <a:t> 300 mL </a:t>
            </a:r>
            <a:r>
              <a:rPr lang="en-US" sz="3600" dirty="0" err="1" smtClean="0">
                <a:solidFill>
                  <a:srgbClr val="0070C0"/>
                </a:solidFill>
              </a:rPr>
              <a:t>HCl</a:t>
            </a:r>
            <a:r>
              <a:rPr lang="en-US" sz="3600" dirty="0" smtClean="0">
                <a:solidFill>
                  <a:srgbClr val="0070C0"/>
                </a:solidFill>
              </a:rPr>
              <a:t> 0,1 M. </a:t>
            </a:r>
            <a:r>
              <a:rPr lang="en-US" sz="3600" dirty="0" err="1" smtClean="0">
                <a:solidFill>
                  <a:srgbClr val="0070C0"/>
                </a:solidFill>
              </a:rPr>
              <a:t>Hitunglah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Molaritas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campuran</a:t>
            </a:r>
            <a:r>
              <a:rPr lang="en-US" sz="3600" dirty="0" smtClean="0">
                <a:solidFill>
                  <a:srgbClr val="0070C0"/>
                </a:solidFill>
              </a:rPr>
              <a:t>.</a:t>
            </a:r>
          </a:p>
          <a:p>
            <a:endParaRPr lang="en-US" sz="3600" dirty="0"/>
          </a:p>
          <a:p>
            <a:r>
              <a:rPr lang="en-US" sz="3600" b="1" dirty="0" err="1" smtClean="0">
                <a:solidFill>
                  <a:srgbClr val="C00000"/>
                </a:solidFill>
              </a:rPr>
              <a:t>Jawab</a:t>
            </a:r>
            <a:r>
              <a:rPr lang="en-US" sz="3600" b="1" dirty="0" smtClean="0">
                <a:solidFill>
                  <a:srgbClr val="C00000"/>
                </a:solidFill>
              </a:rPr>
              <a:t> :</a:t>
            </a:r>
          </a:p>
          <a:p>
            <a:r>
              <a:rPr lang="en-US" sz="3600" dirty="0">
                <a:solidFill>
                  <a:srgbClr val="7030A0"/>
                </a:solidFill>
              </a:rPr>
              <a:t> </a:t>
            </a:r>
            <a:r>
              <a:rPr lang="en-US" sz="3600" dirty="0" smtClean="0">
                <a:solidFill>
                  <a:srgbClr val="7030A0"/>
                </a:solidFill>
              </a:rPr>
              <a:t>             M1.V1 +  M2.V2  = (M.V)</a:t>
            </a:r>
            <a:r>
              <a:rPr lang="en-US" sz="3600" baseline="-25000" dirty="0" err="1" smtClean="0">
                <a:solidFill>
                  <a:srgbClr val="7030A0"/>
                </a:solidFill>
              </a:rPr>
              <a:t>campuran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</a:p>
          <a:p>
            <a:r>
              <a:rPr lang="en-US" sz="3600" dirty="0" smtClean="0">
                <a:solidFill>
                  <a:srgbClr val="7030A0"/>
                </a:solidFill>
              </a:rPr>
              <a:t>               0,2 . 100  + 0,1. 300  =  </a:t>
            </a:r>
            <a:r>
              <a:rPr lang="en-US" sz="3600" dirty="0" err="1" smtClean="0">
                <a:solidFill>
                  <a:srgbClr val="7030A0"/>
                </a:solidFill>
              </a:rPr>
              <a:t>M</a:t>
            </a:r>
            <a:r>
              <a:rPr lang="en-US" sz="3600" baseline="-25000" dirty="0" err="1" smtClean="0">
                <a:solidFill>
                  <a:srgbClr val="7030A0"/>
                </a:solidFill>
              </a:rPr>
              <a:t>campuran</a:t>
            </a:r>
            <a:r>
              <a:rPr lang="en-US" sz="3600" dirty="0" smtClean="0">
                <a:solidFill>
                  <a:srgbClr val="7030A0"/>
                </a:solidFill>
              </a:rPr>
              <a:t> . 400 </a:t>
            </a:r>
          </a:p>
          <a:p>
            <a:r>
              <a:rPr lang="en-US" sz="3600" dirty="0">
                <a:solidFill>
                  <a:srgbClr val="7030A0"/>
                </a:solidFill>
              </a:rPr>
              <a:t> </a:t>
            </a:r>
            <a:r>
              <a:rPr lang="en-US" sz="3600" dirty="0" smtClean="0">
                <a:solidFill>
                  <a:srgbClr val="7030A0"/>
                </a:solidFill>
              </a:rPr>
              <a:t>                 20 +  30                    = M</a:t>
            </a:r>
            <a:r>
              <a:rPr lang="en-US" sz="3600" baseline="-25000" dirty="0" smtClean="0">
                <a:solidFill>
                  <a:srgbClr val="7030A0"/>
                </a:solidFill>
              </a:rPr>
              <a:t>campuran.</a:t>
            </a:r>
            <a:r>
              <a:rPr lang="en-US" sz="3600" dirty="0" smtClean="0">
                <a:solidFill>
                  <a:srgbClr val="7030A0"/>
                </a:solidFill>
              </a:rPr>
              <a:t>400</a:t>
            </a:r>
          </a:p>
          <a:p>
            <a:r>
              <a:rPr lang="en-US" sz="3600" dirty="0">
                <a:solidFill>
                  <a:srgbClr val="7030A0"/>
                </a:solidFill>
              </a:rPr>
              <a:t> </a:t>
            </a:r>
            <a:r>
              <a:rPr lang="en-US" sz="3600" dirty="0" smtClean="0">
                <a:solidFill>
                  <a:srgbClr val="7030A0"/>
                </a:solidFill>
              </a:rPr>
              <a:t>                        50                       = </a:t>
            </a:r>
            <a:r>
              <a:rPr lang="en-US" sz="3600" dirty="0" err="1" smtClean="0">
                <a:solidFill>
                  <a:srgbClr val="7030A0"/>
                </a:solidFill>
              </a:rPr>
              <a:t>M</a:t>
            </a:r>
            <a:r>
              <a:rPr lang="en-US" sz="3600" baseline="-25000" dirty="0" err="1" smtClean="0">
                <a:solidFill>
                  <a:srgbClr val="7030A0"/>
                </a:solidFill>
              </a:rPr>
              <a:t>campuran</a:t>
            </a:r>
            <a:r>
              <a:rPr lang="en-US" sz="3600" baseline="-25000" dirty="0" smtClean="0">
                <a:solidFill>
                  <a:srgbClr val="7030A0"/>
                </a:solidFill>
              </a:rPr>
              <a:t>.</a:t>
            </a:r>
            <a:r>
              <a:rPr lang="en-US" sz="3600" dirty="0" smtClean="0">
                <a:solidFill>
                  <a:srgbClr val="7030A0"/>
                </a:solidFill>
              </a:rPr>
              <a:t> 400</a:t>
            </a:r>
          </a:p>
          <a:p>
            <a:r>
              <a:rPr lang="en-US" sz="3600" dirty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Maka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M</a:t>
            </a:r>
            <a:r>
              <a:rPr lang="en-US" sz="3600" baseline="-25000" dirty="0" err="1" smtClean="0">
                <a:solidFill>
                  <a:srgbClr val="7030A0"/>
                </a:solidFill>
              </a:rPr>
              <a:t>campuran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baseline="-25000" dirty="0" smtClean="0">
                <a:solidFill>
                  <a:srgbClr val="7030A0"/>
                </a:solidFill>
              </a:rPr>
              <a:t> </a:t>
            </a:r>
            <a:r>
              <a:rPr lang="en-US" sz="3600" dirty="0" smtClean="0">
                <a:solidFill>
                  <a:srgbClr val="7030A0"/>
                </a:solidFill>
              </a:rPr>
              <a:t>                       = 50/400</a:t>
            </a:r>
          </a:p>
          <a:p>
            <a:r>
              <a:rPr lang="en-US" sz="3600" dirty="0">
                <a:solidFill>
                  <a:srgbClr val="7030A0"/>
                </a:solidFill>
              </a:rPr>
              <a:t> </a:t>
            </a:r>
            <a:r>
              <a:rPr lang="en-US" sz="3600" dirty="0" smtClean="0">
                <a:solidFill>
                  <a:srgbClr val="7030A0"/>
                </a:solidFill>
              </a:rPr>
              <a:t>                                                   = 0,125M</a:t>
            </a:r>
            <a:endParaRPr 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229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1668" y="231820"/>
            <a:ext cx="1052203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</a:rPr>
              <a:t>Contoh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soal</a:t>
            </a:r>
            <a:r>
              <a:rPr lang="en-US" sz="3200" b="1" dirty="0" smtClean="0">
                <a:solidFill>
                  <a:srgbClr val="C00000"/>
                </a:solidFill>
              </a:rPr>
              <a:t> 2</a:t>
            </a:r>
          </a:p>
          <a:p>
            <a:endParaRPr lang="en-US" sz="3200" dirty="0"/>
          </a:p>
          <a:p>
            <a:r>
              <a:rPr lang="en-US" sz="3200" dirty="0" err="1" smtClean="0">
                <a:solidFill>
                  <a:srgbClr val="002060"/>
                </a:solidFill>
              </a:rPr>
              <a:t>Berapa</a:t>
            </a:r>
            <a:r>
              <a:rPr lang="en-US" sz="3200" dirty="0" smtClean="0">
                <a:solidFill>
                  <a:srgbClr val="002060"/>
                </a:solidFill>
              </a:rPr>
              <a:t> ML </a:t>
            </a:r>
            <a:r>
              <a:rPr lang="en-US" sz="3200" dirty="0" err="1" smtClean="0">
                <a:solidFill>
                  <a:srgbClr val="002060"/>
                </a:solidFill>
              </a:rPr>
              <a:t>larutan</a:t>
            </a:r>
            <a:r>
              <a:rPr lang="en-US" sz="3200" dirty="0" smtClean="0">
                <a:solidFill>
                  <a:srgbClr val="002060"/>
                </a:solidFill>
              </a:rPr>
              <a:t> KOH 0,2 M yang </a:t>
            </a:r>
            <a:r>
              <a:rPr lang="en-US" sz="3200" dirty="0" err="1" smtClean="0">
                <a:solidFill>
                  <a:srgbClr val="002060"/>
                </a:solidFill>
              </a:rPr>
              <a:t>harus</a:t>
            </a:r>
            <a:r>
              <a:rPr lang="en-US" sz="3200" dirty="0" smtClean="0">
                <a:solidFill>
                  <a:srgbClr val="002060"/>
                </a:solidFill>
              </a:rPr>
              <a:t> di </a:t>
            </a:r>
            <a:r>
              <a:rPr lang="en-US" sz="3200" dirty="0" err="1" smtClean="0">
                <a:solidFill>
                  <a:srgbClr val="002060"/>
                </a:solidFill>
              </a:rPr>
              <a:t>tambahkan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ke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dalam</a:t>
            </a:r>
            <a:r>
              <a:rPr lang="en-US" sz="3200" dirty="0" smtClean="0">
                <a:solidFill>
                  <a:srgbClr val="002060"/>
                </a:solidFill>
              </a:rPr>
              <a:t> 500 mL </a:t>
            </a:r>
            <a:r>
              <a:rPr lang="en-US" sz="3200" dirty="0" err="1" smtClean="0">
                <a:solidFill>
                  <a:srgbClr val="002060"/>
                </a:solidFill>
              </a:rPr>
              <a:t>larutan</a:t>
            </a:r>
            <a:r>
              <a:rPr lang="en-US" sz="3200" dirty="0" smtClean="0">
                <a:solidFill>
                  <a:srgbClr val="002060"/>
                </a:solidFill>
              </a:rPr>
              <a:t> KOH 0,1 M agar di </a:t>
            </a:r>
            <a:r>
              <a:rPr lang="en-US" sz="3200" dirty="0" err="1" smtClean="0">
                <a:solidFill>
                  <a:srgbClr val="002060"/>
                </a:solidFill>
              </a:rPr>
              <a:t>peroleh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molaritas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campuran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sebesar</a:t>
            </a:r>
            <a:r>
              <a:rPr lang="en-US" sz="3200" dirty="0" smtClean="0">
                <a:solidFill>
                  <a:srgbClr val="002060"/>
                </a:solidFill>
              </a:rPr>
              <a:t> 0,15 M?</a:t>
            </a:r>
          </a:p>
          <a:p>
            <a:endParaRPr lang="en-US" sz="3200" dirty="0"/>
          </a:p>
          <a:p>
            <a:r>
              <a:rPr lang="en-US" sz="3200" b="1" dirty="0" err="1" smtClean="0">
                <a:solidFill>
                  <a:srgbClr val="C00000"/>
                </a:solidFill>
              </a:rPr>
              <a:t>Jawab</a:t>
            </a:r>
            <a:r>
              <a:rPr lang="en-US" sz="3200" b="1" dirty="0" smtClean="0">
                <a:solidFill>
                  <a:srgbClr val="C00000"/>
                </a:solidFill>
              </a:rPr>
              <a:t> :</a:t>
            </a:r>
          </a:p>
          <a:p>
            <a:endParaRPr lang="en-US" sz="3200" dirty="0" smtClean="0"/>
          </a:p>
          <a:p>
            <a:r>
              <a:rPr lang="en-US" sz="3200" dirty="0" smtClean="0"/>
              <a:t>M1 = 0,2</a:t>
            </a:r>
          </a:p>
          <a:p>
            <a:r>
              <a:rPr lang="en-US" sz="3200" dirty="0" smtClean="0"/>
              <a:t>V1  = ?</a:t>
            </a:r>
          </a:p>
          <a:p>
            <a:r>
              <a:rPr lang="en-US" sz="3200" dirty="0" smtClean="0"/>
              <a:t>M2 = 0,1</a:t>
            </a:r>
          </a:p>
          <a:p>
            <a:r>
              <a:rPr lang="en-US" sz="3200" dirty="0" smtClean="0"/>
              <a:t>V2  = 500 mL</a:t>
            </a:r>
          </a:p>
          <a:p>
            <a:r>
              <a:rPr lang="en-US" sz="3200" dirty="0" err="1" smtClean="0"/>
              <a:t>M</a:t>
            </a:r>
            <a:r>
              <a:rPr lang="en-US" sz="3200" baseline="-25000" dirty="0" err="1" smtClean="0"/>
              <a:t>campuran</a:t>
            </a:r>
            <a:r>
              <a:rPr lang="en-US" sz="3200" dirty="0" smtClean="0"/>
              <a:t> = 0,15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4482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789" y="167425"/>
            <a:ext cx="10161431" cy="6329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M1.V1 +  M2.V2  = (M.V)</a:t>
            </a:r>
            <a:r>
              <a:rPr lang="en-US" sz="3200" baseline="-25000" dirty="0" err="1" smtClean="0">
                <a:solidFill>
                  <a:srgbClr val="00B050"/>
                </a:solidFill>
              </a:rPr>
              <a:t>campuran</a:t>
            </a:r>
            <a:endParaRPr lang="en-US" sz="3200" baseline="-25000" dirty="0" smtClean="0">
              <a:solidFill>
                <a:srgbClr val="00B050"/>
              </a:solidFill>
            </a:endParaRPr>
          </a:p>
          <a:p>
            <a:endParaRPr lang="en-US" sz="3200" baseline="-25000" dirty="0">
              <a:solidFill>
                <a:srgbClr val="00B050"/>
              </a:solidFill>
            </a:endParaRPr>
          </a:p>
          <a:p>
            <a:r>
              <a:rPr lang="en-US" sz="3200" dirty="0" smtClean="0"/>
              <a:t> 0,2 .X   +  0,1.500 = 0,15 . (500 + X)</a:t>
            </a:r>
          </a:p>
          <a:p>
            <a:r>
              <a:rPr lang="en-US" sz="3200" dirty="0" smtClean="0"/>
              <a:t>0,2 X  + 50              = 75 + 0,15 X  </a:t>
            </a:r>
            <a:r>
              <a:rPr lang="en-US" sz="3200" dirty="0" smtClean="0">
                <a:solidFill>
                  <a:srgbClr val="C00000"/>
                </a:solidFill>
              </a:rPr>
              <a:t>( </a:t>
            </a:r>
            <a:r>
              <a:rPr lang="en-US" sz="3200" dirty="0" err="1" smtClean="0">
                <a:solidFill>
                  <a:srgbClr val="C00000"/>
                </a:solidFill>
              </a:rPr>
              <a:t>pindahkan</a:t>
            </a:r>
            <a:r>
              <a:rPr lang="en-US" sz="3200" dirty="0" smtClean="0">
                <a:solidFill>
                  <a:srgbClr val="C00000"/>
                </a:solidFill>
              </a:rPr>
              <a:t> X </a:t>
            </a:r>
            <a:r>
              <a:rPr lang="en-US" sz="3200" dirty="0" err="1" smtClean="0">
                <a:solidFill>
                  <a:srgbClr val="C00000"/>
                </a:solidFill>
              </a:rPr>
              <a:t>ke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sisi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sebelah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kiri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dan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berubah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tanda</a:t>
            </a:r>
            <a:r>
              <a:rPr lang="en-US" sz="3200" dirty="0" smtClean="0">
                <a:solidFill>
                  <a:srgbClr val="C00000"/>
                </a:solidFill>
              </a:rPr>
              <a:t>)</a:t>
            </a:r>
          </a:p>
          <a:p>
            <a:endParaRPr lang="en-US" sz="3200" dirty="0" smtClean="0"/>
          </a:p>
          <a:p>
            <a:r>
              <a:rPr lang="en-US" sz="3200" dirty="0" smtClean="0"/>
              <a:t>0,2 X – 0,15 X        = 75 – 50</a:t>
            </a:r>
          </a:p>
          <a:p>
            <a:r>
              <a:rPr lang="en-US" sz="3200" dirty="0" smtClean="0"/>
              <a:t>0,05 X                     = 25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           X           =  25 /0,05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           X           =  500 mL</a:t>
            </a:r>
          </a:p>
          <a:p>
            <a:endParaRPr lang="en-US" sz="3200" dirty="0"/>
          </a:p>
          <a:p>
            <a:r>
              <a:rPr lang="en-US" sz="3200" dirty="0" err="1" smtClean="0">
                <a:solidFill>
                  <a:srgbClr val="C00000"/>
                </a:solidFill>
              </a:rPr>
              <a:t>Jadi</a:t>
            </a:r>
            <a:r>
              <a:rPr lang="en-US" sz="3200" dirty="0" smtClean="0">
                <a:solidFill>
                  <a:srgbClr val="C00000"/>
                </a:solidFill>
              </a:rPr>
              <a:t> Volume KOH yang </a:t>
            </a:r>
            <a:r>
              <a:rPr lang="en-US" sz="3200" dirty="0" err="1" smtClean="0">
                <a:solidFill>
                  <a:srgbClr val="C00000"/>
                </a:solidFill>
              </a:rPr>
              <a:t>harus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ditambahkan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adalah</a:t>
            </a:r>
            <a:r>
              <a:rPr lang="en-US" sz="3200" dirty="0" smtClean="0">
                <a:solidFill>
                  <a:srgbClr val="C00000"/>
                </a:solidFill>
              </a:rPr>
              <a:t> 500 mL</a:t>
            </a:r>
          </a:p>
          <a:p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138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6062" y="206062"/>
            <a:ext cx="1040613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7. </a:t>
            </a:r>
            <a:r>
              <a:rPr lang="en-US" sz="3200" b="1" dirty="0" err="1" smtClean="0">
                <a:solidFill>
                  <a:srgbClr val="C00000"/>
                </a:solidFill>
              </a:rPr>
              <a:t>Membuat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larutan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dengan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konsentrasi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tertentu</a:t>
            </a:r>
            <a:r>
              <a:rPr lang="en-US" sz="3200" b="1" dirty="0" smtClean="0">
                <a:solidFill>
                  <a:srgbClr val="C00000"/>
                </a:solidFill>
              </a:rPr>
              <a:t>.</a:t>
            </a:r>
          </a:p>
          <a:p>
            <a:endParaRPr lang="en-US" sz="3200" dirty="0"/>
          </a:p>
          <a:p>
            <a:r>
              <a:rPr lang="en-US" sz="3200" dirty="0" err="1" smtClean="0">
                <a:solidFill>
                  <a:srgbClr val="00B050"/>
                </a:solidFill>
              </a:rPr>
              <a:t>Untuk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membuat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larutan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dari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zat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padat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atau</a:t>
            </a:r>
            <a:r>
              <a:rPr lang="en-US" sz="3200" dirty="0" smtClean="0">
                <a:solidFill>
                  <a:srgbClr val="00B050"/>
                </a:solidFill>
              </a:rPr>
              <a:t> Kristal, </a:t>
            </a:r>
            <a:r>
              <a:rPr lang="en-US" sz="3200" dirty="0" err="1" smtClean="0">
                <a:solidFill>
                  <a:srgbClr val="00B050"/>
                </a:solidFill>
              </a:rPr>
              <a:t>hal</a:t>
            </a:r>
            <a:r>
              <a:rPr lang="en-US" sz="3200" dirty="0" smtClean="0">
                <a:solidFill>
                  <a:srgbClr val="00B050"/>
                </a:solidFill>
              </a:rPr>
              <a:t> yang </a:t>
            </a:r>
            <a:r>
              <a:rPr lang="en-US" sz="3200" dirty="0" err="1" smtClean="0">
                <a:solidFill>
                  <a:srgbClr val="00B050"/>
                </a:solidFill>
              </a:rPr>
              <a:t>perlu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dipersiapkan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adalah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menimbang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dengan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teliti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zat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padat</a:t>
            </a:r>
            <a:r>
              <a:rPr lang="en-US" sz="3200" dirty="0" smtClean="0">
                <a:solidFill>
                  <a:srgbClr val="00B050"/>
                </a:solidFill>
              </a:rPr>
              <a:t> yang </a:t>
            </a:r>
            <a:r>
              <a:rPr lang="en-US" sz="3200" dirty="0" err="1" smtClean="0">
                <a:solidFill>
                  <a:srgbClr val="00B050"/>
                </a:solidFill>
              </a:rPr>
              <a:t>akan</a:t>
            </a:r>
            <a:r>
              <a:rPr lang="en-US" sz="3200" dirty="0" smtClean="0">
                <a:solidFill>
                  <a:srgbClr val="00B050"/>
                </a:solidFill>
              </a:rPr>
              <a:t> di </a:t>
            </a:r>
            <a:r>
              <a:rPr lang="en-US" sz="3200" dirty="0" err="1" smtClean="0">
                <a:solidFill>
                  <a:srgbClr val="00B050"/>
                </a:solidFill>
              </a:rPr>
              <a:t>larutkan</a:t>
            </a:r>
            <a:r>
              <a:rPr lang="en-US" sz="3200" dirty="0" smtClean="0">
                <a:solidFill>
                  <a:srgbClr val="00B050"/>
                </a:solidFill>
              </a:rPr>
              <a:t> , </a:t>
            </a:r>
            <a:r>
              <a:rPr lang="en-US" sz="3200" dirty="0" err="1" smtClean="0">
                <a:solidFill>
                  <a:srgbClr val="00B050"/>
                </a:solidFill>
              </a:rPr>
              <a:t>dengan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terlebih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dahulu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menimbang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berapa</a:t>
            </a:r>
            <a:r>
              <a:rPr lang="en-US" sz="3200" dirty="0" smtClean="0">
                <a:solidFill>
                  <a:srgbClr val="00B050"/>
                </a:solidFill>
              </a:rPr>
              <a:t> gram yang di </a:t>
            </a:r>
            <a:r>
              <a:rPr lang="en-US" sz="3200" dirty="0" err="1" smtClean="0">
                <a:solidFill>
                  <a:srgbClr val="00B050"/>
                </a:solidFill>
              </a:rPr>
              <a:t>perlukan</a:t>
            </a:r>
            <a:r>
              <a:rPr lang="en-US" sz="3200" dirty="0" smtClean="0">
                <a:solidFill>
                  <a:srgbClr val="00B050"/>
                </a:solidFill>
              </a:rPr>
              <a:t>.</a:t>
            </a:r>
          </a:p>
          <a:p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Langkah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selanjutnya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adalah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mempersiapkan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peralatan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untuk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melarutkan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Untuk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membuat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larutan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dengan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konsentrasi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tertentu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secara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teliti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digunakan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labu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takar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atau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labu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volumetrik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endParaRPr lang="en-US" sz="3200" dirty="0"/>
          </a:p>
          <a:p>
            <a:r>
              <a:rPr lang="en-US" sz="3200" b="1" dirty="0" err="1" smtClean="0">
                <a:solidFill>
                  <a:srgbClr val="FF0000"/>
                </a:solidFill>
              </a:rPr>
              <a:t>Contoh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soal</a:t>
            </a:r>
            <a:r>
              <a:rPr lang="en-US" sz="3200" b="1" dirty="0" smtClean="0">
                <a:solidFill>
                  <a:srgbClr val="FF0000"/>
                </a:solidFill>
              </a:rPr>
              <a:t> :</a:t>
            </a:r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3200" dirty="0" err="1" smtClean="0">
                <a:solidFill>
                  <a:srgbClr val="7030A0"/>
                </a:solidFill>
              </a:rPr>
              <a:t>Jelaskan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langkah-langkah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untuk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membuat</a:t>
            </a:r>
            <a:r>
              <a:rPr lang="en-US" sz="3200" dirty="0" smtClean="0">
                <a:solidFill>
                  <a:srgbClr val="7030A0"/>
                </a:solidFill>
              </a:rPr>
              <a:t> 500 mL </a:t>
            </a:r>
            <a:r>
              <a:rPr lang="en-US" sz="3200" dirty="0" err="1" smtClean="0">
                <a:solidFill>
                  <a:srgbClr val="7030A0"/>
                </a:solidFill>
              </a:rPr>
              <a:t>larutan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NaOH</a:t>
            </a:r>
            <a:r>
              <a:rPr lang="en-US" sz="3200" dirty="0" smtClean="0">
                <a:solidFill>
                  <a:srgbClr val="7030A0"/>
                </a:solidFill>
              </a:rPr>
              <a:t> 0,2 M (</a:t>
            </a:r>
            <a:r>
              <a:rPr lang="en-US" sz="3200" dirty="0" err="1" smtClean="0">
                <a:solidFill>
                  <a:srgbClr val="7030A0"/>
                </a:solidFill>
              </a:rPr>
              <a:t>Mr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NaOH</a:t>
            </a:r>
            <a:r>
              <a:rPr lang="en-US" sz="3200" dirty="0">
                <a:solidFill>
                  <a:srgbClr val="7030A0"/>
                </a:solidFill>
              </a:rPr>
              <a:t> </a:t>
            </a:r>
            <a:r>
              <a:rPr lang="en-US" sz="3200" dirty="0" smtClean="0">
                <a:solidFill>
                  <a:srgbClr val="7030A0"/>
                </a:solidFill>
              </a:rPr>
              <a:t>= 40 )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13534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699" y="218941"/>
            <a:ext cx="1018718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</a:rPr>
              <a:t>Jawab</a:t>
            </a:r>
            <a:r>
              <a:rPr lang="en-US" sz="3600" b="1" dirty="0" smtClean="0">
                <a:solidFill>
                  <a:srgbClr val="C00000"/>
                </a:solidFill>
              </a:rPr>
              <a:t> :</a:t>
            </a:r>
          </a:p>
          <a:p>
            <a:r>
              <a:rPr lang="en-US" sz="3600" dirty="0" err="1" smtClean="0">
                <a:solidFill>
                  <a:srgbClr val="7030A0"/>
                </a:solidFill>
              </a:rPr>
              <a:t>Langkah</a:t>
            </a:r>
            <a:r>
              <a:rPr lang="en-US" sz="3600" dirty="0" smtClean="0">
                <a:solidFill>
                  <a:srgbClr val="7030A0"/>
                </a:solidFill>
              </a:rPr>
              <a:t> 1.</a:t>
            </a:r>
            <a:r>
              <a:rPr lang="en-US" sz="3600" dirty="0" smtClean="0"/>
              <a:t>  </a:t>
            </a:r>
            <a:r>
              <a:rPr lang="en-US" sz="3600" dirty="0" err="1" smtClean="0">
                <a:solidFill>
                  <a:srgbClr val="0070C0"/>
                </a:solidFill>
              </a:rPr>
              <a:t>Menghitung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massa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NaOH</a:t>
            </a:r>
            <a:r>
              <a:rPr lang="en-US" sz="3600" dirty="0" smtClean="0">
                <a:solidFill>
                  <a:srgbClr val="0070C0"/>
                </a:solidFill>
              </a:rPr>
              <a:t> yang </a:t>
            </a:r>
            <a:r>
              <a:rPr lang="en-US" sz="3600" dirty="0" err="1" smtClean="0">
                <a:solidFill>
                  <a:srgbClr val="0070C0"/>
                </a:solidFill>
              </a:rPr>
              <a:t>harus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ditimbang</a:t>
            </a:r>
            <a:r>
              <a:rPr lang="en-US" sz="36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sz="3600" dirty="0" smtClean="0"/>
              <a:t> V = 500 mL  = 0,5 Liter</a:t>
            </a:r>
          </a:p>
          <a:p>
            <a:r>
              <a:rPr lang="en-US" sz="3600" dirty="0" smtClean="0"/>
              <a:t>M = 0,2 M</a:t>
            </a:r>
          </a:p>
          <a:p>
            <a:r>
              <a:rPr lang="en-US" sz="3600" dirty="0" smtClean="0"/>
              <a:t>n  = M .V</a:t>
            </a:r>
          </a:p>
          <a:p>
            <a:r>
              <a:rPr lang="en-US" sz="3600" dirty="0" smtClean="0"/>
              <a:t>    =  0,2 . 0, 5</a:t>
            </a:r>
          </a:p>
          <a:p>
            <a:r>
              <a:rPr lang="en-US" sz="3600" dirty="0" smtClean="0"/>
              <a:t>    = 0,1 </a:t>
            </a:r>
            <a:r>
              <a:rPr lang="en-US" sz="3600" dirty="0" err="1" smtClean="0"/>
              <a:t>mol</a:t>
            </a:r>
            <a:endParaRPr lang="en-US" sz="3600" dirty="0" smtClean="0"/>
          </a:p>
          <a:p>
            <a:r>
              <a:rPr lang="en-US" sz="3600" dirty="0" err="1" smtClean="0"/>
              <a:t>Mol</a:t>
            </a:r>
            <a:r>
              <a:rPr lang="en-US" sz="3600" dirty="0" smtClean="0"/>
              <a:t>  = gram /</a:t>
            </a:r>
            <a:r>
              <a:rPr lang="en-US" sz="3600" dirty="0" err="1" smtClean="0"/>
              <a:t>Mr</a:t>
            </a:r>
            <a:endParaRPr lang="en-US" sz="3600" dirty="0" smtClean="0"/>
          </a:p>
          <a:p>
            <a:r>
              <a:rPr lang="en-US" sz="3600" dirty="0" smtClean="0"/>
              <a:t>Gram = </a:t>
            </a:r>
            <a:r>
              <a:rPr lang="en-US" sz="3600" dirty="0" err="1" smtClean="0"/>
              <a:t>mol</a:t>
            </a:r>
            <a:r>
              <a:rPr lang="en-US" sz="3600" dirty="0" smtClean="0"/>
              <a:t> . </a:t>
            </a:r>
            <a:r>
              <a:rPr lang="en-US" sz="3600" dirty="0" err="1" smtClean="0"/>
              <a:t>Mr</a:t>
            </a:r>
            <a:endParaRPr lang="en-US" sz="3600" dirty="0" smtClean="0"/>
          </a:p>
          <a:p>
            <a:r>
              <a:rPr lang="en-US" sz="3600" dirty="0" smtClean="0"/>
              <a:t>           = 0,1 . 40</a:t>
            </a:r>
          </a:p>
          <a:p>
            <a:r>
              <a:rPr lang="en-US" sz="3600" dirty="0" smtClean="0"/>
              <a:t>           = 4 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237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1668" y="90152"/>
            <a:ext cx="1022582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</a:rPr>
              <a:t>Langkah</a:t>
            </a:r>
            <a:r>
              <a:rPr lang="en-US" sz="3600" b="1" dirty="0" smtClean="0">
                <a:solidFill>
                  <a:srgbClr val="7030A0"/>
                </a:solidFill>
              </a:rPr>
              <a:t> 2 .</a:t>
            </a:r>
          </a:p>
          <a:p>
            <a:r>
              <a:rPr lang="en-US" sz="3600" dirty="0" smtClean="0"/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Menimbang</a:t>
            </a:r>
            <a:r>
              <a:rPr lang="en-US" sz="3600" dirty="0" smtClean="0">
                <a:solidFill>
                  <a:srgbClr val="00B050"/>
                </a:solidFill>
              </a:rPr>
              <a:t> 4 gram Kristal </a:t>
            </a:r>
            <a:r>
              <a:rPr lang="en-US" sz="3600" dirty="0" err="1" smtClean="0">
                <a:solidFill>
                  <a:srgbClr val="00B050"/>
                </a:solidFill>
              </a:rPr>
              <a:t>NaOH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dengan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teliti</a:t>
            </a:r>
            <a:endParaRPr lang="en-US" sz="3600" dirty="0" smtClean="0">
              <a:solidFill>
                <a:srgbClr val="00B050"/>
              </a:solidFill>
            </a:endParaRPr>
          </a:p>
          <a:p>
            <a:endParaRPr lang="en-US" sz="3600" dirty="0">
              <a:solidFill>
                <a:srgbClr val="00B050"/>
              </a:solidFill>
            </a:endParaRPr>
          </a:p>
          <a:p>
            <a:r>
              <a:rPr lang="en-US" sz="3600" b="1" dirty="0" err="1" smtClean="0">
                <a:solidFill>
                  <a:srgbClr val="7030A0"/>
                </a:solidFill>
              </a:rPr>
              <a:t>Langkah</a:t>
            </a:r>
            <a:r>
              <a:rPr lang="en-US" sz="3600" b="1" dirty="0" smtClean="0">
                <a:solidFill>
                  <a:srgbClr val="7030A0"/>
                </a:solidFill>
              </a:rPr>
              <a:t> 3.</a:t>
            </a:r>
          </a:p>
          <a:p>
            <a:r>
              <a:rPr lang="en-US" sz="3600" dirty="0" smtClean="0"/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Memasukkan</a:t>
            </a:r>
            <a:r>
              <a:rPr lang="en-US" sz="3600" dirty="0" smtClean="0">
                <a:solidFill>
                  <a:srgbClr val="00B050"/>
                </a:solidFill>
              </a:rPr>
              <a:t> Kristal </a:t>
            </a:r>
            <a:r>
              <a:rPr lang="en-US" sz="3600" dirty="0" err="1" smtClean="0">
                <a:solidFill>
                  <a:srgbClr val="00B050"/>
                </a:solidFill>
              </a:rPr>
              <a:t>NaOH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ke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dalam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labu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takar</a:t>
            </a:r>
            <a:r>
              <a:rPr lang="en-US" sz="3600" dirty="0" smtClean="0">
                <a:solidFill>
                  <a:srgbClr val="00B050"/>
                </a:solidFill>
              </a:rPr>
              <a:t> yang </a:t>
            </a:r>
            <a:r>
              <a:rPr lang="en-US" sz="3600" dirty="0" err="1" smtClean="0">
                <a:solidFill>
                  <a:srgbClr val="00B050"/>
                </a:solidFill>
              </a:rPr>
              <a:t>volumenya</a:t>
            </a:r>
            <a:r>
              <a:rPr lang="en-US" sz="3600" dirty="0" smtClean="0">
                <a:solidFill>
                  <a:srgbClr val="00B050"/>
                </a:solidFill>
              </a:rPr>
              <a:t> 500 mL, </a:t>
            </a:r>
            <a:r>
              <a:rPr lang="en-US" sz="3600" dirty="0" err="1" smtClean="0">
                <a:solidFill>
                  <a:srgbClr val="00B050"/>
                </a:solidFill>
              </a:rPr>
              <a:t>lalu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ditambah</a:t>
            </a:r>
            <a:r>
              <a:rPr lang="en-US" sz="3600" dirty="0" smtClean="0">
                <a:solidFill>
                  <a:srgbClr val="00B050"/>
                </a:solidFill>
              </a:rPr>
              <a:t> air </a:t>
            </a:r>
            <a:r>
              <a:rPr lang="en-US" sz="3600" dirty="0" err="1" smtClean="0">
                <a:solidFill>
                  <a:srgbClr val="00B050"/>
                </a:solidFill>
              </a:rPr>
              <a:t>suling</a:t>
            </a:r>
            <a:r>
              <a:rPr lang="en-US" sz="3600" dirty="0" smtClean="0">
                <a:solidFill>
                  <a:srgbClr val="00B050"/>
                </a:solidFill>
              </a:rPr>
              <a:t>    </a:t>
            </a:r>
            <a:r>
              <a:rPr lang="en-US" sz="3600" dirty="0" err="1" smtClean="0">
                <a:solidFill>
                  <a:srgbClr val="00B050"/>
                </a:solidFill>
              </a:rPr>
              <a:t>sampai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setengahnya</a:t>
            </a:r>
            <a:r>
              <a:rPr lang="en-US" sz="3600" dirty="0" smtClean="0">
                <a:solidFill>
                  <a:srgbClr val="00B050"/>
                </a:solidFill>
              </a:rPr>
              <a:t>  </a:t>
            </a:r>
            <a:r>
              <a:rPr lang="en-US" sz="3600" dirty="0" err="1" smtClean="0">
                <a:solidFill>
                  <a:srgbClr val="00B050"/>
                </a:solidFill>
              </a:rPr>
              <a:t>dan</a:t>
            </a:r>
            <a:r>
              <a:rPr lang="en-US" sz="3600" dirty="0" smtClean="0">
                <a:solidFill>
                  <a:srgbClr val="00B050"/>
                </a:solidFill>
              </a:rPr>
              <a:t> di </a:t>
            </a:r>
            <a:r>
              <a:rPr lang="en-US" sz="3600" dirty="0" err="1" smtClean="0">
                <a:solidFill>
                  <a:srgbClr val="00B050"/>
                </a:solidFill>
              </a:rPr>
              <a:t>goyang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sampai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larut</a:t>
            </a:r>
            <a:r>
              <a:rPr lang="en-US" sz="3600" dirty="0" smtClean="0">
                <a:solidFill>
                  <a:srgbClr val="00B050"/>
                </a:solidFill>
              </a:rPr>
              <a:t>.</a:t>
            </a:r>
          </a:p>
          <a:p>
            <a:endParaRPr lang="en-US" sz="3600" dirty="0"/>
          </a:p>
          <a:p>
            <a:r>
              <a:rPr lang="en-US" sz="3600" b="1" dirty="0" err="1" smtClean="0">
                <a:solidFill>
                  <a:srgbClr val="7030A0"/>
                </a:solidFill>
              </a:rPr>
              <a:t>Langkah</a:t>
            </a:r>
            <a:r>
              <a:rPr lang="en-US" sz="3600" b="1" dirty="0" smtClean="0">
                <a:solidFill>
                  <a:srgbClr val="7030A0"/>
                </a:solidFill>
              </a:rPr>
              <a:t> 4.</a:t>
            </a:r>
          </a:p>
          <a:p>
            <a:r>
              <a:rPr lang="en-US" sz="3600" dirty="0" err="1" smtClean="0">
                <a:solidFill>
                  <a:srgbClr val="00B050"/>
                </a:solidFill>
              </a:rPr>
              <a:t>Tambahkan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dengan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hati-hati</a:t>
            </a:r>
            <a:r>
              <a:rPr lang="en-US" sz="3600" dirty="0" smtClean="0">
                <a:solidFill>
                  <a:srgbClr val="00B050"/>
                </a:solidFill>
              </a:rPr>
              <a:t> air </a:t>
            </a:r>
            <a:r>
              <a:rPr lang="en-US" sz="3600" dirty="0" err="1" smtClean="0">
                <a:solidFill>
                  <a:srgbClr val="00B050"/>
                </a:solidFill>
              </a:rPr>
              <a:t>suling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ke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dalam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larutan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tersebut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sampai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tanda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batas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720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467</Words>
  <Application>Microsoft Office PowerPoint</Application>
  <PresentationFormat>Widescreen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Office Theme</vt:lpstr>
      <vt:lpstr>KADAR ZAT-6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Pre_Install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KADAR ZAT-6</dc:title>
  <dc:creator>Windows User</dc:creator>
  <cp:lastModifiedBy>emachines</cp:lastModifiedBy>
  <cp:revision>12</cp:revision>
  <dcterms:created xsi:type="dcterms:W3CDTF">2021-04-06T06:51:00Z</dcterms:created>
  <dcterms:modified xsi:type="dcterms:W3CDTF">2021-04-22T15:50:17Z</dcterms:modified>
</cp:coreProperties>
</file>