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32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40E7F-E2D0-4D30-964C-971C6867E80C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78200-241B-46B2-928F-F382182DA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8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40E7F-E2D0-4D30-964C-971C6867E80C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78200-241B-46B2-928F-F382182DA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26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55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8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82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08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29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98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18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6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40E7F-E2D0-4D30-964C-971C6867E80C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78200-241B-46B2-928F-F382182DA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46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84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7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40E7F-E2D0-4D30-964C-971C6867E80C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78200-241B-46B2-928F-F382182DA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7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40E7F-E2D0-4D30-964C-971C6867E80C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78200-241B-46B2-928F-F382182DA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0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40E7F-E2D0-4D30-964C-971C6867E80C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78200-241B-46B2-928F-F382182DA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9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40E7F-E2D0-4D30-964C-971C6867E80C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78200-241B-46B2-928F-F382182DA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3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40E7F-E2D0-4D30-964C-971C6867E80C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78200-241B-46B2-928F-F382182DA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40E7F-E2D0-4D30-964C-971C6867E80C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78200-241B-46B2-928F-F382182DA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0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740E7F-E2D0-4D30-964C-971C6867E80C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778200-241B-46B2-928F-F382182DA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9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964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C3EC3-654D-4D43-A80B-7C5E1668798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1B885-13A0-4926-9149-A54B0066E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6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96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KADAR ZAT-5</a:t>
            </a:r>
            <a:endParaRPr lang="en-US" sz="9600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1800" b="1" i="1" dirty="0" smtClean="0"/>
              <a:t>BY RAHEL KEMIT</a:t>
            </a:r>
            <a:endParaRPr lang="en-US" sz="1800" b="1" i="1" dirty="0"/>
          </a:p>
        </p:txBody>
      </p:sp>
    </p:spTree>
    <p:extLst>
      <p:ext uri="{BB962C8B-B14F-4D97-AF65-F5344CB8AC3E}">
        <p14:creationId xmlns:p14="http://schemas.microsoft.com/office/powerpoint/2010/main" val="278879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820" y="206062"/>
            <a:ext cx="95561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5. </a:t>
            </a:r>
            <a:r>
              <a:rPr lang="en-US" sz="3200" b="1" dirty="0" err="1" smtClean="0">
                <a:solidFill>
                  <a:srgbClr val="C00000"/>
                </a:solidFill>
              </a:rPr>
              <a:t>Fraksi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Mol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dan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Pengenceran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Larutan</a:t>
            </a:r>
            <a:endParaRPr lang="en-US" sz="3200" b="1" dirty="0">
              <a:solidFill>
                <a:srgbClr val="C00000"/>
              </a:solidFill>
            </a:endParaRPr>
          </a:p>
          <a:p>
            <a:pPr marL="342900" indent="-342900">
              <a:buAutoNum type="alphaLcPeriod"/>
            </a:pPr>
            <a:r>
              <a:rPr lang="en-US" sz="3200" b="1" dirty="0" err="1" smtClean="0">
                <a:solidFill>
                  <a:srgbClr val="7030A0"/>
                </a:solidFill>
              </a:rPr>
              <a:t>Fraksi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Mol</a:t>
            </a:r>
            <a:endParaRPr lang="en-US" sz="3200" b="1" dirty="0" smtClean="0">
              <a:solidFill>
                <a:srgbClr val="7030A0"/>
              </a:solidFill>
            </a:endParaRPr>
          </a:p>
          <a:p>
            <a:pPr marL="342900" indent="-342900">
              <a:buAutoNum type="alphaLcPeriod"/>
            </a:pPr>
            <a:endParaRPr lang="en-US" sz="3200" b="1" dirty="0">
              <a:solidFill>
                <a:srgbClr val="7030A0"/>
              </a:solidFill>
            </a:endParaRPr>
          </a:p>
          <a:p>
            <a:r>
              <a:rPr lang="en-US" sz="3200" dirty="0" err="1" smtClean="0">
                <a:solidFill>
                  <a:srgbClr val="00B050"/>
                </a:solidFill>
              </a:rPr>
              <a:t>Fraksi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mol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suatu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zat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dalam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suatu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larutan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menyatakan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perbandingan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banyaknya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mol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dari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zat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tersebut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terhadap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jumlah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mol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seluruh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komponen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dalam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larutan</a:t>
            </a:r>
            <a:r>
              <a:rPr lang="en-US" sz="3200" dirty="0" smtClean="0">
                <a:solidFill>
                  <a:srgbClr val="00B050"/>
                </a:solidFill>
              </a:rPr>
              <a:t>.</a:t>
            </a:r>
          </a:p>
          <a:p>
            <a:endParaRPr lang="en-US" sz="3200" dirty="0">
              <a:solidFill>
                <a:srgbClr val="00B050"/>
              </a:solidFill>
            </a:endParaRPr>
          </a:p>
          <a:p>
            <a:r>
              <a:rPr lang="en-US" sz="3200" dirty="0" err="1" smtClean="0">
                <a:solidFill>
                  <a:srgbClr val="002060"/>
                </a:solidFill>
              </a:rPr>
              <a:t>Bila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</a:t>
            </a:r>
            <a:r>
              <a:rPr lang="en-US" sz="3200" baseline="-25000" dirty="0" err="1" smtClean="0">
                <a:solidFill>
                  <a:srgbClr val="002060"/>
                </a:solidFill>
              </a:rPr>
              <a:t>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zat</a:t>
            </a:r>
            <a:r>
              <a:rPr lang="en-US" sz="3200" dirty="0" smtClean="0">
                <a:solidFill>
                  <a:srgbClr val="002060"/>
                </a:solidFill>
              </a:rPr>
              <a:t> A </a:t>
            </a:r>
            <a:r>
              <a:rPr lang="en-US" sz="3200" dirty="0" err="1" smtClean="0">
                <a:solidFill>
                  <a:srgbClr val="002060"/>
                </a:solidFill>
              </a:rPr>
              <a:t>bercampur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dengan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</a:t>
            </a:r>
            <a:r>
              <a:rPr lang="en-US" sz="3200" baseline="-25000" dirty="0" err="1" smtClean="0">
                <a:solidFill>
                  <a:srgbClr val="002060"/>
                </a:solidFill>
              </a:rPr>
              <a:t>B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mol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zat</a:t>
            </a:r>
            <a:r>
              <a:rPr lang="en-US" sz="3200" dirty="0" smtClean="0">
                <a:solidFill>
                  <a:srgbClr val="002060"/>
                </a:solidFill>
              </a:rPr>
              <a:t> B , </a:t>
            </a:r>
            <a:r>
              <a:rPr lang="en-US" sz="3200" dirty="0" err="1" smtClean="0">
                <a:solidFill>
                  <a:srgbClr val="002060"/>
                </a:solidFill>
              </a:rPr>
              <a:t>maka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fraksi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mol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zat</a:t>
            </a:r>
            <a:r>
              <a:rPr lang="en-US" sz="3200" dirty="0" smtClean="0">
                <a:solidFill>
                  <a:srgbClr val="002060"/>
                </a:solidFill>
              </a:rPr>
              <a:t> A ( X</a:t>
            </a:r>
            <a:r>
              <a:rPr lang="en-US" sz="3200" baseline="-25000" dirty="0" smtClean="0">
                <a:solidFill>
                  <a:srgbClr val="002060"/>
                </a:solidFill>
              </a:rPr>
              <a:t>A</a:t>
            </a:r>
            <a:r>
              <a:rPr lang="en-US" sz="3200" dirty="0" smtClean="0">
                <a:solidFill>
                  <a:srgbClr val="002060"/>
                </a:solidFill>
              </a:rPr>
              <a:t>) </a:t>
            </a:r>
            <a:r>
              <a:rPr lang="en-US" sz="3200" dirty="0" err="1" smtClean="0">
                <a:solidFill>
                  <a:srgbClr val="002060"/>
                </a:solidFill>
              </a:rPr>
              <a:t>dan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fraksi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mol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Zat</a:t>
            </a:r>
            <a:r>
              <a:rPr lang="en-US" sz="3200" dirty="0" smtClean="0">
                <a:solidFill>
                  <a:srgbClr val="002060"/>
                </a:solidFill>
              </a:rPr>
              <a:t> B ( X</a:t>
            </a:r>
            <a:r>
              <a:rPr lang="en-US" sz="3200" baseline="-25000" dirty="0" smtClean="0">
                <a:solidFill>
                  <a:srgbClr val="002060"/>
                </a:solidFill>
              </a:rPr>
              <a:t>B</a:t>
            </a:r>
            <a:r>
              <a:rPr lang="en-US" sz="3200" dirty="0" smtClean="0">
                <a:solidFill>
                  <a:srgbClr val="002060"/>
                </a:solidFill>
              </a:rPr>
              <a:t>) </a:t>
            </a:r>
            <a:r>
              <a:rPr lang="en-US" sz="3200" dirty="0" err="1" smtClean="0">
                <a:solidFill>
                  <a:srgbClr val="002060"/>
                </a:solidFill>
              </a:rPr>
              <a:t>dinyatakan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dengan</a:t>
            </a:r>
            <a:r>
              <a:rPr lang="en-US" sz="3200" dirty="0" smtClean="0">
                <a:solidFill>
                  <a:srgbClr val="002060"/>
                </a:solidFill>
              </a:rPr>
              <a:t> 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92428" y="5061397"/>
            <a:ext cx="9530366" cy="168713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                                          </a:t>
            </a:r>
            <a:r>
              <a:rPr lang="en-US" sz="3200" b="1" dirty="0" err="1" smtClean="0">
                <a:solidFill>
                  <a:srgbClr val="C0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C00000"/>
                </a:solidFill>
              </a:rPr>
              <a:t>A</a:t>
            </a:r>
            <a:r>
              <a:rPr lang="en-US" sz="3200" b="1" baseline="-25000" dirty="0" smtClean="0">
                <a:solidFill>
                  <a:srgbClr val="C00000"/>
                </a:solidFill>
              </a:rPr>
              <a:t>                                  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baseline="-25000" dirty="0" smtClean="0">
                <a:solidFill>
                  <a:srgbClr val="C00000"/>
                </a:solidFill>
              </a:rPr>
              <a:t>                      </a:t>
            </a:r>
            <a:r>
              <a:rPr lang="en-US" sz="3200" b="1" dirty="0" err="1" smtClean="0">
                <a:solidFill>
                  <a:srgbClr val="C0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C00000"/>
                </a:solidFill>
              </a:rPr>
              <a:t>B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C00000"/>
                </a:solidFill>
              </a:rPr>
              <a:t>X</a:t>
            </a:r>
            <a:r>
              <a:rPr lang="en-US" sz="3200" b="1" baseline="-25000" dirty="0" smtClean="0">
                <a:solidFill>
                  <a:srgbClr val="C00000"/>
                </a:solidFill>
              </a:rPr>
              <a:t>A</a:t>
            </a:r>
            <a:r>
              <a:rPr lang="en-US" sz="3200" b="1" dirty="0" smtClean="0">
                <a:solidFill>
                  <a:srgbClr val="C00000"/>
                </a:solidFill>
              </a:rPr>
              <a:t>  =                         </a:t>
            </a:r>
            <a:r>
              <a:rPr lang="en-US" sz="3200" b="1" dirty="0" err="1" smtClean="0"/>
              <a:t>dan</a:t>
            </a:r>
            <a:r>
              <a:rPr lang="en-US" sz="3200" b="1" dirty="0" smtClean="0">
                <a:solidFill>
                  <a:srgbClr val="C00000"/>
                </a:solidFill>
              </a:rPr>
              <a:t>     X</a:t>
            </a:r>
            <a:r>
              <a:rPr lang="en-US" sz="3200" b="1" baseline="-25000" dirty="0" smtClean="0">
                <a:solidFill>
                  <a:srgbClr val="C00000"/>
                </a:solidFill>
              </a:rPr>
              <a:t>B</a:t>
            </a:r>
            <a:r>
              <a:rPr lang="en-US" sz="3200" b="1" dirty="0" smtClean="0">
                <a:solidFill>
                  <a:srgbClr val="C00000"/>
                </a:solidFill>
              </a:rPr>
              <a:t>   =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                 </a:t>
            </a:r>
            <a:r>
              <a:rPr lang="en-US" sz="3200" b="1" dirty="0" err="1" smtClean="0">
                <a:solidFill>
                  <a:srgbClr val="C0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C00000"/>
                </a:solidFill>
              </a:rPr>
              <a:t>A</a:t>
            </a:r>
            <a:r>
              <a:rPr lang="en-US" sz="3200" b="1" dirty="0" smtClean="0">
                <a:solidFill>
                  <a:srgbClr val="C00000"/>
                </a:solidFill>
              </a:rPr>
              <a:t>  +  </a:t>
            </a:r>
            <a:r>
              <a:rPr lang="en-US" sz="3200" b="1" dirty="0" err="1" smtClean="0">
                <a:solidFill>
                  <a:srgbClr val="C0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C00000"/>
                </a:solidFill>
              </a:rPr>
              <a:t>B</a:t>
            </a:r>
            <a:r>
              <a:rPr lang="en-US" sz="3200" b="1" dirty="0" smtClean="0">
                <a:solidFill>
                  <a:srgbClr val="C00000"/>
                </a:solidFill>
              </a:rPr>
              <a:t>                               </a:t>
            </a:r>
            <a:r>
              <a:rPr lang="en-US" sz="3200" b="1" dirty="0" err="1" smtClean="0">
                <a:solidFill>
                  <a:srgbClr val="C0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C00000"/>
                </a:solidFill>
              </a:rPr>
              <a:t>A</a:t>
            </a:r>
            <a:r>
              <a:rPr lang="en-US" sz="3200" b="1" dirty="0" smtClean="0">
                <a:solidFill>
                  <a:srgbClr val="C00000"/>
                </a:solidFill>
              </a:rPr>
              <a:t>  +  </a:t>
            </a:r>
            <a:r>
              <a:rPr lang="en-US" sz="3200" b="1" dirty="0" err="1" smtClean="0">
                <a:solidFill>
                  <a:srgbClr val="C0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C00000"/>
                </a:solidFill>
              </a:rPr>
              <a:t>B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69713" y="5911403"/>
            <a:ext cx="119773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555346" y="5988676"/>
            <a:ext cx="1300767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24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7730" y="231820"/>
            <a:ext cx="994249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/>
              <a:t>Keterangan</a:t>
            </a:r>
            <a:r>
              <a:rPr lang="en-US" sz="3200" b="1" i="1" dirty="0" smtClean="0"/>
              <a:t> :</a:t>
            </a:r>
          </a:p>
          <a:p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</a:t>
            </a:r>
            <a:r>
              <a:rPr lang="en-US" sz="32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sz="3200" dirty="0" smtClean="0">
                <a:solidFill>
                  <a:srgbClr val="0070C0"/>
                </a:solidFill>
              </a:rPr>
              <a:t>  = </a:t>
            </a:r>
            <a:r>
              <a:rPr lang="en-US" sz="3200" dirty="0" err="1" smtClean="0">
                <a:solidFill>
                  <a:srgbClr val="0070C0"/>
                </a:solidFill>
              </a:rPr>
              <a:t>mol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zat</a:t>
            </a:r>
            <a:r>
              <a:rPr lang="en-US" sz="3200" dirty="0" smtClean="0">
                <a:solidFill>
                  <a:srgbClr val="0070C0"/>
                </a:solidFill>
              </a:rPr>
              <a:t> A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</a:t>
            </a:r>
            <a:r>
              <a:rPr lang="en-US" sz="3200" baseline="-25000" dirty="0" err="1" smtClean="0">
                <a:solidFill>
                  <a:srgbClr val="0070C0"/>
                </a:solidFill>
              </a:rPr>
              <a:t>B</a:t>
            </a:r>
            <a:r>
              <a:rPr lang="en-US" sz="3200" baseline="-25000" dirty="0" smtClean="0">
                <a:solidFill>
                  <a:srgbClr val="0070C0"/>
                </a:solidFill>
              </a:rPr>
              <a:t>  </a:t>
            </a:r>
            <a:r>
              <a:rPr lang="en-US" sz="3200" dirty="0" smtClean="0">
                <a:solidFill>
                  <a:srgbClr val="0070C0"/>
                </a:solidFill>
              </a:rPr>
              <a:t> = </a:t>
            </a:r>
            <a:r>
              <a:rPr lang="en-US" sz="3200" dirty="0" err="1" smtClean="0">
                <a:solidFill>
                  <a:srgbClr val="0070C0"/>
                </a:solidFill>
              </a:rPr>
              <a:t>mol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zat</a:t>
            </a:r>
            <a:r>
              <a:rPr lang="en-US" sz="3200" dirty="0" smtClean="0">
                <a:solidFill>
                  <a:srgbClr val="0070C0"/>
                </a:solidFill>
              </a:rPr>
              <a:t> B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 err="1" smtClean="0">
                <a:solidFill>
                  <a:srgbClr val="C00000"/>
                </a:solidFill>
              </a:rPr>
              <a:t>Catatan</a:t>
            </a:r>
            <a:r>
              <a:rPr lang="en-US" sz="3200" dirty="0" smtClean="0">
                <a:solidFill>
                  <a:srgbClr val="C00000"/>
                </a:solidFill>
              </a:rPr>
              <a:t> :</a:t>
            </a:r>
            <a:r>
              <a:rPr lang="en-US" sz="3200" dirty="0" smtClean="0">
                <a:solidFill>
                  <a:srgbClr val="0070C0"/>
                </a:solidFill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</a:rPr>
              <a:t>Fraksi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mol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zat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terlarut</a:t>
            </a:r>
            <a:r>
              <a:rPr lang="en-US" sz="3200" b="1" dirty="0" smtClean="0">
                <a:solidFill>
                  <a:srgbClr val="7030A0"/>
                </a:solidFill>
              </a:rPr>
              <a:t> + </a:t>
            </a:r>
            <a:r>
              <a:rPr lang="en-US" sz="3200" b="1" dirty="0" err="1" smtClean="0">
                <a:solidFill>
                  <a:srgbClr val="7030A0"/>
                </a:solidFill>
              </a:rPr>
              <a:t>Fraksi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mol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pelarut</a:t>
            </a:r>
            <a:r>
              <a:rPr lang="en-US" sz="3200" b="1" dirty="0" smtClean="0">
                <a:solidFill>
                  <a:srgbClr val="7030A0"/>
                </a:solidFill>
              </a:rPr>
              <a:t>  = 1</a:t>
            </a:r>
            <a:endParaRPr lang="en-US" sz="3200" b="1" dirty="0">
              <a:solidFill>
                <a:srgbClr val="7030A0"/>
              </a:solidFill>
            </a:endParaRPr>
          </a:p>
          <a:p>
            <a:r>
              <a:rPr lang="en-US" sz="3200" b="1" dirty="0" err="1" smtClean="0">
                <a:solidFill>
                  <a:srgbClr val="7030A0"/>
                </a:solidFill>
              </a:rPr>
              <a:t>Artinya</a:t>
            </a:r>
            <a:r>
              <a:rPr lang="en-US" sz="3200" b="1" dirty="0" smtClean="0">
                <a:solidFill>
                  <a:srgbClr val="7030A0"/>
                </a:solidFill>
              </a:rPr>
              <a:t> :  X</a:t>
            </a:r>
            <a:r>
              <a:rPr lang="en-US" sz="3200" b="1" baseline="-25000" dirty="0" smtClean="0">
                <a:solidFill>
                  <a:srgbClr val="7030A0"/>
                </a:solidFill>
              </a:rPr>
              <a:t>A</a:t>
            </a:r>
            <a:r>
              <a:rPr lang="en-US" sz="3200" b="1" dirty="0" smtClean="0">
                <a:solidFill>
                  <a:srgbClr val="7030A0"/>
                </a:solidFill>
              </a:rPr>
              <a:t>  +   X</a:t>
            </a:r>
            <a:r>
              <a:rPr lang="en-US" sz="3200" b="1" baseline="-25000" dirty="0" smtClean="0">
                <a:solidFill>
                  <a:srgbClr val="7030A0"/>
                </a:solidFill>
              </a:rPr>
              <a:t>B</a:t>
            </a:r>
            <a:r>
              <a:rPr lang="en-US" sz="3200" b="1" dirty="0" smtClean="0">
                <a:solidFill>
                  <a:srgbClr val="7030A0"/>
                </a:solidFill>
              </a:rPr>
              <a:t>   =   1</a:t>
            </a:r>
            <a:endParaRPr lang="en-US" sz="3200" b="1" dirty="0">
              <a:solidFill>
                <a:srgbClr val="7030A0"/>
              </a:solidFill>
            </a:endParaRPr>
          </a:p>
          <a:p>
            <a:r>
              <a:rPr lang="en-US" sz="3200" b="1" dirty="0" err="1" smtClean="0">
                <a:solidFill>
                  <a:srgbClr val="C00000"/>
                </a:solidFill>
              </a:rPr>
              <a:t>Contoh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soal</a:t>
            </a:r>
            <a:r>
              <a:rPr lang="en-US" sz="3200" b="1" dirty="0" smtClean="0">
                <a:solidFill>
                  <a:srgbClr val="C00000"/>
                </a:solidFill>
              </a:rPr>
              <a:t> 1</a:t>
            </a:r>
          </a:p>
          <a:p>
            <a:r>
              <a:rPr lang="en-US" sz="3200" dirty="0" err="1" smtClean="0">
                <a:solidFill>
                  <a:srgbClr val="0070C0"/>
                </a:solidFill>
              </a:rPr>
              <a:t>Fraksi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mol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natrium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hidroksida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suatu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larutan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NaOH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dalam</a:t>
            </a:r>
            <a:r>
              <a:rPr lang="en-US" sz="3200" dirty="0" smtClean="0">
                <a:solidFill>
                  <a:srgbClr val="0070C0"/>
                </a:solidFill>
              </a:rPr>
              <a:t> air </a:t>
            </a:r>
            <a:r>
              <a:rPr lang="en-US" sz="3200" dirty="0" err="1" smtClean="0">
                <a:solidFill>
                  <a:srgbClr val="0070C0"/>
                </a:solidFill>
              </a:rPr>
              <a:t>adalah</a:t>
            </a:r>
            <a:r>
              <a:rPr lang="en-US" sz="3200" dirty="0" smtClean="0">
                <a:solidFill>
                  <a:srgbClr val="0070C0"/>
                </a:solidFill>
              </a:rPr>
              <a:t> 0,05. </a:t>
            </a:r>
            <a:r>
              <a:rPr lang="en-US" sz="3200" dirty="0" err="1" smtClean="0">
                <a:solidFill>
                  <a:srgbClr val="0070C0"/>
                </a:solidFill>
              </a:rPr>
              <a:t>Hitunglah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fraksi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mol</a:t>
            </a:r>
            <a:r>
              <a:rPr lang="en-US" sz="3200" dirty="0" smtClean="0">
                <a:solidFill>
                  <a:srgbClr val="0070C0"/>
                </a:solidFill>
              </a:rPr>
              <a:t> air?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b="1" dirty="0" err="1" smtClean="0">
                <a:solidFill>
                  <a:srgbClr val="C00000"/>
                </a:solidFill>
              </a:rPr>
              <a:t>Jawab</a:t>
            </a:r>
            <a:r>
              <a:rPr lang="en-US" sz="3200" b="1" dirty="0" smtClean="0">
                <a:solidFill>
                  <a:srgbClr val="C00000"/>
                </a:solidFill>
              </a:rPr>
              <a:t> :</a:t>
            </a:r>
          </a:p>
          <a:p>
            <a:r>
              <a:rPr lang="en-US" sz="3200" dirty="0" err="1" smtClean="0">
                <a:solidFill>
                  <a:srgbClr val="0070C0"/>
                </a:solidFill>
              </a:rPr>
              <a:t>X</a:t>
            </a:r>
            <a:r>
              <a:rPr lang="en-US" sz="3200" baseline="-25000" dirty="0" err="1" smtClean="0">
                <a:solidFill>
                  <a:srgbClr val="0070C0"/>
                </a:solidFill>
              </a:rPr>
              <a:t>NaOH</a:t>
            </a:r>
            <a:r>
              <a:rPr lang="en-US" sz="3200" dirty="0" smtClean="0">
                <a:solidFill>
                  <a:srgbClr val="0070C0"/>
                </a:solidFill>
              </a:rPr>
              <a:t>  +  </a:t>
            </a:r>
            <a:r>
              <a:rPr lang="en-US" sz="3200" dirty="0" err="1" smtClean="0">
                <a:solidFill>
                  <a:srgbClr val="0070C0"/>
                </a:solidFill>
              </a:rPr>
              <a:t>X</a:t>
            </a:r>
            <a:r>
              <a:rPr lang="en-US" sz="3200" baseline="-25000" dirty="0" err="1" smtClean="0">
                <a:solidFill>
                  <a:srgbClr val="0070C0"/>
                </a:solidFill>
              </a:rPr>
              <a:t>air</a:t>
            </a:r>
            <a:r>
              <a:rPr lang="en-US" sz="3200" dirty="0" smtClean="0">
                <a:solidFill>
                  <a:srgbClr val="0070C0"/>
                </a:solidFill>
              </a:rPr>
              <a:t>  =  1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0,05    +  </a:t>
            </a:r>
            <a:r>
              <a:rPr lang="en-US" sz="3200" dirty="0" err="1" smtClean="0">
                <a:solidFill>
                  <a:srgbClr val="0070C0"/>
                </a:solidFill>
              </a:rPr>
              <a:t>X</a:t>
            </a:r>
            <a:r>
              <a:rPr lang="en-US" sz="3200" baseline="-25000" dirty="0" err="1" smtClean="0">
                <a:solidFill>
                  <a:srgbClr val="0070C0"/>
                </a:solidFill>
              </a:rPr>
              <a:t>air</a:t>
            </a:r>
            <a:r>
              <a:rPr lang="en-US" sz="3200" dirty="0" smtClean="0">
                <a:solidFill>
                  <a:srgbClr val="0070C0"/>
                </a:solidFill>
              </a:rPr>
              <a:t>  =  1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 err="1" smtClean="0">
                <a:solidFill>
                  <a:srgbClr val="0070C0"/>
                </a:solidFill>
              </a:rPr>
              <a:t>X</a:t>
            </a:r>
            <a:r>
              <a:rPr lang="en-US" sz="3200" baseline="-25000" dirty="0" err="1" smtClean="0">
                <a:solidFill>
                  <a:srgbClr val="0070C0"/>
                </a:solidFill>
              </a:rPr>
              <a:t>air</a:t>
            </a:r>
            <a:r>
              <a:rPr lang="en-US" sz="3200" baseline="-25000" dirty="0" smtClean="0">
                <a:solidFill>
                  <a:srgbClr val="0070C0"/>
                </a:solidFill>
              </a:rPr>
              <a:t>   </a:t>
            </a:r>
            <a:r>
              <a:rPr lang="en-US" sz="3200" dirty="0" smtClean="0">
                <a:solidFill>
                  <a:srgbClr val="0070C0"/>
                </a:solidFill>
              </a:rPr>
              <a:t>  =  1 -  0,05</a:t>
            </a:r>
          </a:p>
          <a:p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        =   0,95</a:t>
            </a:r>
            <a:endParaRPr lang="en-US" sz="3200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83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0457" y="283335"/>
            <a:ext cx="951748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Contoh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soal</a:t>
            </a:r>
            <a:r>
              <a:rPr lang="en-US" sz="2800" b="1" dirty="0" smtClean="0">
                <a:solidFill>
                  <a:srgbClr val="C00000"/>
                </a:solidFill>
              </a:rPr>
              <a:t> 2</a:t>
            </a:r>
          </a:p>
          <a:p>
            <a:r>
              <a:rPr lang="en-US" sz="2800" b="1" dirty="0" err="1" smtClean="0">
                <a:solidFill>
                  <a:srgbClr val="00B050"/>
                </a:solidFill>
              </a:rPr>
              <a:t>Jika</a:t>
            </a:r>
            <a:r>
              <a:rPr lang="en-US" sz="2800" b="1" dirty="0" smtClean="0">
                <a:solidFill>
                  <a:srgbClr val="00B050"/>
                </a:solidFill>
              </a:rPr>
              <a:t> 2 </a:t>
            </a:r>
            <a:r>
              <a:rPr lang="en-US" sz="2800" b="1" dirty="0" err="1" smtClean="0">
                <a:solidFill>
                  <a:srgbClr val="00B050"/>
                </a:solidFill>
              </a:rPr>
              <a:t>mol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glukosa</a:t>
            </a:r>
            <a:r>
              <a:rPr lang="en-US" sz="2800" b="1" dirty="0" smtClean="0">
                <a:solidFill>
                  <a:srgbClr val="00B050"/>
                </a:solidFill>
              </a:rPr>
              <a:t> di </a:t>
            </a:r>
            <a:r>
              <a:rPr lang="en-US" sz="2800" b="1" dirty="0" err="1" smtClean="0">
                <a:solidFill>
                  <a:srgbClr val="00B050"/>
                </a:solidFill>
              </a:rPr>
              <a:t>campur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dengan</a:t>
            </a:r>
            <a:r>
              <a:rPr lang="en-US" sz="2800" b="1" dirty="0" smtClean="0">
                <a:solidFill>
                  <a:srgbClr val="00B050"/>
                </a:solidFill>
              </a:rPr>
              <a:t> 8 </a:t>
            </a:r>
            <a:r>
              <a:rPr lang="en-US" sz="2800" b="1" dirty="0" err="1" smtClean="0">
                <a:solidFill>
                  <a:srgbClr val="00B050"/>
                </a:solidFill>
              </a:rPr>
              <a:t>mol</a:t>
            </a:r>
            <a:r>
              <a:rPr lang="en-US" sz="2800" b="1" dirty="0" smtClean="0">
                <a:solidFill>
                  <a:srgbClr val="00B050"/>
                </a:solidFill>
              </a:rPr>
              <a:t> air, </a:t>
            </a:r>
            <a:r>
              <a:rPr lang="en-US" sz="2800" b="1" dirty="0" err="1" smtClean="0">
                <a:solidFill>
                  <a:srgbClr val="00B050"/>
                </a:solidFill>
              </a:rPr>
              <a:t>hitunglah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fraksi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mol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masing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masing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zat</a:t>
            </a:r>
            <a:r>
              <a:rPr lang="en-US" sz="2800" b="1" dirty="0" smtClean="0">
                <a:solidFill>
                  <a:srgbClr val="00B050"/>
                </a:solidFill>
              </a:rPr>
              <a:t> di </a:t>
            </a:r>
            <a:r>
              <a:rPr lang="en-US" sz="2800" b="1" dirty="0" err="1" smtClean="0">
                <a:solidFill>
                  <a:srgbClr val="00B050"/>
                </a:solidFill>
              </a:rPr>
              <a:t>dalam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larutannya</a:t>
            </a:r>
            <a:r>
              <a:rPr lang="en-US" sz="2800" b="1" dirty="0" smtClean="0">
                <a:solidFill>
                  <a:srgbClr val="00B050"/>
                </a:solidFill>
              </a:rPr>
              <a:t>.</a:t>
            </a:r>
            <a:endParaRPr lang="en-US" sz="2800" b="1" dirty="0">
              <a:solidFill>
                <a:srgbClr val="00B050"/>
              </a:solidFill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</a:rPr>
              <a:t>Jawab</a:t>
            </a:r>
            <a:r>
              <a:rPr lang="en-US" sz="2800" b="1" dirty="0" smtClean="0">
                <a:solidFill>
                  <a:srgbClr val="C00000"/>
                </a:solidFill>
              </a:rPr>
              <a:t> :</a:t>
            </a:r>
          </a:p>
          <a:p>
            <a:r>
              <a:rPr lang="en-US" sz="2800" dirty="0" smtClean="0"/>
              <a:t>                         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n</a:t>
            </a:r>
            <a:r>
              <a:rPr lang="en-US" sz="2800" b="1" baseline="-25000" dirty="0" err="1" smtClean="0">
                <a:solidFill>
                  <a:srgbClr val="0070C0"/>
                </a:solidFill>
              </a:rPr>
              <a:t>glukosa</a:t>
            </a:r>
            <a:r>
              <a:rPr lang="en-US" sz="2800" b="1" dirty="0" smtClean="0">
                <a:solidFill>
                  <a:srgbClr val="0070C0"/>
                </a:solidFill>
              </a:rPr>
              <a:t>                                2                      2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err="1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err="1" smtClean="0">
                <a:solidFill>
                  <a:srgbClr val="0070C0"/>
                </a:solidFill>
              </a:rPr>
              <a:t>glukosa</a:t>
            </a:r>
            <a:r>
              <a:rPr lang="en-US" sz="2800" b="1" dirty="0" smtClean="0">
                <a:solidFill>
                  <a:srgbClr val="0070C0"/>
                </a:solidFill>
              </a:rPr>
              <a:t>  =                                      =                          =               =   0,2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                        </a:t>
            </a:r>
            <a:r>
              <a:rPr lang="en-US" sz="2800" b="1" dirty="0" err="1" smtClean="0">
                <a:solidFill>
                  <a:srgbClr val="0070C0"/>
                </a:solidFill>
              </a:rPr>
              <a:t>n</a:t>
            </a:r>
            <a:r>
              <a:rPr lang="en-US" sz="2800" b="1" baseline="-25000" dirty="0" err="1" smtClean="0">
                <a:solidFill>
                  <a:srgbClr val="0070C0"/>
                </a:solidFill>
              </a:rPr>
              <a:t>glukosa</a:t>
            </a:r>
            <a:r>
              <a:rPr lang="en-US" sz="2800" b="1" dirty="0" smtClean="0">
                <a:solidFill>
                  <a:srgbClr val="0070C0"/>
                </a:solidFill>
              </a:rPr>
              <a:t>  +   </a:t>
            </a:r>
            <a:r>
              <a:rPr lang="en-US" sz="2800" b="1" dirty="0" err="1" smtClean="0">
                <a:solidFill>
                  <a:srgbClr val="0070C0"/>
                </a:solidFill>
              </a:rPr>
              <a:t>n</a:t>
            </a:r>
            <a:r>
              <a:rPr lang="en-US" sz="2800" b="1" baseline="-25000" dirty="0" err="1" smtClean="0">
                <a:solidFill>
                  <a:srgbClr val="0070C0"/>
                </a:solidFill>
              </a:rPr>
              <a:t>Air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                          </a:t>
            </a:r>
            <a:r>
              <a:rPr lang="en-US" sz="2800" b="1" dirty="0" smtClean="0">
                <a:solidFill>
                  <a:srgbClr val="0070C0"/>
                </a:solidFill>
              </a:rPr>
              <a:t> 2  +   8              10</a:t>
            </a:r>
          </a:p>
          <a:p>
            <a:endParaRPr lang="en-US" sz="2800" b="1" baseline="-25000" dirty="0" smtClean="0">
              <a:solidFill>
                <a:srgbClr val="0070C0"/>
              </a:solidFill>
            </a:endParaRPr>
          </a:p>
          <a:p>
            <a:endParaRPr lang="en-US" sz="2800" baseline="-25000" dirty="0"/>
          </a:p>
          <a:p>
            <a:r>
              <a:rPr lang="en-US" sz="2800" baseline="-25000" dirty="0" smtClean="0"/>
              <a:t>                                    </a:t>
            </a:r>
            <a:r>
              <a:rPr lang="en-US" sz="2800" b="1" dirty="0" err="1" smtClean="0"/>
              <a:t>n</a:t>
            </a:r>
            <a:r>
              <a:rPr lang="en-US" sz="2800" b="1" baseline="-25000" dirty="0" err="1" smtClean="0"/>
              <a:t>Air</a:t>
            </a:r>
            <a:r>
              <a:rPr lang="en-US" sz="2800" b="1" baseline="-25000" dirty="0" smtClean="0"/>
              <a:t>                                                    </a:t>
            </a:r>
            <a:r>
              <a:rPr lang="en-US" sz="2800" b="1" dirty="0" smtClean="0"/>
              <a:t>8                         8</a:t>
            </a:r>
            <a:endParaRPr lang="en-US" sz="2800" b="1" baseline="-25000" dirty="0"/>
          </a:p>
          <a:p>
            <a:endParaRPr lang="en-US" sz="2800" b="1" baseline="-25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air</a:t>
            </a:r>
            <a:r>
              <a:rPr lang="en-US" sz="2800" b="1" dirty="0" smtClean="0"/>
              <a:t>    =                                     =                             =              =  0,8</a:t>
            </a:r>
          </a:p>
          <a:p>
            <a:r>
              <a:rPr lang="en-US" sz="2800" b="1" dirty="0" smtClean="0"/>
              <a:t>                    </a:t>
            </a:r>
            <a:r>
              <a:rPr lang="en-US" sz="2800" b="1" dirty="0" err="1" smtClean="0"/>
              <a:t>n</a:t>
            </a:r>
            <a:r>
              <a:rPr lang="en-US" sz="2800" b="1" baseline="-25000" dirty="0" err="1" smtClean="0"/>
              <a:t>glukosa</a:t>
            </a:r>
            <a:r>
              <a:rPr lang="en-US" sz="2800" b="1" dirty="0" smtClean="0"/>
              <a:t>  +   </a:t>
            </a:r>
            <a:r>
              <a:rPr lang="en-US" sz="2800" b="1" dirty="0" err="1" smtClean="0"/>
              <a:t>n</a:t>
            </a:r>
            <a:r>
              <a:rPr lang="en-US" sz="2800" b="1" baseline="-25000" dirty="0" err="1" smtClean="0"/>
              <a:t>Air</a:t>
            </a:r>
            <a:r>
              <a:rPr lang="en-US" sz="2800" b="1" baseline="-25000" dirty="0" smtClean="0"/>
              <a:t>                            </a:t>
            </a:r>
            <a:r>
              <a:rPr lang="en-US" sz="2800" b="1" dirty="0" smtClean="0"/>
              <a:t> 2  +   8                 10</a:t>
            </a:r>
            <a:endParaRPr lang="en-US" sz="2800" b="1" dirty="0"/>
          </a:p>
          <a:p>
            <a:r>
              <a:rPr lang="en-US" sz="2800" dirty="0" err="1" smtClean="0">
                <a:solidFill>
                  <a:srgbClr val="7030A0"/>
                </a:solidFill>
              </a:rPr>
              <a:t>Atau</a:t>
            </a:r>
            <a:r>
              <a:rPr lang="en-US" sz="2800" dirty="0" smtClean="0">
                <a:solidFill>
                  <a:srgbClr val="7030A0"/>
                </a:solidFill>
              </a:rPr>
              <a:t> ,</a:t>
            </a:r>
            <a:r>
              <a:rPr lang="en-US" sz="2800" dirty="0" err="1" smtClean="0">
                <a:solidFill>
                  <a:srgbClr val="7030A0"/>
                </a:solidFill>
              </a:rPr>
              <a:t>gunakan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cara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cepat</a:t>
            </a:r>
            <a:r>
              <a:rPr lang="en-US" sz="2800" dirty="0" smtClean="0">
                <a:solidFill>
                  <a:srgbClr val="7030A0"/>
                </a:solidFill>
              </a:rPr>
              <a:t> :  </a:t>
            </a:r>
            <a:r>
              <a:rPr lang="en-US" sz="2800" b="1" dirty="0" err="1" smtClean="0">
                <a:solidFill>
                  <a:srgbClr val="FF0000"/>
                </a:solidFill>
              </a:rPr>
              <a:t>X</a:t>
            </a:r>
            <a:r>
              <a:rPr lang="en-US" sz="2800" b="1" baseline="-25000" dirty="0" err="1" smtClean="0">
                <a:solidFill>
                  <a:srgbClr val="FF0000"/>
                </a:solidFill>
              </a:rPr>
              <a:t>air</a:t>
            </a:r>
            <a:r>
              <a:rPr lang="en-US" sz="2800" b="1" dirty="0" smtClean="0">
                <a:solidFill>
                  <a:srgbClr val="FF0000"/>
                </a:solidFill>
              </a:rPr>
              <a:t>  = 1 – </a:t>
            </a:r>
            <a:r>
              <a:rPr lang="en-US" sz="2800" b="1" dirty="0" err="1" smtClean="0">
                <a:solidFill>
                  <a:srgbClr val="FF0000"/>
                </a:solidFill>
              </a:rPr>
              <a:t>X</a:t>
            </a:r>
            <a:r>
              <a:rPr lang="en-US" sz="2800" b="1" baseline="-25000" dirty="0" err="1" smtClean="0">
                <a:solidFill>
                  <a:srgbClr val="FF0000"/>
                </a:solidFill>
              </a:rPr>
              <a:t>glukosa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                                                      = 1 -  0,2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                                                      =  0,8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434107" y="2756079"/>
            <a:ext cx="1777285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59887" y="2678806"/>
            <a:ext cx="75985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868992" y="2756079"/>
            <a:ext cx="4507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47741" y="4739425"/>
            <a:ext cx="2034862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422006" y="4765183"/>
            <a:ext cx="1056067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688687" y="4752304"/>
            <a:ext cx="63106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98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547" y="218941"/>
            <a:ext cx="992961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b. </a:t>
            </a:r>
            <a:r>
              <a:rPr lang="en-US" sz="3600" b="1" dirty="0" err="1" smtClean="0">
                <a:solidFill>
                  <a:srgbClr val="7030A0"/>
                </a:solidFill>
              </a:rPr>
              <a:t>Pengenceran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</a:rPr>
              <a:t>Larutan</a:t>
            </a:r>
            <a:endParaRPr lang="en-US" sz="3600" b="1" dirty="0" smtClean="0">
              <a:solidFill>
                <a:srgbClr val="7030A0"/>
              </a:solidFill>
            </a:endParaRPr>
          </a:p>
          <a:p>
            <a:endParaRPr lang="en-US" sz="3600" b="1" dirty="0">
              <a:solidFill>
                <a:srgbClr val="7030A0"/>
              </a:solidFill>
            </a:endParaRPr>
          </a:p>
          <a:p>
            <a:r>
              <a:rPr lang="en-US" sz="3600" b="1" dirty="0" err="1" smtClean="0">
                <a:solidFill>
                  <a:srgbClr val="00B050"/>
                </a:solidFill>
              </a:rPr>
              <a:t>Pengenceran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larutan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adalah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penambahan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zat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pelarut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ke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dalam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larutan</a:t>
            </a:r>
            <a:r>
              <a:rPr lang="en-US" sz="3600" b="1" dirty="0" smtClean="0">
                <a:solidFill>
                  <a:srgbClr val="00B050"/>
                </a:solidFill>
              </a:rPr>
              <a:t>. </a:t>
            </a:r>
            <a:r>
              <a:rPr lang="en-US" sz="3600" dirty="0" err="1" smtClean="0">
                <a:solidFill>
                  <a:srgbClr val="002060"/>
                </a:solidFill>
              </a:rPr>
              <a:t>Oleh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karena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pada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pengenceran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larutan</a:t>
            </a:r>
            <a:r>
              <a:rPr lang="en-US" sz="3600" dirty="0" smtClean="0">
                <a:solidFill>
                  <a:srgbClr val="002060"/>
                </a:solidFill>
              </a:rPr>
              <a:t> ,</a:t>
            </a:r>
            <a:r>
              <a:rPr lang="en-US" sz="3600" dirty="0" err="1" smtClean="0">
                <a:solidFill>
                  <a:srgbClr val="002060"/>
                </a:solidFill>
              </a:rPr>
              <a:t>nilai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molaritas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larutan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akan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menjadi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lebih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kecil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dan</a:t>
            </a:r>
            <a:r>
              <a:rPr lang="en-US" sz="3600" dirty="0" smtClean="0">
                <a:solidFill>
                  <a:srgbClr val="002060"/>
                </a:solidFill>
              </a:rPr>
              <a:t> volume </a:t>
            </a:r>
            <a:r>
              <a:rPr lang="en-US" sz="3600" dirty="0" err="1" smtClean="0">
                <a:solidFill>
                  <a:srgbClr val="002060"/>
                </a:solidFill>
              </a:rPr>
              <a:t>larutan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akan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bertambah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besar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  <a:r>
              <a:rPr lang="en-US" sz="3600" dirty="0" err="1" smtClean="0">
                <a:solidFill>
                  <a:srgbClr val="002060"/>
                </a:solidFill>
              </a:rPr>
              <a:t>Oleh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karena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mol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zat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terlarut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tetap</a:t>
            </a:r>
            <a:r>
              <a:rPr lang="en-US" sz="3600" dirty="0" smtClean="0">
                <a:solidFill>
                  <a:srgbClr val="002060"/>
                </a:solidFill>
              </a:rPr>
              <a:t>, </a:t>
            </a:r>
            <a:r>
              <a:rPr lang="en-US" sz="3600" dirty="0" err="1" smtClean="0">
                <a:solidFill>
                  <a:srgbClr val="002060"/>
                </a:solidFill>
              </a:rPr>
              <a:t>maka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berlaku</a:t>
            </a:r>
            <a:r>
              <a:rPr lang="en-US" sz="3600" dirty="0" smtClean="0">
                <a:solidFill>
                  <a:srgbClr val="002060"/>
                </a:solidFill>
              </a:rPr>
              <a:t> :</a:t>
            </a:r>
          </a:p>
          <a:p>
            <a:r>
              <a:rPr lang="en-US" sz="3600" dirty="0"/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n </a:t>
            </a:r>
            <a:r>
              <a:rPr lang="en-US" sz="3600" dirty="0" err="1" smtClean="0">
                <a:solidFill>
                  <a:srgbClr val="C00000"/>
                </a:solidFill>
              </a:rPr>
              <a:t>sebelum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pengenceran</a:t>
            </a:r>
            <a:r>
              <a:rPr lang="en-US" sz="3600" dirty="0" smtClean="0">
                <a:solidFill>
                  <a:srgbClr val="C00000"/>
                </a:solidFill>
              </a:rPr>
              <a:t> = n </a:t>
            </a:r>
            <a:r>
              <a:rPr lang="en-US" sz="3600" dirty="0" err="1" smtClean="0">
                <a:solidFill>
                  <a:srgbClr val="C00000"/>
                </a:solidFill>
              </a:rPr>
              <a:t>sesudah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pengenceran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b="1" dirty="0" smtClean="0">
                <a:solidFill>
                  <a:srgbClr val="7030A0"/>
                </a:solidFill>
              </a:rPr>
              <a:t>Dari </a:t>
            </a:r>
            <a:r>
              <a:rPr lang="en-US" sz="3600" b="1" dirty="0" err="1" smtClean="0">
                <a:solidFill>
                  <a:srgbClr val="7030A0"/>
                </a:solidFill>
              </a:rPr>
              <a:t>rumus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</a:rPr>
              <a:t>Molaritas</a:t>
            </a:r>
            <a:r>
              <a:rPr lang="en-US" sz="3600" b="1" dirty="0" smtClean="0">
                <a:solidFill>
                  <a:srgbClr val="7030A0"/>
                </a:solidFill>
              </a:rPr>
              <a:t>, M  = n /V</a:t>
            </a:r>
          </a:p>
          <a:p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                         </a:t>
            </a:r>
            <a:r>
              <a:rPr lang="en-US" sz="3600" b="1" dirty="0" err="1" smtClean="0">
                <a:solidFill>
                  <a:srgbClr val="7030A0"/>
                </a:solidFill>
              </a:rPr>
              <a:t>Maka</a:t>
            </a:r>
            <a:r>
              <a:rPr lang="en-US" sz="3600" b="1" dirty="0" smtClean="0">
                <a:solidFill>
                  <a:srgbClr val="7030A0"/>
                </a:solidFill>
              </a:rPr>
              <a:t> : n = M x V</a:t>
            </a:r>
          </a:p>
          <a:p>
            <a:endParaRPr lang="en-US" sz="3600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96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789" y="103031"/>
            <a:ext cx="102000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</a:rPr>
              <a:t>Jika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jumlah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mol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sebelum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pengenceran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dianggap</a:t>
            </a:r>
            <a:r>
              <a:rPr lang="en-US" sz="3600" dirty="0" smtClean="0">
                <a:solidFill>
                  <a:srgbClr val="7030A0"/>
                </a:solidFill>
              </a:rPr>
              <a:t> n1 </a:t>
            </a:r>
            <a:r>
              <a:rPr lang="en-US" sz="3600" dirty="0" err="1" smtClean="0">
                <a:solidFill>
                  <a:srgbClr val="7030A0"/>
                </a:solidFill>
              </a:rPr>
              <a:t>dan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sesudah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pengenceran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dianggap</a:t>
            </a:r>
            <a:r>
              <a:rPr lang="en-US" sz="3600" dirty="0" smtClean="0">
                <a:solidFill>
                  <a:srgbClr val="7030A0"/>
                </a:solidFill>
              </a:rPr>
              <a:t> n2, </a:t>
            </a:r>
            <a:r>
              <a:rPr lang="en-US" sz="3600" dirty="0" err="1" smtClean="0">
                <a:solidFill>
                  <a:srgbClr val="7030A0"/>
                </a:solidFill>
              </a:rPr>
              <a:t>maka</a:t>
            </a:r>
            <a:r>
              <a:rPr lang="en-US" sz="3600" dirty="0" smtClean="0">
                <a:solidFill>
                  <a:srgbClr val="7030A0"/>
                </a:solidFill>
              </a:rPr>
              <a:t>:</a:t>
            </a:r>
          </a:p>
          <a:p>
            <a:r>
              <a:rPr lang="en-US" sz="3600" dirty="0" smtClean="0">
                <a:solidFill>
                  <a:srgbClr val="7030A0"/>
                </a:solidFill>
              </a:rPr>
              <a:t>   n1  =  n2</a:t>
            </a:r>
          </a:p>
          <a:p>
            <a:endParaRPr lang="en-US" sz="3600" dirty="0" smtClean="0"/>
          </a:p>
          <a:p>
            <a:r>
              <a:rPr lang="en-US" sz="3600" dirty="0" err="1" smtClean="0">
                <a:solidFill>
                  <a:srgbClr val="C00000"/>
                </a:solidFill>
              </a:rPr>
              <a:t>Maka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berlaku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rumus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pengenceran</a:t>
            </a:r>
            <a:r>
              <a:rPr lang="en-US" sz="3600" dirty="0" smtClean="0">
                <a:solidFill>
                  <a:srgbClr val="C00000"/>
                </a:solidFill>
              </a:rPr>
              <a:t> :</a:t>
            </a:r>
          </a:p>
          <a:p>
            <a:endParaRPr lang="en-US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2086377" y="2958398"/>
            <a:ext cx="5306096" cy="17166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V1. M1  =  V2. M2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73487" y="5151549"/>
            <a:ext cx="82167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Dimana</a:t>
            </a:r>
            <a:r>
              <a:rPr lang="en-US" sz="2800" b="1" dirty="0" smtClean="0">
                <a:solidFill>
                  <a:srgbClr val="C00000"/>
                </a:solidFill>
              </a:rPr>
              <a:t>,</a:t>
            </a:r>
            <a:r>
              <a:rPr lang="en-US" sz="2800" dirty="0" smtClean="0">
                <a:solidFill>
                  <a:srgbClr val="0070C0"/>
                </a:solidFill>
              </a:rPr>
              <a:t> M1 = </a:t>
            </a:r>
            <a:r>
              <a:rPr lang="en-US" sz="2800" dirty="0" err="1" smtClean="0">
                <a:solidFill>
                  <a:srgbClr val="0070C0"/>
                </a:solidFill>
              </a:rPr>
              <a:t>molaritas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sebelum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pengenceran</a:t>
            </a: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               M2 = </a:t>
            </a:r>
            <a:r>
              <a:rPr lang="en-US" sz="2800" dirty="0" err="1" smtClean="0">
                <a:solidFill>
                  <a:srgbClr val="0070C0"/>
                </a:solidFill>
              </a:rPr>
              <a:t>molaritas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setelah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pengenceran</a:t>
            </a: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               V1  = Volume </a:t>
            </a:r>
            <a:r>
              <a:rPr lang="en-US" sz="2800" dirty="0" err="1" smtClean="0">
                <a:solidFill>
                  <a:srgbClr val="0070C0"/>
                </a:solidFill>
              </a:rPr>
              <a:t>larutan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sebelum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pengenceran</a:t>
            </a: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               V2  = Volume </a:t>
            </a:r>
            <a:r>
              <a:rPr lang="en-US" sz="2800" dirty="0" err="1" smtClean="0">
                <a:solidFill>
                  <a:srgbClr val="0070C0"/>
                </a:solidFill>
              </a:rPr>
              <a:t>larutan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setelah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pengenceran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76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425" y="193183"/>
            <a:ext cx="1017431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Contoh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soal</a:t>
            </a:r>
            <a:r>
              <a:rPr lang="en-US" sz="2800" b="1" dirty="0" smtClean="0">
                <a:solidFill>
                  <a:srgbClr val="C00000"/>
                </a:solidFill>
              </a:rPr>
              <a:t> 1 </a:t>
            </a:r>
          </a:p>
          <a:p>
            <a:r>
              <a:rPr lang="en-US" sz="2800" dirty="0" err="1" smtClean="0">
                <a:solidFill>
                  <a:srgbClr val="0070C0"/>
                </a:solidFill>
              </a:rPr>
              <a:t>Sebanyak</a:t>
            </a:r>
            <a:r>
              <a:rPr lang="en-US" sz="2800" dirty="0" smtClean="0">
                <a:solidFill>
                  <a:srgbClr val="0070C0"/>
                </a:solidFill>
              </a:rPr>
              <a:t> 100 mL </a:t>
            </a:r>
            <a:r>
              <a:rPr lang="en-US" sz="2800" dirty="0" err="1" smtClean="0">
                <a:solidFill>
                  <a:srgbClr val="0070C0"/>
                </a:solidFill>
              </a:rPr>
              <a:t>larutan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NaOH</a:t>
            </a:r>
            <a:r>
              <a:rPr lang="en-US" sz="2800" dirty="0" smtClean="0">
                <a:solidFill>
                  <a:srgbClr val="0070C0"/>
                </a:solidFill>
              </a:rPr>
              <a:t> 0,2 M di </a:t>
            </a:r>
            <a:r>
              <a:rPr lang="en-US" sz="2800" dirty="0" err="1" smtClean="0">
                <a:solidFill>
                  <a:srgbClr val="0070C0"/>
                </a:solidFill>
              </a:rPr>
              <a:t>tambahkan</a:t>
            </a:r>
            <a:r>
              <a:rPr lang="en-US" sz="2800" dirty="0" smtClean="0">
                <a:solidFill>
                  <a:srgbClr val="0070C0"/>
                </a:solidFill>
              </a:rPr>
              <a:t> air </a:t>
            </a:r>
            <a:r>
              <a:rPr lang="en-US" sz="2800" dirty="0" err="1" smtClean="0">
                <a:solidFill>
                  <a:srgbClr val="0070C0"/>
                </a:solidFill>
              </a:rPr>
              <a:t>sebanyak</a:t>
            </a:r>
            <a:r>
              <a:rPr lang="en-US" sz="2800" dirty="0" smtClean="0">
                <a:solidFill>
                  <a:srgbClr val="0070C0"/>
                </a:solidFill>
              </a:rPr>
              <a:t> 400mL. </a:t>
            </a:r>
            <a:r>
              <a:rPr lang="en-US" sz="2800" dirty="0" err="1" smtClean="0">
                <a:solidFill>
                  <a:srgbClr val="0070C0"/>
                </a:solidFill>
              </a:rPr>
              <a:t>Hitunglah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molaritas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larutan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setelah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penambahan</a:t>
            </a:r>
            <a:r>
              <a:rPr lang="en-US" sz="2800" dirty="0" smtClean="0">
                <a:solidFill>
                  <a:srgbClr val="0070C0"/>
                </a:solidFill>
              </a:rPr>
              <a:t> air.</a:t>
            </a:r>
            <a:endParaRPr lang="en-US" sz="2800" dirty="0">
              <a:solidFill>
                <a:srgbClr val="0070C0"/>
              </a:solidFill>
            </a:endParaRPr>
          </a:p>
          <a:p>
            <a:r>
              <a:rPr lang="en-US" sz="2800" b="1" dirty="0" err="1" smtClean="0">
                <a:solidFill>
                  <a:srgbClr val="FF0000"/>
                </a:solidFill>
              </a:rPr>
              <a:t>Jawab</a:t>
            </a:r>
            <a:r>
              <a:rPr lang="en-US" sz="2800" b="1" dirty="0" smtClean="0">
                <a:solidFill>
                  <a:srgbClr val="FF0000"/>
                </a:solidFill>
              </a:rPr>
              <a:t> :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V1 = 100 mL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             M1= 0,2 M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             V2 = V1 + Volume air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                   = 100 + 400 mL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                   = 500 mL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             M2  =  ?</a:t>
            </a:r>
          </a:p>
          <a:p>
            <a:r>
              <a:rPr lang="en-US" sz="2800" b="1" dirty="0" err="1" smtClean="0">
                <a:solidFill>
                  <a:srgbClr val="C00000"/>
                </a:solidFill>
              </a:rPr>
              <a:t>Jawab</a:t>
            </a:r>
            <a:r>
              <a:rPr lang="en-US" sz="2800" b="1" dirty="0" smtClean="0">
                <a:solidFill>
                  <a:srgbClr val="C00000"/>
                </a:solidFill>
              </a:rPr>
              <a:t> :</a:t>
            </a:r>
            <a:r>
              <a:rPr lang="en-US" sz="2800" dirty="0" smtClean="0"/>
              <a:t>  </a:t>
            </a:r>
            <a:r>
              <a:rPr lang="en-US" sz="2800" b="1" dirty="0" smtClean="0">
                <a:solidFill>
                  <a:srgbClr val="00B050"/>
                </a:solidFill>
              </a:rPr>
              <a:t>V1.M1  =   V2. M2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              M2      =  V1. M1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                                  V2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                          =  100. 0,2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                                  500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                          = 0,04 M</a:t>
            </a:r>
          </a:p>
        </p:txBody>
      </p:sp>
    </p:spTree>
    <p:extLst>
      <p:ext uri="{BB962C8B-B14F-4D97-AF65-F5344CB8AC3E}">
        <p14:creationId xmlns:p14="http://schemas.microsoft.com/office/powerpoint/2010/main" val="2888105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851" y="231820"/>
            <a:ext cx="10032642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Contoh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soal</a:t>
            </a:r>
            <a:r>
              <a:rPr lang="en-US" sz="2800" b="1" dirty="0" smtClean="0">
                <a:solidFill>
                  <a:srgbClr val="C00000"/>
                </a:solidFill>
              </a:rPr>
              <a:t> 2</a:t>
            </a:r>
          </a:p>
          <a:p>
            <a:r>
              <a:rPr lang="en-US" sz="2800" b="1" dirty="0" err="1" smtClean="0">
                <a:solidFill>
                  <a:srgbClr val="00B050"/>
                </a:solidFill>
              </a:rPr>
              <a:t>Berapa</a:t>
            </a:r>
            <a:r>
              <a:rPr lang="en-US" sz="2800" b="1" dirty="0" smtClean="0">
                <a:solidFill>
                  <a:srgbClr val="00B050"/>
                </a:solidFill>
              </a:rPr>
              <a:t> volume air yang </a:t>
            </a:r>
            <a:r>
              <a:rPr lang="en-US" sz="2800" b="1" dirty="0" err="1" smtClean="0">
                <a:solidFill>
                  <a:srgbClr val="00B050"/>
                </a:solidFill>
              </a:rPr>
              <a:t>harus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ditambahkan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ke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dalam</a:t>
            </a:r>
            <a:r>
              <a:rPr lang="en-US" sz="2800" b="1" dirty="0" smtClean="0">
                <a:solidFill>
                  <a:srgbClr val="00B050"/>
                </a:solidFill>
              </a:rPr>
              <a:t> 40mL </a:t>
            </a:r>
            <a:r>
              <a:rPr lang="en-US" sz="2800" b="1" dirty="0" err="1" smtClean="0">
                <a:solidFill>
                  <a:srgbClr val="00B050"/>
                </a:solidFill>
              </a:rPr>
              <a:t>larutan</a:t>
            </a:r>
            <a:r>
              <a:rPr lang="en-US" sz="2800" b="1" dirty="0" smtClean="0">
                <a:solidFill>
                  <a:srgbClr val="00B050"/>
                </a:solidFill>
              </a:rPr>
              <a:t> KOH 6 M agar di </a:t>
            </a:r>
            <a:r>
              <a:rPr lang="en-US" sz="2800" b="1" dirty="0" err="1" smtClean="0">
                <a:solidFill>
                  <a:srgbClr val="00B050"/>
                </a:solidFill>
              </a:rPr>
              <a:t>peroleh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larutan</a:t>
            </a:r>
            <a:r>
              <a:rPr lang="en-US" sz="2800" b="1" dirty="0" smtClean="0">
                <a:solidFill>
                  <a:srgbClr val="00B050"/>
                </a:solidFill>
              </a:rPr>
              <a:t> KOH 5 M.</a:t>
            </a:r>
          </a:p>
          <a:p>
            <a:r>
              <a:rPr lang="en-US" sz="2800" b="1" dirty="0" err="1" smtClean="0">
                <a:solidFill>
                  <a:srgbClr val="C00000"/>
                </a:solidFill>
              </a:rPr>
              <a:t>Jawab</a:t>
            </a:r>
            <a:r>
              <a:rPr lang="en-US" sz="2800" b="1" dirty="0" smtClean="0">
                <a:solidFill>
                  <a:srgbClr val="C00000"/>
                </a:solidFill>
              </a:rPr>
              <a:t> :</a:t>
            </a:r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M1 = 6 M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V1  = 40 mL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M2 = 5 M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V2  = ?</a:t>
            </a:r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</a:rPr>
              <a:t>Masukkan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ke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rumus</a:t>
            </a:r>
            <a:r>
              <a:rPr lang="en-US" sz="2800" b="1" dirty="0" smtClean="0">
                <a:solidFill>
                  <a:srgbClr val="C00000"/>
                </a:solidFill>
              </a:rPr>
              <a:t> :   </a:t>
            </a:r>
            <a:r>
              <a:rPr lang="en-US" sz="2800" b="1" dirty="0" smtClean="0"/>
              <a:t>V1.M1   =  V2. M2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                             V2         = V1. M1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                                                  M2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                                          =  40. 6     =  240     = 48 mL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                                                   5             5</a:t>
            </a:r>
            <a:endParaRPr lang="en-US" sz="2800" b="1" dirty="0"/>
          </a:p>
          <a:p>
            <a:r>
              <a:rPr lang="en-US" sz="2800" b="1" dirty="0" smtClean="0">
                <a:solidFill>
                  <a:srgbClr val="7030A0"/>
                </a:solidFill>
              </a:rPr>
              <a:t>V1   +   Volume air  =  V2</a:t>
            </a:r>
          </a:p>
          <a:p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            Volume air = V2 – V1</a:t>
            </a:r>
          </a:p>
          <a:p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                                = 48 mL  -  40 mL  =  8 mL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                                                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228823" y="4546242"/>
            <a:ext cx="824247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306096" y="5409127"/>
            <a:ext cx="4507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97014" y="5383369"/>
            <a:ext cx="4121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606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ultidocument 3"/>
          <p:cNvSpPr/>
          <p:nvPr/>
        </p:nvSpPr>
        <p:spPr>
          <a:xfrm>
            <a:off x="1455313" y="1107583"/>
            <a:ext cx="9800822" cy="5357611"/>
          </a:xfrm>
          <a:prstGeom prst="flowChartMulti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TERIMAKASIH BUAT PERHATIANNYA ANAK IBU……</a:t>
            </a:r>
          </a:p>
          <a:p>
            <a:pPr algn="ctr"/>
            <a:endParaRPr lang="en-US" sz="4000" b="1" dirty="0">
              <a:solidFill>
                <a:schemeClr val="tx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GOOD LUCK DAN SAMPAI BERTEMU DI MATERI BERIKUTNYA………..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Smiley Face 4"/>
          <p:cNvSpPr/>
          <p:nvPr/>
        </p:nvSpPr>
        <p:spPr>
          <a:xfrm>
            <a:off x="10071279" y="5203065"/>
            <a:ext cx="1996225" cy="1384479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92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555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Office Theme</vt:lpstr>
      <vt:lpstr>Custom Design</vt:lpstr>
      <vt:lpstr>KADAR ZAT-5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Pre_Install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KADAR ZAT-5</dc:title>
  <dc:creator>Windows User</dc:creator>
  <cp:lastModifiedBy>Windows User</cp:lastModifiedBy>
  <cp:revision>13</cp:revision>
  <dcterms:created xsi:type="dcterms:W3CDTF">2021-04-02T07:11:53Z</dcterms:created>
  <dcterms:modified xsi:type="dcterms:W3CDTF">2021-04-02T09:40:29Z</dcterms:modified>
</cp:coreProperties>
</file>