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77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174B03-8A82-4F6A-9C96-22FE64BD4C20}" type="datetimeFigureOut">
              <a:rPr lang="id-ID" smtClean="0"/>
              <a:t>07/04/2022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412839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174B03-8A82-4F6A-9C96-22FE64BD4C20}" type="datetimeFigureOut">
              <a:rPr lang="id-ID" smtClean="0"/>
              <a:t>07/04/2022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94509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174B03-8A82-4F6A-9C96-22FE64BD4C20}" type="datetimeFigureOut">
              <a:rPr lang="id-ID" smtClean="0"/>
              <a:t>07/04/2022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1293738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76366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174B03-8A82-4F6A-9C96-22FE64BD4C20}" type="datetimeFigureOut">
              <a:rPr lang="id-ID" smtClean="0"/>
              <a:t>07/04/2022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222503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174B03-8A82-4F6A-9C96-22FE64BD4C20}" type="datetimeFigureOut">
              <a:rPr lang="id-ID" smtClean="0"/>
              <a:t>07/04/2022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79850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174B03-8A82-4F6A-9C96-22FE64BD4C20}" type="datetimeFigureOut">
              <a:rPr lang="id-ID" smtClean="0"/>
              <a:t>07/04/2022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2706553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174B03-8A82-4F6A-9C96-22FE64BD4C20}" type="datetimeFigureOut">
              <a:rPr lang="id-ID" smtClean="0"/>
              <a:t>07/04/2022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236045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174B03-8A82-4F6A-9C96-22FE64BD4C20}" type="datetimeFigureOut">
              <a:rPr lang="id-ID" smtClean="0"/>
              <a:t>07/04/2022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2911976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74B03-8A82-4F6A-9C96-22FE64BD4C20}" type="datetimeFigureOut">
              <a:rPr lang="id-ID" smtClean="0"/>
              <a:t>07/04/2022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425881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74B03-8A82-4F6A-9C96-22FE64BD4C20}" type="datetimeFigureOut">
              <a:rPr lang="id-ID" smtClean="0"/>
              <a:t>07/04/2022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3804700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74B03-8A82-4F6A-9C96-22FE64BD4C20}" type="datetimeFigureOut">
              <a:rPr lang="id-ID" smtClean="0"/>
              <a:t>07/04/2022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AAF568-9DD9-44E3-82B0-C58ABD36E839}" type="slidenum">
              <a:rPr lang="id-ID" smtClean="0"/>
              <a:t>‹#›</a:t>
            </a:fld>
            <a:endParaRPr lang="id-ID"/>
          </a:p>
        </p:txBody>
      </p:sp>
    </p:spTree>
    <p:extLst>
      <p:ext uri="{BB962C8B-B14F-4D97-AF65-F5344CB8AC3E}">
        <p14:creationId xmlns:p14="http://schemas.microsoft.com/office/powerpoint/2010/main" val="3303920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8000">
              <a:schemeClr val="accent4">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74B03-8A82-4F6A-9C96-22FE64BD4C20}" type="datetimeFigureOut">
              <a:rPr lang="id-ID" smtClean="0"/>
              <a:t>07/04/2022</a:t>
            </a:fld>
            <a:endParaRPr lang="id-ID"/>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AAF568-9DD9-44E3-82B0-C58ABD36E839}" type="slidenum">
              <a:rPr lang="id-ID" smtClean="0"/>
              <a:t>‹#›</a:t>
            </a:fld>
            <a:endParaRPr lang="id-ID"/>
          </a:p>
        </p:txBody>
      </p:sp>
    </p:spTree>
    <p:extLst>
      <p:ext uri="{BB962C8B-B14F-4D97-AF65-F5344CB8AC3E}">
        <p14:creationId xmlns:p14="http://schemas.microsoft.com/office/powerpoint/2010/main" val="4117587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9397" y="386366"/>
            <a:ext cx="8306873" cy="1569660"/>
          </a:xfrm>
          <a:prstGeom prst="rect">
            <a:avLst/>
          </a:prstGeom>
          <a:noFill/>
        </p:spPr>
        <p:txBody>
          <a:bodyPr wrap="square" rtlCol="0">
            <a:spAutoFit/>
          </a:bodyPr>
          <a:lstStyle/>
          <a:p>
            <a:r>
              <a:rPr lang="id-ID" sz="9600" b="1" dirty="0" smtClean="0">
                <a:solidFill>
                  <a:srgbClr val="00B050"/>
                </a:solidFill>
                <a:latin typeface="Bauhaus 93" panose="04030905020B02020C02" pitchFamily="82" charset="0"/>
              </a:rPr>
              <a:t>KADAR </a:t>
            </a:r>
            <a:r>
              <a:rPr lang="id-ID" sz="9600" b="1" smtClean="0">
                <a:solidFill>
                  <a:srgbClr val="00B050"/>
                </a:solidFill>
                <a:latin typeface="Bauhaus 93" panose="04030905020B02020C02" pitchFamily="82" charset="0"/>
              </a:rPr>
              <a:t>ZAT- 2</a:t>
            </a:r>
            <a:endParaRPr lang="id-ID" sz="9600" b="1" dirty="0">
              <a:solidFill>
                <a:srgbClr val="00B050"/>
              </a:solidFill>
              <a:latin typeface="Bauhaus 93" panose="04030905020B02020C02" pitchFamily="82" charset="0"/>
            </a:endParaRPr>
          </a:p>
        </p:txBody>
      </p:sp>
      <p:sp>
        <p:nvSpPr>
          <p:cNvPr id="5" name="Rectangle 4"/>
          <p:cNvSpPr/>
          <p:nvPr/>
        </p:nvSpPr>
        <p:spPr>
          <a:xfrm>
            <a:off x="5306096" y="2163651"/>
            <a:ext cx="2897746" cy="579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rgbClr val="7030A0"/>
                </a:solidFill>
              </a:rPr>
              <a:t>BY RAHEL KEMIT</a:t>
            </a:r>
            <a:endParaRPr lang="id-ID" b="1" dirty="0">
              <a:solidFill>
                <a:srgbClr val="7030A0"/>
              </a:solidFill>
            </a:endParaRPr>
          </a:p>
        </p:txBody>
      </p:sp>
      <p:sp>
        <p:nvSpPr>
          <p:cNvPr id="6" name="Smiley Face 5"/>
          <p:cNvSpPr/>
          <p:nvPr/>
        </p:nvSpPr>
        <p:spPr>
          <a:xfrm>
            <a:off x="5306096" y="4778062"/>
            <a:ext cx="3490174" cy="1815921"/>
          </a:xfrm>
          <a:prstGeom prst="smileyFac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id-ID"/>
          </a:p>
        </p:txBody>
      </p:sp>
    </p:spTree>
    <p:extLst>
      <p:ext uri="{BB962C8B-B14F-4D97-AF65-F5344CB8AC3E}">
        <p14:creationId xmlns:p14="http://schemas.microsoft.com/office/powerpoint/2010/main" val="126075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65161" y="1996225"/>
            <a:ext cx="6774287" cy="358032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4000" b="1" i="1" dirty="0" smtClean="0">
                <a:solidFill>
                  <a:srgbClr val="FFFF00"/>
                </a:solidFill>
              </a:rPr>
              <a:t>SAMPAI JUMPA DI PERTEMUAN BERIKUTNYA....</a:t>
            </a:r>
          </a:p>
          <a:p>
            <a:pPr algn="ctr"/>
            <a:r>
              <a:rPr lang="id-ID" sz="4000" b="1" i="1" dirty="0" smtClean="0">
                <a:solidFill>
                  <a:srgbClr val="FFFF00"/>
                </a:solidFill>
              </a:rPr>
              <a:t>KEEP SPIRIT ANAK IBU......</a:t>
            </a:r>
            <a:endParaRPr lang="id-ID" sz="4000" b="1" i="1" dirty="0">
              <a:solidFill>
                <a:srgbClr val="FFFF00"/>
              </a:solidFill>
            </a:endParaRPr>
          </a:p>
        </p:txBody>
      </p:sp>
      <p:sp>
        <p:nvSpPr>
          <p:cNvPr id="3" name="Smiley Face 2"/>
          <p:cNvSpPr/>
          <p:nvPr/>
        </p:nvSpPr>
        <p:spPr>
          <a:xfrm>
            <a:off x="5872766" y="321972"/>
            <a:ext cx="2846231" cy="1146219"/>
          </a:xfrm>
          <a:prstGeom prst="smileyFac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id-ID"/>
          </a:p>
        </p:txBody>
      </p:sp>
    </p:spTree>
    <p:extLst>
      <p:ext uri="{BB962C8B-B14F-4D97-AF65-F5344CB8AC3E}">
        <p14:creationId xmlns:p14="http://schemas.microsoft.com/office/powerpoint/2010/main" val="2370136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03031"/>
            <a:ext cx="9144000" cy="5693866"/>
          </a:xfrm>
          <a:prstGeom prst="rect">
            <a:avLst/>
          </a:prstGeom>
          <a:noFill/>
        </p:spPr>
        <p:txBody>
          <a:bodyPr wrap="square" rtlCol="0">
            <a:spAutoFit/>
          </a:bodyPr>
          <a:lstStyle/>
          <a:p>
            <a:r>
              <a:rPr lang="id-ID" sz="2800" b="1" dirty="0" smtClean="0">
                <a:solidFill>
                  <a:srgbClr val="C00000"/>
                </a:solidFill>
              </a:rPr>
              <a:t>2. </a:t>
            </a:r>
            <a:r>
              <a:rPr lang="id-ID" sz="2800" b="1" dirty="0" smtClean="0">
                <a:solidFill>
                  <a:srgbClr val="C00000"/>
                </a:solidFill>
              </a:rPr>
              <a:t>Molalitas ( m ) dan Bagian Per Juta( BPJ) / Part Per Million (PPM)</a:t>
            </a:r>
          </a:p>
          <a:p>
            <a:endParaRPr lang="id-ID" sz="2800" dirty="0"/>
          </a:p>
          <a:p>
            <a:pPr marL="342900" indent="-342900">
              <a:buAutoNum type="alphaLcPeriod"/>
            </a:pPr>
            <a:r>
              <a:rPr lang="id-ID" sz="2800" b="1" dirty="0" smtClean="0">
                <a:solidFill>
                  <a:srgbClr val="7030A0"/>
                </a:solidFill>
              </a:rPr>
              <a:t>Molalitas ( m )</a:t>
            </a:r>
          </a:p>
          <a:p>
            <a:endParaRPr lang="id-ID" sz="2800" dirty="0" smtClean="0"/>
          </a:p>
          <a:p>
            <a:r>
              <a:rPr lang="id-ID" sz="2800" dirty="0" smtClean="0">
                <a:solidFill>
                  <a:srgbClr val="00B050"/>
                </a:solidFill>
              </a:rPr>
              <a:t>Molalitas atau kemolalan menyatakan banyaknya mol zat   terlarut dalam 1000 gram pelarut</a:t>
            </a:r>
            <a:r>
              <a:rPr lang="id-ID" sz="2800" dirty="0" smtClean="0"/>
              <a:t>. </a:t>
            </a:r>
            <a:r>
              <a:rPr lang="id-ID" sz="2800" dirty="0"/>
              <a:t> </a:t>
            </a:r>
            <a:r>
              <a:rPr lang="id-ID" sz="2800" dirty="0" smtClean="0">
                <a:solidFill>
                  <a:schemeClr val="bg2">
                    <a:lumMod val="25000"/>
                  </a:schemeClr>
                </a:solidFill>
              </a:rPr>
              <a:t>Untuk pelarut air, biasa juga di nyatakan dalam volume, karena massa jenis air = 1 gram/ mL, sehingga volume air sama juga dengan massa air.</a:t>
            </a:r>
          </a:p>
          <a:p>
            <a:endParaRPr lang="id-ID" sz="2800" dirty="0"/>
          </a:p>
          <a:p>
            <a:r>
              <a:rPr lang="id-ID" sz="2800" b="1" dirty="0" smtClean="0">
                <a:solidFill>
                  <a:srgbClr val="C00000"/>
                </a:solidFill>
              </a:rPr>
              <a:t>Rumus :</a:t>
            </a:r>
          </a:p>
          <a:p>
            <a:endParaRPr lang="id-ID" sz="2800" dirty="0"/>
          </a:p>
          <a:p>
            <a:r>
              <a:rPr lang="id-ID" sz="2800" dirty="0"/>
              <a:t> </a:t>
            </a:r>
          </a:p>
        </p:txBody>
      </p:sp>
      <p:sp>
        <p:nvSpPr>
          <p:cNvPr id="3" name="Rounded Rectangle 2"/>
          <p:cNvSpPr/>
          <p:nvPr/>
        </p:nvSpPr>
        <p:spPr>
          <a:xfrm>
            <a:off x="1519707" y="4404576"/>
            <a:ext cx="5241701" cy="216365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id-ID" sz="2400" dirty="0" smtClean="0">
                <a:solidFill>
                  <a:srgbClr val="7030A0"/>
                </a:solidFill>
              </a:rPr>
              <a:t>m = mol / 1 kg pelarut </a:t>
            </a:r>
          </a:p>
          <a:p>
            <a:r>
              <a:rPr lang="id-ID" sz="2400" dirty="0" smtClean="0">
                <a:solidFill>
                  <a:srgbClr val="7030A0"/>
                </a:solidFill>
              </a:rPr>
              <a:t> </a:t>
            </a:r>
          </a:p>
          <a:p>
            <a:r>
              <a:rPr lang="id-ID" sz="2400" dirty="0" smtClean="0">
                <a:solidFill>
                  <a:srgbClr val="7030A0"/>
                </a:solidFill>
              </a:rPr>
              <a:t>m  = mol / 1000 gram pelarut</a:t>
            </a:r>
          </a:p>
          <a:p>
            <a:endParaRPr lang="id-ID" sz="2400" dirty="0" smtClean="0">
              <a:solidFill>
                <a:srgbClr val="7030A0"/>
              </a:solidFill>
            </a:endParaRPr>
          </a:p>
          <a:p>
            <a:r>
              <a:rPr lang="id-ID" sz="2400" dirty="0" smtClean="0">
                <a:solidFill>
                  <a:srgbClr val="7030A0"/>
                </a:solidFill>
              </a:rPr>
              <a:t>m  =  gram       x     1000</a:t>
            </a:r>
          </a:p>
          <a:p>
            <a:r>
              <a:rPr lang="id-ID" sz="2400" dirty="0" smtClean="0">
                <a:solidFill>
                  <a:srgbClr val="7030A0"/>
                </a:solidFill>
              </a:rPr>
              <a:t>           Mr                gram pelarut</a:t>
            </a:r>
          </a:p>
        </p:txBody>
      </p:sp>
      <p:cxnSp>
        <p:nvCxnSpPr>
          <p:cNvPr id="5" name="Straight Connector 4"/>
          <p:cNvCxnSpPr/>
          <p:nvPr/>
        </p:nvCxnSpPr>
        <p:spPr>
          <a:xfrm>
            <a:off x="2382592" y="6233375"/>
            <a:ext cx="605307" cy="0"/>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flipV="1">
            <a:off x="3953814" y="6233375"/>
            <a:ext cx="1571223" cy="12879"/>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6523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546" y="193183"/>
            <a:ext cx="8860665" cy="6186309"/>
          </a:xfrm>
          <a:prstGeom prst="rect">
            <a:avLst/>
          </a:prstGeom>
          <a:noFill/>
        </p:spPr>
        <p:txBody>
          <a:bodyPr wrap="square" rtlCol="0">
            <a:spAutoFit/>
          </a:bodyPr>
          <a:lstStyle/>
          <a:p>
            <a:r>
              <a:rPr lang="id-ID" sz="3600" b="1" dirty="0" smtClean="0">
                <a:solidFill>
                  <a:srgbClr val="C00000"/>
                </a:solidFill>
              </a:rPr>
              <a:t>Contoh soal 1.</a:t>
            </a:r>
          </a:p>
          <a:p>
            <a:r>
              <a:rPr lang="id-ID" sz="3600" dirty="0" smtClean="0">
                <a:solidFill>
                  <a:srgbClr val="00B050"/>
                </a:solidFill>
              </a:rPr>
              <a:t>Sebanyak 1,8 gram glukosa, C</a:t>
            </a:r>
            <a:r>
              <a:rPr lang="id-ID" sz="3600" baseline="-25000" dirty="0" smtClean="0">
                <a:solidFill>
                  <a:srgbClr val="00B050"/>
                </a:solidFill>
              </a:rPr>
              <a:t>6</a:t>
            </a:r>
            <a:r>
              <a:rPr lang="id-ID" sz="3600" dirty="0" smtClean="0">
                <a:solidFill>
                  <a:srgbClr val="00B050"/>
                </a:solidFill>
              </a:rPr>
              <a:t>H</a:t>
            </a:r>
            <a:r>
              <a:rPr lang="id-ID" sz="3600" baseline="-25000" dirty="0" smtClean="0">
                <a:solidFill>
                  <a:srgbClr val="00B050"/>
                </a:solidFill>
              </a:rPr>
              <a:t>12</a:t>
            </a:r>
            <a:r>
              <a:rPr lang="id-ID" sz="3600" dirty="0" smtClean="0">
                <a:solidFill>
                  <a:srgbClr val="00B050"/>
                </a:solidFill>
              </a:rPr>
              <a:t>O</a:t>
            </a:r>
            <a:r>
              <a:rPr lang="id-ID" sz="3600" baseline="-25000" dirty="0" smtClean="0">
                <a:solidFill>
                  <a:srgbClr val="00B050"/>
                </a:solidFill>
              </a:rPr>
              <a:t>6</a:t>
            </a:r>
            <a:r>
              <a:rPr lang="id-ID" sz="3600" dirty="0" smtClean="0">
                <a:solidFill>
                  <a:srgbClr val="00B050"/>
                </a:solidFill>
              </a:rPr>
              <a:t> di larutkan ke dalam 100 gram air ( Ar C = 12, H =1, O = 16). Hitunglah molalitas larutan glukosa tersebut .</a:t>
            </a:r>
          </a:p>
          <a:p>
            <a:endParaRPr lang="id-ID" sz="3600" dirty="0"/>
          </a:p>
          <a:p>
            <a:r>
              <a:rPr lang="id-ID" sz="3600" b="1" dirty="0" smtClean="0">
                <a:solidFill>
                  <a:srgbClr val="C00000"/>
                </a:solidFill>
              </a:rPr>
              <a:t>Jawab :</a:t>
            </a:r>
          </a:p>
          <a:p>
            <a:r>
              <a:rPr lang="id-ID" sz="3600" dirty="0" smtClean="0">
                <a:solidFill>
                  <a:srgbClr val="7030A0"/>
                </a:solidFill>
              </a:rPr>
              <a:t>Langkah 1, hitung dulu Mr glukosa tersebut .</a:t>
            </a:r>
          </a:p>
          <a:p>
            <a:r>
              <a:rPr lang="id-ID" sz="3600" dirty="0" smtClean="0"/>
              <a:t>Mr = 6.12 + 12.1 + 6.16 </a:t>
            </a:r>
          </a:p>
          <a:p>
            <a:r>
              <a:rPr lang="id-ID" sz="3600" dirty="0"/>
              <a:t> </a:t>
            </a:r>
            <a:r>
              <a:rPr lang="id-ID" sz="3600" dirty="0" smtClean="0"/>
              <a:t>     = 180</a:t>
            </a:r>
          </a:p>
          <a:p>
            <a:endParaRPr lang="id-ID" sz="3600" dirty="0"/>
          </a:p>
        </p:txBody>
      </p:sp>
    </p:spTree>
    <p:extLst>
      <p:ext uri="{BB962C8B-B14F-4D97-AF65-F5344CB8AC3E}">
        <p14:creationId xmlns:p14="http://schemas.microsoft.com/office/powerpoint/2010/main" val="19255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4851" y="231820"/>
            <a:ext cx="8590208" cy="5355312"/>
          </a:xfrm>
          <a:prstGeom prst="rect">
            <a:avLst/>
          </a:prstGeom>
          <a:noFill/>
        </p:spPr>
        <p:txBody>
          <a:bodyPr wrap="square" rtlCol="0">
            <a:spAutoFit/>
          </a:bodyPr>
          <a:lstStyle/>
          <a:p>
            <a:r>
              <a:rPr lang="id-ID" sz="3600" dirty="0" smtClean="0">
                <a:solidFill>
                  <a:srgbClr val="FF0000"/>
                </a:solidFill>
              </a:rPr>
              <a:t>Langkah 2, masukkan ke rumus </a:t>
            </a:r>
          </a:p>
          <a:p>
            <a:endParaRPr lang="id-ID" sz="3600" dirty="0" smtClean="0"/>
          </a:p>
          <a:p>
            <a:r>
              <a:rPr lang="id-ID" sz="3600" dirty="0" smtClean="0">
                <a:solidFill>
                  <a:srgbClr val="0070C0"/>
                </a:solidFill>
              </a:rPr>
              <a:t>m =  gr       x    1000</a:t>
            </a:r>
          </a:p>
          <a:p>
            <a:r>
              <a:rPr lang="id-ID" sz="3600" dirty="0" smtClean="0">
                <a:solidFill>
                  <a:srgbClr val="0070C0"/>
                </a:solidFill>
              </a:rPr>
              <a:t>        Mr             gr pelarut</a:t>
            </a:r>
          </a:p>
          <a:p>
            <a:endParaRPr lang="id-ID" sz="3600" dirty="0" smtClean="0">
              <a:solidFill>
                <a:srgbClr val="0070C0"/>
              </a:solidFill>
            </a:endParaRPr>
          </a:p>
          <a:p>
            <a:r>
              <a:rPr lang="id-ID" sz="3600" dirty="0" smtClean="0">
                <a:solidFill>
                  <a:srgbClr val="0070C0"/>
                </a:solidFill>
              </a:rPr>
              <a:t>   =  1,8   x    1000</a:t>
            </a:r>
          </a:p>
          <a:p>
            <a:r>
              <a:rPr lang="id-ID" sz="3600" dirty="0" smtClean="0">
                <a:solidFill>
                  <a:srgbClr val="0070C0"/>
                </a:solidFill>
              </a:rPr>
              <a:t>        180        100</a:t>
            </a:r>
          </a:p>
          <a:p>
            <a:r>
              <a:rPr lang="id-ID" sz="3600" dirty="0" smtClean="0">
                <a:solidFill>
                  <a:srgbClr val="0070C0"/>
                </a:solidFill>
              </a:rPr>
              <a:t>   =  0,1 m</a:t>
            </a:r>
          </a:p>
          <a:p>
            <a:r>
              <a:rPr lang="id-ID" sz="3600" dirty="0" smtClean="0">
                <a:solidFill>
                  <a:srgbClr val="C00000"/>
                </a:solidFill>
              </a:rPr>
              <a:t>Jadi kadar larutan tersebut adalah 0,1 m</a:t>
            </a:r>
          </a:p>
          <a:p>
            <a:endParaRPr lang="id-ID" dirty="0">
              <a:solidFill>
                <a:srgbClr val="C00000"/>
              </a:solidFill>
            </a:endParaRPr>
          </a:p>
        </p:txBody>
      </p:sp>
      <p:cxnSp>
        <p:nvCxnSpPr>
          <p:cNvPr id="4" name="Straight Connector 3"/>
          <p:cNvCxnSpPr/>
          <p:nvPr/>
        </p:nvCxnSpPr>
        <p:spPr>
          <a:xfrm flipV="1">
            <a:off x="1352282" y="1944710"/>
            <a:ext cx="412124" cy="12879"/>
          </a:xfrm>
          <a:prstGeom prst="line">
            <a:avLst/>
          </a:prstGeom>
        </p:spPr>
        <p:style>
          <a:lnRef idx="3">
            <a:schemeClr val="dk1"/>
          </a:lnRef>
          <a:fillRef idx="0">
            <a:schemeClr val="dk1"/>
          </a:fillRef>
          <a:effectRef idx="2">
            <a:schemeClr val="dk1"/>
          </a:effectRef>
          <a:fontRef idx="minor">
            <a:schemeClr val="tx1"/>
          </a:fontRef>
        </p:style>
      </p:cxnSp>
      <p:cxnSp>
        <p:nvCxnSpPr>
          <p:cNvPr id="6" name="Straight Connector 5"/>
          <p:cNvCxnSpPr/>
          <p:nvPr/>
        </p:nvCxnSpPr>
        <p:spPr>
          <a:xfrm flipV="1">
            <a:off x="3168203" y="1944710"/>
            <a:ext cx="1700011" cy="12879"/>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1352282" y="3593206"/>
            <a:ext cx="515155" cy="12879"/>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V="1">
            <a:off x="2743200" y="3580327"/>
            <a:ext cx="785611" cy="12879"/>
          </a:xfrm>
          <a:prstGeom prst="line">
            <a:avLst/>
          </a:prstGeom>
        </p:spPr>
        <p:style>
          <a:lnRef idx="3">
            <a:schemeClr val="dk1"/>
          </a:lnRef>
          <a:fillRef idx="0">
            <a:schemeClr val="dk1"/>
          </a:fillRef>
          <a:effectRef idx="2">
            <a:schemeClr val="dk1"/>
          </a:effectRef>
          <a:fontRef idx="minor">
            <a:schemeClr val="tx1"/>
          </a:fontRef>
        </p:style>
      </p:cxnSp>
      <p:sp>
        <p:nvSpPr>
          <p:cNvPr id="11" name="Cloud Callout 10"/>
          <p:cNvSpPr/>
          <p:nvPr/>
        </p:nvSpPr>
        <p:spPr>
          <a:xfrm>
            <a:off x="4997002" y="1390918"/>
            <a:ext cx="3206839" cy="2421228"/>
          </a:xfrm>
          <a:prstGeom prst="cloudCallout">
            <a:avLst/>
          </a:prstGeom>
        </p:spPr>
        <p:style>
          <a:lnRef idx="1">
            <a:schemeClr val="dk1"/>
          </a:lnRef>
          <a:fillRef idx="2">
            <a:schemeClr val="dk1"/>
          </a:fillRef>
          <a:effectRef idx="1">
            <a:schemeClr val="dk1"/>
          </a:effectRef>
          <a:fontRef idx="minor">
            <a:schemeClr val="dk1"/>
          </a:fontRef>
        </p:style>
        <p:txBody>
          <a:bodyPr rtlCol="0" anchor="ctr"/>
          <a:lstStyle/>
          <a:p>
            <a:pPr algn="ctr"/>
            <a:r>
              <a:rPr lang="id-ID" sz="3600" dirty="0" smtClean="0">
                <a:solidFill>
                  <a:srgbClr val="FFFF00"/>
                </a:solidFill>
              </a:rPr>
              <a:t>Gampang kan broo..</a:t>
            </a:r>
            <a:endParaRPr lang="id-ID" sz="3600" dirty="0">
              <a:solidFill>
                <a:srgbClr val="FFFF00"/>
              </a:solidFill>
            </a:endParaRPr>
          </a:p>
        </p:txBody>
      </p:sp>
    </p:spTree>
    <p:extLst>
      <p:ext uri="{BB962C8B-B14F-4D97-AF65-F5344CB8AC3E}">
        <p14:creationId xmlns:p14="http://schemas.microsoft.com/office/powerpoint/2010/main" val="213572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183" y="257577"/>
            <a:ext cx="8744755" cy="5016758"/>
          </a:xfrm>
          <a:prstGeom prst="rect">
            <a:avLst/>
          </a:prstGeom>
          <a:noFill/>
        </p:spPr>
        <p:txBody>
          <a:bodyPr wrap="square" rtlCol="0">
            <a:spAutoFit/>
          </a:bodyPr>
          <a:lstStyle/>
          <a:p>
            <a:r>
              <a:rPr lang="id-ID" sz="3200" b="1" dirty="0" smtClean="0">
                <a:solidFill>
                  <a:srgbClr val="FF0000"/>
                </a:solidFill>
              </a:rPr>
              <a:t>Contoh soal 2</a:t>
            </a:r>
            <a:r>
              <a:rPr lang="id-ID" sz="3200" dirty="0" smtClean="0"/>
              <a:t>.</a:t>
            </a:r>
          </a:p>
          <a:p>
            <a:r>
              <a:rPr lang="id-ID" sz="3200" dirty="0" smtClean="0">
                <a:solidFill>
                  <a:srgbClr val="0070C0"/>
                </a:solidFill>
              </a:rPr>
              <a:t>Berapa gram NaOH ( Ar Na = 23, O = 16, H = 1 ) yang harus dilarutkan ke dalam 500 gram air agar di peroleh kadar larutan sebesar 0,2 m.</a:t>
            </a:r>
          </a:p>
          <a:p>
            <a:endParaRPr lang="id-ID" sz="3200" dirty="0"/>
          </a:p>
          <a:p>
            <a:r>
              <a:rPr lang="id-ID" sz="3200" b="1" dirty="0" smtClean="0">
                <a:solidFill>
                  <a:srgbClr val="FF0000"/>
                </a:solidFill>
              </a:rPr>
              <a:t>Jawab :</a:t>
            </a:r>
          </a:p>
          <a:p>
            <a:r>
              <a:rPr lang="id-ID" sz="3200" dirty="0" smtClean="0">
                <a:solidFill>
                  <a:srgbClr val="FFFF00"/>
                </a:solidFill>
              </a:rPr>
              <a:t>Langkah 1</a:t>
            </a:r>
            <a:r>
              <a:rPr lang="id-ID" sz="3200" dirty="0" smtClean="0"/>
              <a:t>, </a:t>
            </a:r>
            <a:r>
              <a:rPr lang="id-ID" sz="3200" dirty="0" smtClean="0">
                <a:solidFill>
                  <a:srgbClr val="7030A0"/>
                </a:solidFill>
              </a:rPr>
              <a:t>Hitung dulu Mr NaOH = 23 + 16 + 1</a:t>
            </a:r>
          </a:p>
          <a:p>
            <a:r>
              <a:rPr lang="id-ID" sz="3200" dirty="0">
                <a:solidFill>
                  <a:srgbClr val="7030A0"/>
                </a:solidFill>
              </a:rPr>
              <a:t> </a:t>
            </a:r>
            <a:r>
              <a:rPr lang="id-ID" sz="3200" dirty="0" smtClean="0">
                <a:solidFill>
                  <a:srgbClr val="7030A0"/>
                </a:solidFill>
              </a:rPr>
              <a:t>                                                          = 40</a:t>
            </a:r>
          </a:p>
          <a:p>
            <a:r>
              <a:rPr lang="id-ID" sz="3200" dirty="0" smtClean="0">
                <a:solidFill>
                  <a:srgbClr val="FFFF00"/>
                </a:solidFill>
              </a:rPr>
              <a:t>Langkah 2</a:t>
            </a:r>
            <a:r>
              <a:rPr lang="id-ID" sz="3200" dirty="0" smtClean="0"/>
              <a:t>, </a:t>
            </a:r>
            <a:r>
              <a:rPr lang="id-ID" sz="3200" dirty="0" smtClean="0">
                <a:solidFill>
                  <a:srgbClr val="7030A0"/>
                </a:solidFill>
              </a:rPr>
              <a:t>masukkan ke rumus</a:t>
            </a:r>
          </a:p>
          <a:p>
            <a:endParaRPr lang="id-ID" sz="3200" dirty="0"/>
          </a:p>
        </p:txBody>
      </p:sp>
      <p:sp>
        <p:nvSpPr>
          <p:cNvPr id="3" name="Cloud Callout 2"/>
          <p:cNvSpPr/>
          <p:nvPr/>
        </p:nvSpPr>
        <p:spPr>
          <a:xfrm>
            <a:off x="2446986" y="5048518"/>
            <a:ext cx="4443211" cy="1558344"/>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d-ID" sz="4000" b="1" dirty="0" smtClean="0">
                <a:solidFill>
                  <a:srgbClr val="00B050"/>
                </a:solidFill>
              </a:rPr>
              <a:t>Semangat Brooo.....</a:t>
            </a:r>
            <a:endParaRPr lang="id-ID" sz="4000" b="1" dirty="0">
              <a:solidFill>
                <a:srgbClr val="00B050"/>
              </a:solidFill>
            </a:endParaRPr>
          </a:p>
        </p:txBody>
      </p:sp>
    </p:spTree>
    <p:extLst>
      <p:ext uri="{BB962C8B-B14F-4D97-AF65-F5344CB8AC3E}">
        <p14:creationId xmlns:p14="http://schemas.microsoft.com/office/powerpoint/2010/main" val="406429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910" y="167425"/>
            <a:ext cx="8847786" cy="7048083"/>
          </a:xfrm>
          <a:prstGeom prst="rect">
            <a:avLst/>
          </a:prstGeom>
          <a:noFill/>
        </p:spPr>
        <p:txBody>
          <a:bodyPr wrap="square" rtlCol="0">
            <a:spAutoFit/>
          </a:bodyPr>
          <a:lstStyle/>
          <a:p>
            <a:r>
              <a:rPr lang="id-ID" sz="3200" b="1" dirty="0" smtClean="0">
                <a:solidFill>
                  <a:srgbClr val="FF0000"/>
                </a:solidFill>
              </a:rPr>
              <a:t>Langkah 2, masukkan ke rumus</a:t>
            </a:r>
          </a:p>
          <a:p>
            <a:endParaRPr lang="id-ID" sz="3200" dirty="0" smtClean="0"/>
          </a:p>
          <a:p>
            <a:r>
              <a:rPr lang="id-ID" sz="3200" dirty="0" smtClean="0">
                <a:solidFill>
                  <a:srgbClr val="7030A0"/>
                </a:solidFill>
              </a:rPr>
              <a:t>m   =  gr       x     1000</a:t>
            </a:r>
          </a:p>
          <a:p>
            <a:r>
              <a:rPr lang="id-ID" sz="3200" dirty="0" smtClean="0">
                <a:solidFill>
                  <a:srgbClr val="7030A0"/>
                </a:solidFill>
              </a:rPr>
              <a:t>           Mr             gr Pelarut</a:t>
            </a:r>
          </a:p>
          <a:p>
            <a:endParaRPr lang="id-ID" sz="3200" dirty="0" smtClean="0">
              <a:solidFill>
                <a:srgbClr val="7030A0"/>
              </a:solidFill>
            </a:endParaRPr>
          </a:p>
          <a:p>
            <a:r>
              <a:rPr lang="id-ID" sz="3200" dirty="0" smtClean="0">
                <a:solidFill>
                  <a:srgbClr val="7030A0"/>
                </a:solidFill>
              </a:rPr>
              <a:t>0,2  =  gr      x    1000</a:t>
            </a:r>
          </a:p>
          <a:p>
            <a:r>
              <a:rPr lang="id-ID" sz="3200" dirty="0" smtClean="0">
                <a:solidFill>
                  <a:srgbClr val="7030A0"/>
                </a:solidFill>
              </a:rPr>
              <a:t>           40             500</a:t>
            </a:r>
          </a:p>
          <a:p>
            <a:endParaRPr lang="id-ID" sz="3200" dirty="0" smtClean="0">
              <a:solidFill>
                <a:srgbClr val="7030A0"/>
              </a:solidFill>
            </a:endParaRPr>
          </a:p>
          <a:p>
            <a:r>
              <a:rPr lang="id-ID" sz="3200" dirty="0" smtClean="0">
                <a:solidFill>
                  <a:srgbClr val="7030A0"/>
                </a:solidFill>
              </a:rPr>
              <a:t>Gr  =  0,2 x 40         =   4 gram.</a:t>
            </a:r>
          </a:p>
          <a:p>
            <a:r>
              <a:rPr lang="id-ID" sz="3200" dirty="0" smtClean="0">
                <a:solidFill>
                  <a:srgbClr val="7030A0"/>
                </a:solidFill>
              </a:rPr>
              <a:t>               2</a:t>
            </a:r>
          </a:p>
          <a:p>
            <a:r>
              <a:rPr lang="id-ID" sz="3200" dirty="0" smtClean="0"/>
              <a:t> </a:t>
            </a:r>
            <a:r>
              <a:rPr lang="id-ID" sz="3200" b="1" dirty="0" smtClean="0">
                <a:solidFill>
                  <a:schemeClr val="accent2">
                    <a:lumMod val="75000"/>
                  </a:schemeClr>
                </a:solidFill>
              </a:rPr>
              <a:t>Jadi massa NaOH yang harus dilarutkan untuk membuat kadar larutannya sebesar 0,2 m adalah sebesar 4 gram.</a:t>
            </a:r>
          </a:p>
          <a:p>
            <a:endParaRPr lang="id-ID" dirty="0" smtClean="0"/>
          </a:p>
          <a:p>
            <a:endParaRPr lang="id-ID" dirty="0"/>
          </a:p>
        </p:txBody>
      </p:sp>
      <p:cxnSp>
        <p:nvCxnSpPr>
          <p:cNvPr id="6" name="Straight Connector 5"/>
          <p:cNvCxnSpPr/>
          <p:nvPr/>
        </p:nvCxnSpPr>
        <p:spPr>
          <a:xfrm>
            <a:off x="1287887" y="1712890"/>
            <a:ext cx="437882" cy="0"/>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V="1">
            <a:off x="2962141" y="1712890"/>
            <a:ext cx="1429555" cy="1"/>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287887" y="3142445"/>
            <a:ext cx="437882" cy="12879"/>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2962141" y="3142445"/>
            <a:ext cx="553791"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V="1">
            <a:off x="1287887" y="4584879"/>
            <a:ext cx="1094705" cy="12879"/>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V="1">
            <a:off x="3676918" y="4726546"/>
            <a:ext cx="1435995" cy="218941"/>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V="1">
            <a:off x="3786389" y="4906851"/>
            <a:ext cx="1300766" cy="193183"/>
          </a:xfrm>
          <a:prstGeom prst="line">
            <a:avLst/>
          </a:prstGeom>
        </p:spPr>
        <p:style>
          <a:lnRef idx="1">
            <a:schemeClr val="dk1"/>
          </a:lnRef>
          <a:fillRef idx="0">
            <a:schemeClr val="dk1"/>
          </a:fillRef>
          <a:effectRef idx="0">
            <a:schemeClr val="dk1"/>
          </a:effectRef>
          <a:fontRef idx="minor">
            <a:schemeClr val="tx1"/>
          </a:fontRef>
        </p:style>
      </p:cxnSp>
      <p:sp>
        <p:nvSpPr>
          <p:cNvPr id="25" name="Oval Callout 24"/>
          <p:cNvSpPr/>
          <p:nvPr/>
        </p:nvSpPr>
        <p:spPr>
          <a:xfrm>
            <a:off x="5087155" y="875763"/>
            <a:ext cx="3361386" cy="2550017"/>
          </a:xfrm>
          <a:prstGeom prst="wedgeEllipse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sz="2800" dirty="0" smtClean="0">
                <a:solidFill>
                  <a:srgbClr val="FF0000"/>
                </a:solidFill>
              </a:rPr>
              <a:t>Masih gampaaaaang......yeeeeiii</a:t>
            </a:r>
            <a:endParaRPr lang="id-ID" sz="2800" dirty="0">
              <a:solidFill>
                <a:srgbClr val="FF0000"/>
              </a:solidFill>
            </a:endParaRPr>
          </a:p>
        </p:txBody>
      </p:sp>
    </p:spTree>
    <p:extLst>
      <p:ext uri="{BB962C8B-B14F-4D97-AF65-F5344CB8AC3E}">
        <p14:creationId xmlns:p14="http://schemas.microsoft.com/office/powerpoint/2010/main" val="3275367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062" y="270456"/>
            <a:ext cx="8706118" cy="5509200"/>
          </a:xfrm>
          <a:prstGeom prst="rect">
            <a:avLst/>
          </a:prstGeom>
          <a:noFill/>
        </p:spPr>
        <p:txBody>
          <a:bodyPr wrap="square" rtlCol="0">
            <a:spAutoFit/>
          </a:bodyPr>
          <a:lstStyle/>
          <a:p>
            <a:r>
              <a:rPr lang="id-ID" sz="3200" b="1" dirty="0" smtClean="0">
                <a:solidFill>
                  <a:srgbClr val="7030A0"/>
                </a:solidFill>
              </a:rPr>
              <a:t>b. Bagian Per Juta( BPJ) / Part Per Million (PPM)</a:t>
            </a:r>
          </a:p>
          <a:p>
            <a:r>
              <a:rPr lang="id-ID" sz="3200" b="1" dirty="0" smtClean="0">
                <a:solidFill>
                  <a:srgbClr val="7030A0"/>
                </a:solidFill>
              </a:rPr>
              <a:t>Kadar zat yang sangat kecil dalam campuran dapat di nyatakan dengan ukuran bagian per juta, yaitu kadar zat yang menyatakan banyaknya bagian zat yang terdapat dalam setiap satu juta bagian campuran.</a:t>
            </a:r>
          </a:p>
          <a:p>
            <a:endParaRPr lang="id-ID" sz="3200" b="1" dirty="0">
              <a:solidFill>
                <a:srgbClr val="7030A0"/>
              </a:solidFill>
            </a:endParaRPr>
          </a:p>
          <a:p>
            <a:r>
              <a:rPr lang="id-ID" sz="3200" b="1" dirty="0" smtClean="0">
                <a:solidFill>
                  <a:srgbClr val="7030A0"/>
                </a:solidFill>
              </a:rPr>
              <a:t>Rumus :</a:t>
            </a:r>
          </a:p>
          <a:p>
            <a:r>
              <a:rPr lang="id-ID" sz="3200" b="1" dirty="0">
                <a:solidFill>
                  <a:srgbClr val="7030A0"/>
                </a:solidFill>
              </a:rPr>
              <a:t> </a:t>
            </a:r>
            <a:r>
              <a:rPr lang="id-ID" sz="3200" b="1" dirty="0" smtClean="0">
                <a:solidFill>
                  <a:srgbClr val="7030A0"/>
                </a:solidFill>
              </a:rPr>
              <a:t>                     </a:t>
            </a:r>
          </a:p>
          <a:p>
            <a:r>
              <a:rPr lang="id-ID" sz="2800" b="1" dirty="0">
                <a:solidFill>
                  <a:srgbClr val="7030A0"/>
                </a:solidFill>
              </a:rPr>
              <a:t> </a:t>
            </a:r>
            <a:r>
              <a:rPr lang="id-ID" sz="2800" b="1" dirty="0" smtClean="0">
                <a:solidFill>
                  <a:srgbClr val="7030A0"/>
                </a:solidFill>
              </a:rPr>
              <a:t>                    </a:t>
            </a:r>
            <a:endParaRPr lang="id-ID" b="1" dirty="0" smtClean="0">
              <a:solidFill>
                <a:srgbClr val="7030A0"/>
              </a:solidFill>
            </a:endParaRPr>
          </a:p>
          <a:p>
            <a:endParaRPr lang="id-ID" b="1" dirty="0">
              <a:solidFill>
                <a:srgbClr val="7030A0"/>
              </a:solidFill>
            </a:endParaRPr>
          </a:p>
          <a:p>
            <a:endParaRPr lang="id-ID" b="1" dirty="0">
              <a:solidFill>
                <a:srgbClr val="7030A0"/>
              </a:solidFill>
            </a:endParaRPr>
          </a:p>
        </p:txBody>
      </p:sp>
      <p:sp>
        <p:nvSpPr>
          <p:cNvPr id="3" name="Rounded Rectangle 2"/>
          <p:cNvSpPr/>
          <p:nvPr/>
        </p:nvSpPr>
        <p:spPr>
          <a:xfrm>
            <a:off x="425003" y="4456090"/>
            <a:ext cx="8358389" cy="226668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id-ID" sz="2800" b="1" dirty="0" smtClean="0">
                <a:solidFill>
                  <a:srgbClr val="7030A0"/>
                </a:solidFill>
              </a:rPr>
              <a:t>                     </a:t>
            </a:r>
            <a:r>
              <a:rPr lang="id-ID" sz="2800" b="1" dirty="0">
                <a:solidFill>
                  <a:srgbClr val="7030A0"/>
                </a:solidFill>
              </a:rPr>
              <a:t>Massa zat dalam campuran  </a:t>
            </a:r>
          </a:p>
          <a:p>
            <a:r>
              <a:rPr lang="id-ID" sz="2800" b="1" dirty="0">
                <a:solidFill>
                  <a:srgbClr val="7030A0"/>
                </a:solidFill>
              </a:rPr>
              <a:t>BPJ/PPM =                                                       x  1.000.000</a:t>
            </a:r>
          </a:p>
          <a:p>
            <a:r>
              <a:rPr lang="id-ID" sz="2800" b="1" dirty="0">
                <a:solidFill>
                  <a:srgbClr val="7030A0"/>
                </a:solidFill>
              </a:rPr>
              <a:t>                     Massa seluruh campuran</a:t>
            </a:r>
            <a:endParaRPr lang="id-ID" sz="2800" dirty="0"/>
          </a:p>
        </p:txBody>
      </p:sp>
      <p:cxnSp>
        <p:nvCxnSpPr>
          <p:cNvPr id="5" name="Straight Connector 4"/>
          <p:cNvCxnSpPr/>
          <p:nvPr/>
        </p:nvCxnSpPr>
        <p:spPr>
          <a:xfrm>
            <a:off x="2421228" y="5550794"/>
            <a:ext cx="3953814" cy="25758"/>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36762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546" y="218941"/>
            <a:ext cx="8718998" cy="6555641"/>
          </a:xfrm>
          <a:prstGeom prst="rect">
            <a:avLst/>
          </a:prstGeom>
          <a:noFill/>
        </p:spPr>
        <p:txBody>
          <a:bodyPr wrap="square" rtlCol="0">
            <a:spAutoFit/>
          </a:bodyPr>
          <a:lstStyle/>
          <a:p>
            <a:r>
              <a:rPr lang="id-ID" sz="2800" b="1" dirty="0" smtClean="0">
                <a:solidFill>
                  <a:srgbClr val="FF0000"/>
                </a:solidFill>
              </a:rPr>
              <a:t>Contoh soal 3.</a:t>
            </a:r>
            <a:endParaRPr lang="id-ID" sz="2800" b="1" dirty="0">
              <a:solidFill>
                <a:srgbClr val="FF0000"/>
              </a:solidFill>
            </a:endParaRPr>
          </a:p>
          <a:p>
            <a:r>
              <a:rPr lang="id-ID" sz="2800" dirty="0" smtClean="0">
                <a:solidFill>
                  <a:srgbClr val="00B050"/>
                </a:solidFill>
              </a:rPr>
              <a:t>Sebanyak 1 kg sampel air sungai setelah di teliti ternyata mengandung 10 mg Pb. Berapakah kadar Pb dalam sampel sungai tersebut?</a:t>
            </a:r>
            <a:endParaRPr lang="id-ID" sz="2800" dirty="0">
              <a:solidFill>
                <a:srgbClr val="00B050"/>
              </a:solidFill>
            </a:endParaRPr>
          </a:p>
          <a:p>
            <a:r>
              <a:rPr lang="id-ID" sz="2800" b="1" dirty="0" smtClean="0">
                <a:solidFill>
                  <a:srgbClr val="FF0000"/>
                </a:solidFill>
              </a:rPr>
              <a:t>Jawab :</a:t>
            </a:r>
          </a:p>
          <a:p>
            <a:r>
              <a:rPr lang="id-ID" sz="2800" dirty="0" smtClean="0">
                <a:solidFill>
                  <a:schemeClr val="accent6">
                    <a:lumMod val="50000"/>
                  </a:schemeClr>
                </a:solidFill>
              </a:rPr>
              <a:t>Massa campuran = 1 kg  = 1.000.000 mg</a:t>
            </a:r>
          </a:p>
          <a:p>
            <a:r>
              <a:rPr lang="id-ID" sz="2800" dirty="0" smtClean="0">
                <a:solidFill>
                  <a:schemeClr val="accent6">
                    <a:lumMod val="50000"/>
                  </a:schemeClr>
                </a:solidFill>
              </a:rPr>
              <a:t>Massa Pb              =  10 mg</a:t>
            </a:r>
          </a:p>
          <a:p>
            <a:r>
              <a:rPr lang="id-ID" sz="2800" dirty="0" smtClean="0">
                <a:solidFill>
                  <a:schemeClr val="accent6">
                    <a:lumMod val="50000"/>
                  </a:schemeClr>
                </a:solidFill>
              </a:rPr>
              <a:t>Ditanya kadar Pb dalam PPM / BPJ</a:t>
            </a:r>
            <a:endParaRPr lang="id-ID" sz="2800" dirty="0">
              <a:solidFill>
                <a:schemeClr val="accent6">
                  <a:lumMod val="50000"/>
                </a:schemeClr>
              </a:solidFill>
            </a:endParaRPr>
          </a:p>
          <a:p>
            <a:r>
              <a:rPr lang="id-ID" sz="2800" b="1" dirty="0" smtClean="0">
                <a:solidFill>
                  <a:srgbClr val="7030A0"/>
                </a:solidFill>
              </a:rPr>
              <a:t>                     </a:t>
            </a:r>
            <a:r>
              <a:rPr lang="id-ID" sz="2800" b="1" dirty="0">
                <a:solidFill>
                  <a:srgbClr val="7030A0"/>
                </a:solidFill>
              </a:rPr>
              <a:t>Massa zat dalam campuran  </a:t>
            </a:r>
          </a:p>
          <a:p>
            <a:r>
              <a:rPr lang="id-ID" sz="2800" b="1" dirty="0">
                <a:solidFill>
                  <a:srgbClr val="7030A0"/>
                </a:solidFill>
              </a:rPr>
              <a:t>BPJ/PPM =                                                       x  1.000.000</a:t>
            </a:r>
          </a:p>
          <a:p>
            <a:r>
              <a:rPr lang="id-ID" sz="2800" b="1" dirty="0">
                <a:solidFill>
                  <a:srgbClr val="7030A0"/>
                </a:solidFill>
              </a:rPr>
              <a:t>                     Massa seluruh </a:t>
            </a:r>
            <a:r>
              <a:rPr lang="id-ID" sz="2800" b="1" dirty="0" smtClean="0">
                <a:solidFill>
                  <a:srgbClr val="7030A0"/>
                </a:solidFill>
              </a:rPr>
              <a:t>campuran</a:t>
            </a:r>
          </a:p>
          <a:p>
            <a:endParaRPr lang="id-ID" sz="2800" b="1" dirty="0">
              <a:solidFill>
                <a:srgbClr val="7030A0"/>
              </a:solidFill>
            </a:endParaRPr>
          </a:p>
          <a:p>
            <a:r>
              <a:rPr lang="id-ID" sz="2800" b="1" dirty="0" smtClean="0">
                <a:solidFill>
                  <a:srgbClr val="7030A0"/>
                </a:solidFill>
              </a:rPr>
              <a:t>                                10</a:t>
            </a:r>
          </a:p>
          <a:p>
            <a:r>
              <a:rPr lang="id-ID" sz="2800" b="1" dirty="0" smtClean="0">
                <a:solidFill>
                  <a:srgbClr val="7030A0"/>
                </a:solidFill>
              </a:rPr>
              <a:t>PPM      =                                          x  1.000.000     =  10 PPM</a:t>
            </a:r>
          </a:p>
          <a:p>
            <a:r>
              <a:rPr lang="id-ID" sz="2800" b="1" dirty="0">
                <a:solidFill>
                  <a:srgbClr val="7030A0"/>
                </a:solidFill>
              </a:rPr>
              <a:t> </a:t>
            </a:r>
            <a:r>
              <a:rPr lang="id-ID" sz="2800" b="1" dirty="0" smtClean="0">
                <a:solidFill>
                  <a:srgbClr val="7030A0"/>
                </a:solidFill>
              </a:rPr>
              <a:t>                       1.000.000</a:t>
            </a:r>
            <a:endParaRPr lang="id-ID" sz="2800" dirty="0"/>
          </a:p>
        </p:txBody>
      </p:sp>
      <p:cxnSp>
        <p:nvCxnSpPr>
          <p:cNvPr id="5" name="Straight Connector 4"/>
          <p:cNvCxnSpPr/>
          <p:nvPr/>
        </p:nvCxnSpPr>
        <p:spPr>
          <a:xfrm>
            <a:off x="2021983" y="4314423"/>
            <a:ext cx="3902299" cy="12878"/>
          </a:xfrm>
          <a:prstGeom prst="line">
            <a:avLst/>
          </a:prstGeom>
        </p:spPr>
        <p:style>
          <a:lnRef idx="3">
            <a:schemeClr val="accent1"/>
          </a:lnRef>
          <a:fillRef idx="0">
            <a:schemeClr val="accent1"/>
          </a:fillRef>
          <a:effectRef idx="2">
            <a:schemeClr val="accent1"/>
          </a:effectRef>
          <a:fontRef idx="minor">
            <a:schemeClr val="tx1"/>
          </a:fontRef>
        </p:style>
      </p:cxnSp>
      <p:cxnSp>
        <p:nvCxnSpPr>
          <p:cNvPr id="7" name="Straight Connector 6"/>
          <p:cNvCxnSpPr/>
          <p:nvPr/>
        </p:nvCxnSpPr>
        <p:spPr>
          <a:xfrm flipV="1">
            <a:off x="2240924" y="6014434"/>
            <a:ext cx="2240924" cy="12879"/>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8903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8941" y="231820"/>
            <a:ext cx="8564451" cy="6740307"/>
          </a:xfrm>
          <a:prstGeom prst="rect">
            <a:avLst/>
          </a:prstGeom>
          <a:noFill/>
        </p:spPr>
        <p:txBody>
          <a:bodyPr wrap="square" rtlCol="0">
            <a:spAutoFit/>
          </a:bodyPr>
          <a:lstStyle/>
          <a:p>
            <a:r>
              <a:rPr lang="id-ID" sz="2400" b="1" dirty="0" smtClean="0">
                <a:solidFill>
                  <a:srgbClr val="FF0000"/>
                </a:solidFill>
              </a:rPr>
              <a:t>C0ntoh soal 4</a:t>
            </a:r>
          </a:p>
          <a:p>
            <a:endParaRPr lang="id-ID" sz="2400" b="1" dirty="0">
              <a:solidFill>
                <a:srgbClr val="FF0000"/>
              </a:solidFill>
            </a:endParaRPr>
          </a:p>
          <a:p>
            <a:r>
              <a:rPr lang="id-ID" sz="2400" dirty="0" smtClean="0">
                <a:solidFill>
                  <a:srgbClr val="00B050"/>
                </a:solidFill>
              </a:rPr>
              <a:t>Di dalam 2 Kg air terdapat 20 mg Merkuri (Hg). Hitunglah BPJ nya.</a:t>
            </a:r>
          </a:p>
          <a:p>
            <a:endParaRPr lang="id-ID" sz="2400" dirty="0">
              <a:solidFill>
                <a:srgbClr val="00B050"/>
              </a:solidFill>
            </a:endParaRPr>
          </a:p>
          <a:p>
            <a:r>
              <a:rPr lang="id-ID" sz="2400" b="1" dirty="0" smtClean="0">
                <a:solidFill>
                  <a:srgbClr val="FF0000"/>
                </a:solidFill>
              </a:rPr>
              <a:t>Jawab :</a:t>
            </a:r>
          </a:p>
          <a:p>
            <a:r>
              <a:rPr lang="id-ID" sz="2400" dirty="0" smtClean="0"/>
              <a:t>Massa campuran = 2 Kg  =  2.000.000 mg</a:t>
            </a:r>
          </a:p>
          <a:p>
            <a:r>
              <a:rPr lang="id-ID" sz="2400" dirty="0" smtClean="0"/>
              <a:t>Massa zat                          =   20 mg</a:t>
            </a:r>
          </a:p>
          <a:p>
            <a:r>
              <a:rPr lang="id-ID" sz="2400" dirty="0" smtClean="0"/>
              <a:t>BPJ                                      =   ?</a:t>
            </a:r>
            <a:endParaRPr lang="id-ID" sz="2400" dirty="0"/>
          </a:p>
          <a:p>
            <a:endParaRPr lang="id-ID" sz="2400" dirty="0" smtClean="0"/>
          </a:p>
          <a:p>
            <a:r>
              <a:rPr lang="id-ID" sz="2400" b="1" dirty="0">
                <a:solidFill>
                  <a:srgbClr val="7030A0"/>
                </a:solidFill>
              </a:rPr>
              <a:t> </a:t>
            </a:r>
            <a:r>
              <a:rPr lang="id-ID" sz="2400" b="1" dirty="0" smtClean="0">
                <a:solidFill>
                  <a:srgbClr val="7030A0"/>
                </a:solidFill>
              </a:rPr>
              <a:t>                     Massa </a:t>
            </a:r>
            <a:r>
              <a:rPr lang="id-ID" sz="2400" b="1" dirty="0">
                <a:solidFill>
                  <a:srgbClr val="7030A0"/>
                </a:solidFill>
              </a:rPr>
              <a:t>zat dalam campuran  </a:t>
            </a:r>
          </a:p>
          <a:p>
            <a:r>
              <a:rPr lang="id-ID" sz="2400" b="1" dirty="0">
                <a:solidFill>
                  <a:srgbClr val="7030A0"/>
                </a:solidFill>
              </a:rPr>
              <a:t>BPJ/PPM =                                                       x  1.000.000</a:t>
            </a:r>
          </a:p>
          <a:p>
            <a:r>
              <a:rPr lang="id-ID" sz="2400" b="1" dirty="0">
                <a:solidFill>
                  <a:srgbClr val="7030A0"/>
                </a:solidFill>
              </a:rPr>
              <a:t>                     Massa seluruh </a:t>
            </a:r>
            <a:r>
              <a:rPr lang="id-ID" sz="2400" b="1" dirty="0" smtClean="0">
                <a:solidFill>
                  <a:srgbClr val="7030A0"/>
                </a:solidFill>
              </a:rPr>
              <a:t>campuran</a:t>
            </a:r>
          </a:p>
          <a:p>
            <a:endParaRPr lang="id-ID" sz="2400" b="1" dirty="0" smtClean="0">
              <a:solidFill>
                <a:srgbClr val="7030A0"/>
              </a:solidFill>
            </a:endParaRPr>
          </a:p>
          <a:p>
            <a:r>
              <a:rPr lang="id-ID" sz="2400" b="1" dirty="0" smtClean="0">
                <a:solidFill>
                  <a:srgbClr val="7030A0"/>
                </a:solidFill>
              </a:rPr>
              <a:t>                          20</a:t>
            </a:r>
            <a:endParaRPr lang="id-ID" sz="2400" b="1" dirty="0">
              <a:solidFill>
                <a:srgbClr val="7030A0"/>
              </a:solidFill>
            </a:endParaRPr>
          </a:p>
          <a:p>
            <a:r>
              <a:rPr lang="id-ID" sz="2400" b="1" dirty="0" smtClean="0">
                <a:solidFill>
                  <a:srgbClr val="7030A0"/>
                </a:solidFill>
              </a:rPr>
              <a:t>BPJ           =                                 x  1.000.000</a:t>
            </a:r>
          </a:p>
          <a:p>
            <a:r>
              <a:rPr lang="id-ID" sz="2400" b="1" dirty="0">
                <a:solidFill>
                  <a:srgbClr val="7030A0"/>
                </a:solidFill>
              </a:rPr>
              <a:t> </a:t>
            </a:r>
            <a:r>
              <a:rPr lang="id-ID" sz="2400" b="1" dirty="0" smtClean="0">
                <a:solidFill>
                  <a:srgbClr val="7030A0"/>
                </a:solidFill>
              </a:rPr>
              <a:t>                     2.000.000</a:t>
            </a:r>
          </a:p>
          <a:p>
            <a:endParaRPr lang="id-ID" sz="2400" b="1" dirty="0">
              <a:solidFill>
                <a:srgbClr val="7030A0"/>
              </a:solidFill>
            </a:endParaRPr>
          </a:p>
          <a:p>
            <a:r>
              <a:rPr lang="id-ID" sz="2400" b="1" dirty="0" smtClean="0">
                <a:solidFill>
                  <a:srgbClr val="7030A0"/>
                </a:solidFill>
              </a:rPr>
              <a:t>                 =  10 BPJ</a:t>
            </a:r>
            <a:endParaRPr lang="id-ID" sz="2400" dirty="0"/>
          </a:p>
        </p:txBody>
      </p:sp>
      <p:cxnSp>
        <p:nvCxnSpPr>
          <p:cNvPr id="4" name="Straight Connector 3"/>
          <p:cNvCxnSpPr/>
          <p:nvPr/>
        </p:nvCxnSpPr>
        <p:spPr>
          <a:xfrm flipV="1">
            <a:off x="1867437" y="4069724"/>
            <a:ext cx="3245476" cy="12879"/>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1867437" y="5576552"/>
            <a:ext cx="1803042" cy="0"/>
          </a:xfrm>
          <a:prstGeom prst="line">
            <a:avLst/>
          </a:prstGeom>
        </p:spPr>
        <p:style>
          <a:lnRef idx="3">
            <a:schemeClr val="dk1"/>
          </a:lnRef>
          <a:fillRef idx="0">
            <a:schemeClr val="dk1"/>
          </a:fillRef>
          <a:effectRef idx="2">
            <a:schemeClr val="dk1"/>
          </a:effectRef>
          <a:fontRef idx="minor">
            <a:schemeClr val="tx1"/>
          </a:fontRef>
        </p:style>
      </p:cxnSp>
      <p:sp>
        <p:nvSpPr>
          <p:cNvPr id="9" name="Cloud 8"/>
          <p:cNvSpPr/>
          <p:nvPr/>
        </p:nvSpPr>
        <p:spPr>
          <a:xfrm>
            <a:off x="5847008" y="4803820"/>
            <a:ext cx="3168203" cy="1700011"/>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d-ID" sz="2400" i="1" dirty="0" smtClean="0">
                <a:solidFill>
                  <a:schemeClr val="tx1"/>
                </a:solidFill>
              </a:rPr>
              <a:t>Masih gampangggg...</a:t>
            </a:r>
            <a:endParaRPr lang="id-ID" sz="2400" i="1" dirty="0">
              <a:solidFill>
                <a:schemeClr val="tx1"/>
              </a:solidFill>
            </a:endParaRPr>
          </a:p>
        </p:txBody>
      </p:sp>
    </p:spTree>
    <p:extLst>
      <p:ext uri="{BB962C8B-B14F-4D97-AF65-F5344CB8AC3E}">
        <p14:creationId xmlns:p14="http://schemas.microsoft.com/office/powerpoint/2010/main" val="16932486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532</Words>
  <Application>Microsoft Office PowerPoint</Application>
  <PresentationFormat>On-screen Show (4:3)</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Bauhaus 93</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emachines</dc:creator>
  <cp:lastModifiedBy>emachines</cp:lastModifiedBy>
  <cp:revision>16</cp:revision>
  <dcterms:created xsi:type="dcterms:W3CDTF">2021-03-29T01:56:21Z</dcterms:created>
  <dcterms:modified xsi:type="dcterms:W3CDTF">2022-04-07T11:56:31Z</dcterms:modified>
</cp:coreProperties>
</file>