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786337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58860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247340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6081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39510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4924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8199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0086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88278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48678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11244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3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gradFill>
          <a:gsLst>
            <a:gs pos="0">
              <a:srgbClr val="DEF1D1"/>
            </a:gs>
            <a:gs pos="74000">
              <a:srgbClr val="D1E7A4"/>
            </a:gs>
            <a:gs pos="83000">
              <a:srgbClr val="D1E7A4"/>
            </a:gs>
            <a:gs pos="100000">
              <a:srgbClr val="E0EFC2"/>
            </a:gs>
          </a:gsLst>
          <a:lin ang="5400000" scaled="0"/>
        </a:gra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10930597" y="323557"/>
            <a:ext cx="928468" cy="1448972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  <a:solidFill>
            <a:schemeClr val="accent3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10777025" y="2912012"/>
            <a:ext cx="1097280" cy="1097280"/>
          </a:xfrm>
          <a:prstGeom prst="ellipse">
            <a:avLst/>
          </a:prstGeom>
          <a:gradFill>
            <a:gsLst>
              <a:gs pos="0">
                <a:srgbClr val="74B056"/>
              </a:gs>
              <a:gs pos="50000">
                <a:srgbClr val="60AA30"/>
              </a:gs>
              <a:gs pos="100000">
                <a:srgbClr val="549A26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10761785" y="5148775"/>
            <a:ext cx="1097280" cy="1069145"/>
          </a:xfrm>
          <a:prstGeom prst="star7">
            <a:avLst>
              <a:gd name="adj" fmla="val 34601"/>
              <a:gd name="hf" fmla="val 102572"/>
              <a:gd name="vf" fmla="val 105210"/>
            </a:avLst>
          </a:prstGeom>
          <a:gradFill>
            <a:gsLst>
              <a:gs pos="0">
                <a:srgbClr val="9A9A9A"/>
              </a:gs>
              <a:gs pos="50000">
                <a:srgbClr val="8D8D8D"/>
              </a:gs>
              <a:gs pos="100000">
                <a:srgbClr val="787878"/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126609" y="0"/>
            <a:ext cx="337625" cy="6721475"/>
          </a:xfrm>
          <a:prstGeom prst="halfFrame">
            <a:avLst>
              <a:gd name="adj1" fmla="val 33333"/>
              <a:gd name="adj2" fmla="val 33333"/>
            </a:avLst>
          </a:prstGeom>
          <a:solidFill>
            <a:schemeClr val="accent1"/>
          </a:solidFill>
          <a:ln w="12700" cap="flat" cmpd="sng">
            <a:solidFill>
              <a:srgbClr val="6F942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97D53"/>
              </a:buClr>
              <a:buSzPts val="9600"/>
              <a:buFont typeface="Algerian"/>
              <a:buNone/>
            </a:pPr>
            <a:r>
              <a:rPr lang="en-US" sz="9600" b="1" i="0" u="none" strike="noStrike" cap="none">
                <a:solidFill>
                  <a:srgbClr val="297D53"/>
                </a:solidFill>
                <a:latin typeface="Algerian"/>
                <a:ea typeface="Algerian"/>
                <a:cs typeface="Algerian"/>
                <a:sym typeface="Algerian"/>
              </a:rPr>
              <a:t>KADAR ZAT-2</a:t>
            </a:r>
            <a:endParaRPr sz="9600" b="1" i="0" u="none" strike="noStrike" cap="none">
              <a:solidFill>
                <a:srgbClr val="297D53"/>
              </a:solidFill>
              <a:latin typeface="Algerian"/>
              <a:ea typeface="Algerian"/>
              <a:cs typeface="Algerian"/>
              <a:sym typeface="Algerian"/>
            </a:endParaRPr>
          </a:p>
        </p:txBody>
      </p:sp>
      <p:sp>
        <p:nvSpPr>
          <p:cNvPr id="87" name="Google Shape;87;p13"/>
          <p:cNvSpPr txBox="1"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BY.RAHEL KEMIT</a:t>
            </a:r>
            <a:endParaRPr sz="28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2"/>
          <p:cNvSpPr txBox="1"/>
          <p:nvPr/>
        </p:nvSpPr>
        <p:spPr>
          <a:xfrm>
            <a:off x="656823" y="321972"/>
            <a:ext cx="9465971" cy="61863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Tes uji kemampuan 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3600"/>
              <a:buFont typeface="Calibri"/>
              <a:buAutoNum type="arabicPeriod"/>
            </a:pPr>
            <a:r>
              <a:rPr lang="en-US" sz="36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Berapakah kadar dari alkohol dalam larutannya, jika sebanyak 20 mL alkohol di campurkan dengan 80 mL air?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ts val="3600"/>
              <a:buFont typeface="Calibri"/>
              <a:buAutoNum type="arabicPeriod"/>
            </a:pPr>
            <a:r>
              <a:rPr lang="en-US" sz="36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Berapa mL alkohol harus di campurkan dengan 750 mL air agar di peroleh kadar alkohol sebesar 25%?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AutoNum type="arabicPeriod"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Berapa Volume air yang harus di tambahkan ke dalam 100 mL asam acetat, jika kadar asam acetatnya adalah 25%?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/>
          <p:nvPr/>
        </p:nvSpPr>
        <p:spPr>
          <a:xfrm>
            <a:off x="811369" y="953037"/>
            <a:ext cx="9697792" cy="5486400"/>
          </a:xfrm>
          <a:prstGeom prst="horizontalScroll">
            <a:avLst>
              <a:gd name="adj" fmla="val 12500"/>
            </a:avLst>
          </a:prstGeom>
          <a:solidFill>
            <a:schemeClr val="lt2"/>
          </a:solidFill>
          <a:ln w="12700" cap="flat" cmpd="sng">
            <a:solidFill>
              <a:srgbClr val="6F942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TERIMAKASIH BUAT PERHATIANNYA ANAK IBU…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SAMPAI BERTEMU KEMBALI DI MINGGU DEPAN….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KEEP SPIRIT, KEEP HEALT N CHAYOOO…………….</a:t>
            </a:r>
            <a:endParaRPr sz="4000">
              <a:solidFill>
                <a:srgbClr val="00B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/>
        </p:nvSpPr>
        <p:spPr>
          <a:xfrm>
            <a:off x="450761" y="296214"/>
            <a:ext cx="10032642" cy="6494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2. Persen Volume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Persen volume menyatakan </a:t>
            </a:r>
            <a:r>
              <a:rPr lang="en-US" sz="32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volume zat yang terdapat dalam setiap 100 bagian volume campuran.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Rumus 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</a:t>
            </a:r>
            <a:r>
              <a:rPr lang="en-US" sz="3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Volume zat dalam campuran</a:t>
            </a:r>
            <a:endParaRPr sz="32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% Volume   =                                                             x 100%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Volume seluruh campuran</a:t>
            </a:r>
            <a:endParaRPr sz="32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Contoh soal :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200"/>
              <a:buFont typeface="Calibri"/>
              <a:buAutoNum type="arabicPeriod"/>
            </a:pPr>
            <a:r>
              <a:rPr lang="en-US" sz="3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Berapa volume alkohol (dalam mL) yang terlarut dalam 500 mL larutan alkohol yang memiliki kadar 30%?</a:t>
            </a:r>
            <a:endParaRPr/>
          </a:p>
        </p:txBody>
      </p:sp>
      <p:cxnSp>
        <p:nvCxnSpPr>
          <p:cNvPr id="93" name="Google Shape;93;p14"/>
          <p:cNvCxnSpPr/>
          <p:nvPr/>
        </p:nvCxnSpPr>
        <p:spPr>
          <a:xfrm>
            <a:off x="2975020" y="4005330"/>
            <a:ext cx="4481848" cy="1287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/>
        </p:nvSpPr>
        <p:spPr>
          <a:xfrm>
            <a:off x="540913" y="270456"/>
            <a:ext cx="9865217" cy="7017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Jawab: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Volume alkohol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% Alkohol =                                     x 100%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Volume larutan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Volume alkohol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30%           =                                     x 100%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500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Volume alkohol   = 30% x 500 mL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100%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= 150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9" name="Google Shape;99;p15"/>
          <p:cNvCxnSpPr/>
          <p:nvPr/>
        </p:nvCxnSpPr>
        <p:spPr>
          <a:xfrm>
            <a:off x="3361386" y="1648496"/>
            <a:ext cx="2820473" cy="2575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0" name="Google Shape;100;p15"/>
          <p:cNvCxnSpPr/>
          <p:nvPr/>
        </p:nvCxnSpPr>
        <p:spPr>
          <a:xfrm>
            <a:off x="3528811" y="3850783"/>
            <a:ext cx="2653048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01" name="Google Shape;101;p15"/>
          <p:cNvCxnSpPr/>
          <p:nvPr/>
        </p:nvCxnSpPr>
        <p:spPr>
          <a:xfrm rot="10800000" flipH="1">
            <a:off x="4082603" y="5782614"/>
            <a:ext cx="2202287" cy="12879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/>
        </p:nvSpPr>
        <p:spPr>
          <a:xfrm>
            <a:off x="566670" y="244699"/>
            <a:ext cx="9375820" cy="729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Contoh soal 2.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56E9F"/>
                </a:solidFill>
                <a:latin typeface="Calibri"/>
                <a:ea typeface="Calibri"/>
                <a:cs typeface="Calibri"/>
                <a:sym typeface="Calibri"/>
              </a:rPr>
              <a:t>Jika 40 mL asam cuka di larutkan ke dalam 160 mL air sehingga terbentuk larutan asam cuka. Hitunglah kadar asam cuka tersebut?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56E9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Jawab :</a:t>
            </a: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</a:t>
            </a:r>
            <a:r>
              <a:rPr lang="en-US" sz="36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Volume asam cuka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% asam cuka   =                                            x 100%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Volume larutan</a:t>
            </a:r>
            <a:endParaRPr sz="36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7" name="Google Shape;107;p16"/>
          <p:cNvCxnSpPr/>
          <p:nvPr/>
        </p:nvCxnSpPr>
        <p:spPr>
          <a:xfrm>
            <a:off x="4546242" y="4958366"/>
            <a:ext cx="3296992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/>
        </p:nvSpPr>
        <p:spPr>
          <a:xfrm>
            <a:off x="605307" y="193183"/>
            <a:ext cx="9350062" cy="6463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40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% asam cuka  </a:t>
            </a: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                                       x 100 %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( 40 mL + 160 mL)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40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=                     x 100%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200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=    20 %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3" name="Google Shape;113;p17"/>
          <p:cNvCxnSpPr/>
          <p:nvPr/>
        </p:nvCxnSpPr>
        <p:spPr>
          <a:xfrm rot="10800000" flipH="1">
            <a:off x="4623515" y="1133341"/>
            <a:ext cx="2871989" cy="51515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4" name="Google Shape;114;p17"/>
          <p:cNvCxnSpPr/>
          <p:nvPr/>
        </p:nvCxnSpPr>
        <p:spPr>
          <a:xfrm rot="10800000" flipH="1">
            <a:off x="4172755" y="3812146"/>
            <a:ext cx="1481070" cy="12879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/>
        </p:nvSpPr>
        <p:spPr>
          <a:xfrm>
            <a:off x="502276" y="270456"/>
            <a:ext cx="9813701" cy="8740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Contoh soal 3.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Berapakah volume air yang harus di tambahkan ke dalam 50 mL HCl agar di peroleh kadar HCl sebesar 25%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Jawab :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Kita misalkan volume air = X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Maka volume campuran  = Volume air + Volume HCl</a:t>
            </a:r>
            <a:endParaRPr sz="32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= ( X + 50 )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</a:t>
            </a:r>
            <a:r>
              <a:rPr lang="en-US" sz="3200">
                <a:solidFill>
                  <a:srgbClr val="222F28"/>
                </a:solidFill>
                <a:latin typeface="Calibri"/>
                <a:ea typeface="Calibri"/>
                <a:cs typeface="Calibri"/>
                <a:sym typeface="Calibri"/>
              </a:rPr>
              <a:t>Volume HCl</a:t>
            </a:r>
            <a:endParaRPr sz="3200">
              <a:solidFill>
                <a:srgbClr val="222F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222F28"/>
                </a:solidFill>
                <a:latin typeface="Calibri"/>
                <a:ea typeface="Calibri"/>
                <a:cs typeface="Calibri"/>
                <a:sym typeface="Calibri"/>
              </a:rPr>
              <a:t>%HCl  =                                  x 100%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222F28"/>
                </a:solidFill>
                <a:latin typeface="Calibri"/>
                <a:ea typeface="Calibri"/>
                <a:cs typeface="Calibri"/>
                <a:sym typeface="Calibri"/>
              </a:rPr>
              <a:t>                 Volume larutan</a:t>
            </a:r>
            <a:endParaRPr sz="3200">
              <a:solidFill>
                <a:srgbClr val="222F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50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25%      =                              x 100 %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( X + 50 )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0" name="Google Shape;120;p18"/>
          <p:cNvCxnSpPr/>
          <p:nvPr/>
        </p:nvCxnSpPr>
        <p:spPr>
          <a:xfrm rot="10800000" flipH="1">
            <a:off x="2125014" y="5937161"/>
            <a:ext cx="2537138" cy="12878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/>
        </p:nvSpPr>
        <p:spPr>
          <a:xfrm>
            <a:off x="502276" y="296214"/>
            <a:ext cx="10148552" cy="64633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50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25%       =                              x 100 %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( X + 50 )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+ 50    =  50  x 100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25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X + 50   =   200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            =   200 – 50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             =   150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6" name="Google Shape;126;p19"/>
          <p:cNvCxnSpPr/>
          <p:nvPr/>
        </p:nvCxnSpPr>
        <p:spPr>
          <a:xfrm rot="10800000" flipH="1">
            <a:off x="2871989" y="1648496"/>
            <a:ext cx="2125014" cy="12879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7" name="Google Shape;127;p19"/>
          <p:cNvCxnSpPr/>
          <p:nvPr/>
        </p:nvCxnSpPr>
        <p:spPr>
          <a:xfrm rot="10800000" flipH="1">
            <a:off x="2730321" y="3618963"/>
            <a:ext cx="1481071" cy="2575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/>
        </p:nvSpPr>
        <p:spPr>
          <a:xfrm>
            <a:off x="669701" y="360608"/>
            <a:ext cx="9620519" cy="5909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Contoh</a:t>
            </a:r>
            <a:r>
              <a:rPr lang="en-US" sz="4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soal</a:t>
            </a:r>
            <a:r>
              <a:rPr lang="en-US" sz="4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4.</a:t>
            </a:r>
            <a:endParaRPr sz="4000" b="1" dirty="0">
              <a:solidFill>
                <a:srgbClr val="FF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Berapakah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volume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asam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acetat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yang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harus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di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campurkan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ke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dalam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500 mL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larutannya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agar di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peroleh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kadar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asam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acetat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nya</a:t>
            </a:r>
            <a:r>
              <a:rPr lang="en-US" sz="4000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30%?</a:t>
            </a:r>
            <a:endParaRPr sz="4000" dirty="0">
              <a:solidFill>
                <a:srgbClr val="0070C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Jawab</a:t>
            </a:r>
            <a:r>
              <a:rPr lang="en-US" sz="40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:</a:t>
            </a:r>
            <a:endParaRPr sz="4000" b="1" dirty="0">
              <a:solidFill>
                <a:srgbClr val="FF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Misalkan</a:t>
            </a: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Volume </a:t>
            </a:r>
            <a:r>
              <a:rPr lang="en-US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asam</a:t>
            </a: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acetatnya</a:t>
            </a: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X mL</a:t>
            </a:r>
            <a:endParaRPr sz="4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Volume </a:t>
            </a:r>
            <a:r>
              <a:rPr lang="en-US" sz="40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campuran</a:t>
            </a:r>
            <a:r>
              <a:rPr lang="en-US" sz="4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= 500 mL</a:t>
            </a:r>
            <a:endParaRPr sz="40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/>
        </p:nvSpPr>
        <p:spPr>
          <a:xfrm>
            <a:off x="515155" y="206062"/>
            <a:ext cx="9787944" cy="683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Maka 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</a:t>
            </a: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Volume asam acetat</a:t>
            </a:r>
            <a:endParaRPr sz="28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% asam acetat   =                                          x 100%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Volume campuran</a:t>
            </a:r>
            <a:endParaRPr sz="28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X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=                                x 100%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500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X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30%                   =                                x 100%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500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X            =  30 . 500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100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X            =   150 mL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8" name="Google Shape;138;p21"/>
          <p:cNvCxnSpPr/>
          <p:nvPr/>
        </p:nvCxnSpPr>
        <p:spPr>
          <a:xfrm>
            <a:off x="3412901" y="1339403"/>
            <a:ext cx="2665927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9" name="Google Shape;139;p21"/>
          <p:cNvCxnSpPr/>
          <p:nvPr/>
        </p:nvCxnSpPr>
        <p:spPr>
          <a:xfrm rot="10800000" flipH="1">
            <a:off x="3696237" y="3026535"/>
            <a:ext cx="1120462" cy="1287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0" name="Google Shape;140;p21"/>
          <p:cNvCxnSpPr/>
          <p:nvPr/>
        </p:nvCxnSpPr>
        <p:spPr>
          <a:xfrm rot="10800000" flipH="1">
            <a:off x="4018208" y="4687910"/>
            <a:ext cx="1223493" cy="2575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41" name="Google Shape;141;p21"/>
          <p:cNvCxnSpPr/>
          <p:nvPr/>
        </p:nvCxnSpPr>
        <p:spPr>
          <a:xfrm rot="10800000" flipH="1">
            <a:off x="3412901" y="5821251"/>
            <a:ext cx="953037" cy="25757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477</Words>
  <Application>Microsoft Office PowerPoint</Application>
  <PresentationFormat>Widescreen</PresentationFormat>
  <Paragraphs>103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Algerian</vt:lpstr>
      <vt:lpstr>Arial</vt:lpstr>
      <vt:lpstr>Calibri</vt:lpstr>
      <vt:lpstr>Office Theme</vt:lpstr>
      <vt:lpstr>KADAR ZAT-2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KADAR ZAT-2</dc:title>
  <dc:creator>emachines</dc:creator>
  <cp:lastModifiedBy>emachines</cp:lastModifiedBy>
  <cp:revision>3</cp:revision>
  <dcterms:modified xsi:type="dcterms:W3CDTF">2021-03-01T01:07:49Z</dcterms:modified>
</cp:coreProperties>
</file>