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57" r:id="rId5"/>
    <p:sldId id="258" r:id="rId6"/>
    <p:sldId id="259" r:id="rId7"/>
    <p:sldId id="272" r:id="rId8"/>
    <p:sldId id="260" r:id="rId9"/>
    <p:sldId id="263" r:id="rId10"/>
    <p:sldId id="271" r:id="rId11"/>
    <p:sldId id="268" r:id="rId12"/>
    <p:sldId id="270" r:id="rId13"/>
    <p:sldId id="269" r:id="rId1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B7418943-96C1-47BF-97FF-C5AE07968595}" type="datetimeFigureOut">
              <a:rPr lang="id-ID" smtClean="0"/>
              <a:t>07/08/2021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DA6097B-B987-40EE-9E6C-83FE3D07451B}" type="slidenum">
              <a:rPr lang="id-ID" smtClean="0"/>
              <a:t>‹#›</a:t>
            </a:fld>
            <a:endParaRPr lang="id-ID"/>
          </a:p>
        </p:txBody>
      </p:sp>
    </p:spTree>
    <p:extLst>
      <p:ext uri="{BB962C8B-B14F-4D97-AF65-F5344CB8AC3E}">
        <p14:creationId xmlns:p14="http://schemas.microsoft.com/office/powerpoint/2010/main" val="493104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B7418943-96C1-47BF-97FF-C5AE07968595}" type="datetimeFigureOut">
              <a:rPr lang="id-ID" smtClean="0"/>
              <a:t>07/08/2021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DA6097B-B987-40EE-9E6C-83FE3D07451B}" type="slidenum">
              <a:rPr lang="id-ID" smtClean="0"/>
              <a:t>‹#›</a:t>
            </a:fld>
            <a:endParaRPr lang="id-ID"/>
          </a:p>
        </p:txBody>
      </p:sp>
    </p:spTree>
    <p:extLst>
      <p:ext uri="{BB962C8B-B14F-4D97-AF65-F5344CB8AC3E}">
        <p14:creationId xmlns:p14="http://schemas.microsoft.com/office/powerpoint/2010/main" val="2043911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B7418943-96C1-47BF-97FF-C5AE07968595}" type="datetimeFigureOut">
              <a:rPr lang="id-ID" smtClean="0"/>
              <a:t>07/08/2021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DA6097B-B987-40EE-9E6C-83FE3D07451B}" type="slidenum">
              <a:rPr lang="id-ID" smtClean="0"/>
              <a:t>‹#›</a:t>
            </a:fld>
            <a:endParaRPr lang="id-ID"/>
          </a:p>
        </p:txBody>
      </p:sp>
    </p:spTree>
    <p:extLst>
      <p:ext uri="{BB962C8B-B14F-4D97-AF65-F5344CB8AC3E}">
        <p14:creationId xmlns:p14="http://schemas.microsoft.com/office/powerpoint/2010/main" val="516177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B7418943-96C1-47BF-97FF-C5AE07968595}" type="datetimeFigureOut">
              <a:rPr lang="id-ID" smtClean="0"/>
              <a:t>07/08/2021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DA6097B-B987-40EE-9E6C-83FE3D07451B}" type="slidenum">
              <a:rPr lang="id-ID" smtClean="0"/>
              <a:t>‹#›</a:t>
            </a:fld>
            <a:endParaRPr lang="id-ID"/>
          </a:p>
        </p:txBody>
      </p:sp>
    </p:spTree>
    <p:extLst>
      <p:ext uri="{BB962C8B-B14F-4D97-AF65-F5344CB8AC3E}">
        <p14:creationId xmlns:p14="http://schemas.microsoft.com/office/powerpoint/2010/main" val="3332360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418943-96C1-47BF-97FF-C5AE07968595}" type="datetimeFigureOut">
              <a:rPr lang="id-ID" smtClean="0"/>
              <a:t>07/08/2021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DA6097B-B987-40EE-9E6C-83FE3D07451B}" type="slidenum">
              <a:rPr lang="id-ID" smtClean="0"/>
              <a:t>‹#›</a:t>
            </a:fld>
            <a:endParaRPr lang="id-ID"/>
          </a:p>
        </p:txBody>
      </p:sp>
    </p:spTree>
    <p:extLst>
      <p:ext uri="{BB962C8B-B14F-4D97-AF65-F5344CB8AC3E}">
        <p14:creationId xmlns:p14="http://schemas.microsoft.com/office/powerpoint/2010/main" val="1438706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B7418943-96C1-47BF-97FF-C5AE07968595}" type="datetimeFigureOut">
              <a:rPr lang="id-ID" smtClean="0"/>
              <a:t>07/08/2021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DA6097B-B987-40EE-9E6C-83FE3D07451B}" type="slidenum">
              <a:rPr lang="id-ID" smtClean="0"/>
              <a:t>‹#›</a:t>
            </a:fld>
            <a:endParaRPr lang="id-ID"/>
          </a:p>
        </p:txBody>
      </p:sp>
    </p:spTree>
    <p:extLst>
      <p:ext uri="{BB962C8B-B14F-4D97-AF65-F5344CB8AC3E}">
        <p14:creationId xmlns:p14="http://schemas.microsoft.com/office/powerpoint/2010/main" val="1339655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B7418943-96C1-47BF-97FF-C5AE07968595}" type="datetimeFigureOut">
              <a:rPr lang="id-ID" smtClean="0"/>
              <a:t>07/08/2021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DA6097B-B987-40EE-9E6C-83FE3D07451B}" type="slidenum">
              <a:rPr lang="id-ID" smtClean="0"/>
              <a:t>‹#›</a:t>
            </a:fld>
            <a:endParaRPr lang="id-ID"/>
          </a:p>
        </p:txBody>
      </p:sp>
    </p:spTree>
    <p:extLst>
      <p:ext uri="{BB962C8B-B14F-4D97-AF65-F5344CB8AC3E}">
        <p14:creationId xmlns:p14="http://schemas.microsoft.com/office/powerpoint/2010/main" val="3345882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B7418943-96C1-47BF-97FF-C5AE07968595}" type="datetimeFigureOut">
              <a:rPr lang="id-ID" smtClean="0"/>
              <a:t>07/08/2021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DA6097B-B987-40EE-9E6C-83FE3D07451B}" type="slidenum">
              <a:rPr lang="id-ID" smtClean="0"/>
              <a:t>‹#›</a:t>
            </a:fld>
            <a:endParaRPr lang="id-ID"/>
          </a:p>
        </p:txBody>
      </p:sp>
    </p:spTree>
    <p:extLst>
      <p:ext uri="{BB962C8B-B14F-4D97-AF65-F5344CB8AC3E}">
        <p14:creationId xmlns:p14="http://schemas.microsoft.com/office/powerpoint/2010/main" val="1704917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18943-96C1-47BF-97FF-C5AE07968595}" type="datetimeFigureOut">
              <a:rPr lang="id-ID" smtClean="0"/>
              <a:t>07/08/2021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DA6097B-B987-40EE-9E6C-83FE3D07451B}" type="slidenum">
              <a:rPr lang="id-ID" smtClean="0"/>
              <a:t>‹#›</a:t>
            </a:fld>
            <a:endParaRPr lang="id-ID"/>
          </a:p>
        </p:txBody>
      </p:sp>
    </p:spTree>
    <p:extLst>
      <p:ext uri="{BB962C8B-B14F-4D97-AF65-F5344CB8AC3E}">
        <p14:creationId xmlns:p14="http://schemas.microsoft.com/office/powerpoint/2010/main" val="417225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18943-96C1-47BF-97FF-C5AE07968595}" type="datetimeFigureOut">
              <a:rPr lang="id-ID" smtClean="0"/>
              <a:t>07/08/2021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DA6097B-B987-40EE-9E6C-83FE3D07451B}" type="slidenum">
              <a:rPr lang="id-ID" smtClean="0"/>
              <a:t>‹#›</a:t>
            </a:fld>
            <a:endParaRPr lang="id-ID"/>
          </a:p>
        </p:txBody>
      </p:sp>
    </p:spTree>
    <p:extLst>
      <p:ext uri="{BB962C8B-B14F-4D97-AF65-F5344CB8AC3E}">
        <p14:creationId xmlns:p14="http://schemas.microsoft.com/office/powerpoint/2010/main" val="1859144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18943-96C1-47BF-97FF-C5AE07968595}" type="datetimeFigureOut">
              <a:rPr lang="id-ID" smtClean="0"/>
              <a:t>07/08/2021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DA6097B-B987-40EE-9E6C-83FE3D07451B}" type="slidenum">
              <a:rPr lang="id-ID" smtClean="0"/>
              <a:t>‹#›</a:t>
            </a:fld>
            <a:endParaRPr lang="id-ID"/>
          </a:p>
        </p:txBody>
      </p:sp>
    </p:spTree>
    <p:extLst>
      <p:ext uri="{BB962C8B-B14F-4D97-AF65-F5344CB8AC3E}">
        <p14:creationId xmlns:p14="http://schemas.microsoft.com/office/powerpoint/2010/main" val="28027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418943-96C1-47BF-97FF-C5AE07968595}" type="datetimeFigureOut">
              <a:rPr lang="id-ID" smtClean="0"/>
              <a:t>07/08/2021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A6097B-B987-40EE-9E6C-83FE3D07451B}" type="slidenum">
              <a:rPr lang="id-ID" smtClean="0"/>
              <a:t>‹#›</a:t>
            </a:fld>
            <a:endParaRPr lang="id-ID"/>
          </a:p>
        </p:txBody>
      </p:sp>
    </p:spTree>
    <p:extLst>
      <p:ext uri="{BB962C8B-B14F-4D97-AF65-F5344CB8AC3E}">
        <p14:creationId xmlns:p14="http://schemas.microsoft.com/office/powerpoint/2010/main" val="2450001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id.wikipedia.org/wiki/Imunisasi" TargetMode="External"/><Relationship Id="rId2" Type="http://schemas.openxmlformats.org/officeDocument/2006/relationships/hyperlink" Target="https://id.wikipedia.org/wiki/Vaksinasi"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d.wikipedia.org/wiki/Cacar_sapi" TargetMode="External"/><Relationship Id="rId2" Type="http://schemas.openxmlformats.org/officeDocument/2006/relationships/hyperlink" Target="https://id.wikipedia.org/wiki/Edward_Jenner"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linic.vaxcorpindo.com/product-category/vaximmunize/vaksin-td-tda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7772400" cy="1470025"/>
          </a:xfrm>
        </p:spPr>
        <p:txBody>
          <a:bodyPr/>
          <a:lstStyle/>
          <a:p>
            <a:r>
              <a:rPr lang="id-ID" b="1" dirty="0" smtClean="0"/>
              <a:t>ARTI VAKSIN</a:t>
            </a:r>
            <a:endParaRPr lang="id-ID" b="1" dirty="0"/>
          </a:p>
        </p:txBody>
      </p:sp>
      <p:sp>
        <p:nvSpPr>
          <p:cNvPr id="3" name="Subtitle 2"/>
          <p:cNvSpPr>
            <a:spLocks noGrp="1"/>
          </p:cNvSpPr>
          <p:nvPr>
            <p:ph type="subTitle" idx="1"/>
          </p:nvPr>
        </p:nvSpPr>
        <p:spPr>
          <a:xfrm>
            <a:off x="323528" y="1700808"/>
            <a:ext cx="8496944" cy="3937992"/>
          </a:xfrm>
        </p:spPr>
        <p:txBody>
          <a:bodyPr>
            <a:noAutofit/>
          </a:bodyPr>
          <a:lstStyle/>
          <a:p>
            <a:r>
              <a:rPr lang="id-ID" sz="4800" b="1" dirty="0">
                <a:solidFill>
                  <a:schemeClr val="tx1"/>
                </a:solidFill>
              </a:rPr>
              <a:t>Vaksin adalah produk biologi berisi antigen yang bila diberikan kepada seseorang akan menimbulkan kekebalan spesifik secara aktif terhadap penyakit tertentu.</a:t>
            </a:r>
          </a:p>
          <a:p>
            <a:endParaRPr lang="id-ID" sz="4800" dirty="0"/>
          </a:p>
        </p:txBody>
      </p:sp>
    </p:spTree>
    <p:extLst>
      <p:ext uri="{BB962C8B-B14F-4D97-AF65-F5344CB8AC3E}">
        <p14:creationId xmlns:p14="http://schemas.microsoft.com/office/powerpoint/2010/main" val="3153470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508" y="116632"/>
            <a:ext cx="8596955"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0728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077072"/>
            <a:ext cx="8301608" cy="1863080"/>
          </a:xfrm>
        </p:spPr>
        <p:txBody>
          <a:bodyPr>
            <a:noAutofit/>
          </a:bodyPr>
          <a:lstStyle/>
          <a:p>
            <a:pPr algn="l"/>
            <a:r>
              <a:rPr lang="id-ID" sz="2800" dirty="0"/>
              <a:t>Tiga cara pembuatan vaksin: </a:t>
            </a:r>
            <a:r>
              <a:rPr lang="id-ID" sz="2800" dirty="0" smtClean="0"/>
              <a:t/>
            </a:r>
            <a:br>
              <a:rPr lang="id-ID" sz="2800" dirty="0" smtClean="0"/>
            </a:br>
            <a:r>
              <a:rPr lang="id-ID" sz="2800" dirty="0" smtClean="0"/>
              <a:t>- menggunakan </a:t>
            </a:r>
            <a:r>
              <a:rPr lang="id-ID" sz="2800" dirty="0"/>
              <a:t>keseluruhan organisme, </a:t>
            </a:r>
            <a:r>
              <a:rPr lang="id-ID" sz="2800" dirty="0" smtClean="0"/>
              <a:t/>
            </a:r>
            <a:br>
              <a:rPr lang="id-ID" sz="2800" dirty="0" smtClean="0"/>
            </a:br>
            <a:r>
              <a:rPr lang="id-ID" sz="2800" dirty="0" smtClean="0"/>
              <a:t>- bagian </a:t>
            </a:r>
            <a:r>
              <a:rPr lang="id-ID" sz="2800" dirty="0"/>
              <a:t>dari organisme yang memicu sistem imun, </a:t>
            </a:r>
            <a:r>
              <a:rPr lang="id-ID" sz="2800" dirty="0" smtClean="0"/>
              <a:t>atau</a:t>
            </a:r>
            <a:br>
              <a:rPr lang="id-ID" sz="2800" dirty="0" smtClean="0"/>
            </a:br>
            <a:r>
              <a:rPr lang="id-ID" sz="2800" dirty="0"/>
              <a:t>-</a:t>
            </a:r>
            <a:r>
              <a:rPr lang="id-ID" sz="2800" dirty="0" smtClean="0"/>
              <a:t> </a:t>
            </a:r>
            <a:r>
              <a:rPr lang="id-ID" sz="2800" dirty="0"/>
              <a:t>hanya materi genetik organisme</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243407"/>
            <a:ext cx="8892480" cy="3888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3108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291264" cy="5577483"/>
          </a:xfrm>
        </p:spPr>
        <p:txBody>
          <a:bodyPr>
            <a:noAutofit/>
          </a:bodyPr>
          <a:lstStyle/>
          <a:p>
            <a:pPr marL="0" indent="0" algn="ctr">
              <a:buNone/>
            </a:pPr>
            <a:r>
              <a:rPr lang="fi-FI" sz="7200" dirty="0"/>
              <a:t>Pemberian vaksin disebut </a:t>
            </a:r>
            <a:r>
              <a:rPr lang="fi-FI" sz="7200" dirty="0">
                <a:hlinkClick r:id="rId2" tooltip="Vaksinasi"/>
              </a:rPr>
              <a:t>vaksinasi</a:t>
            </a:r>
            <a:r>
              <a:rPr lang="fi-FI" sz="7200" dirty="0"/>
              <a:t>, yang merupakan salah satu bentuk </a:t>
            </a:r>
            <a:r>
              <a:rPr lang="fi-FI" sz="7200" dirty="0">
                <a:hlinkClick r:id="rId3" tooltip="Imunisasi"/>
              </a:rPr>
              <a:t>imunisasi</a:t>
            </a:r>
            <a:r>
              <a:rPr lang="fi-FI" sz="7200" dirty="0"/>
              <a:t>.</a:t>
            </a:r>
            <a:endParaRPr lang="id-ID" sz="7200" dirty="0"/>
          </a:p>
        </p:txBody>
      </p:sp>
    </p:spTree>
    <p:extLst>
      <p:ext uri="{BB962C8B-B14F-4D97-AF65-F5344CB8AC3E}">
        <p14:creationId xmlns:p14="http://schemas.microsoft.com/office/powerpoint/2010/main" val="4034255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47" y="188640"/>
            <a:ext cx="8903541" cy="6552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6322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marL="0" indent="0" algn="ctr">
              <a:buNone/>
            </a:pPr>
            <a:r>
              <a:rPr lang="id-ID" sz="4800" dirty="0"/>
              <a:t>Vaksin akan membuat tubuh seseorang mengenali bakteri/virus penyebab penyakit tertentu, sehingga apabila terpapar bakteri/virus akan menjadi lebih cepat bereaksi untuk melawannya.</a:t>
            </a:r>
          </a:p>
          <a:p>
            <a:endParaRPr lang="id-ID" dirty="0"/>
          </a:p>
        </p:txBody>
      </p:sp>
    </p:spTree>
    <p:extLst>
      <p:ext uri="{BB962C8B-B14F-4D97-AF65-F5344CB8AC3E}">
        <p14:creationId xmlns:p14="http://schemas.microsoft.com/office/powerpoint/2010/main" val="4060651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Sejarah Vaksin</a:t>
            </a:r>
            <a:endParaRPr lang="id-ID" dirty="0"/>
          </a:p>
        </p:txBody>
      </p:sp>
      <p:sp>
        <p:nvSpPr>
          <p:cNvPr id="3" name="Content Placeholder 2"/>
          <p:cNvSpPr>
            <a:spLocks noGrp="1"/>
          </p:cNvSpPr>
          <p:nvPr>
            <p:ph idx="1"/>
          </p:nvPr>
        </p:nvSpPr>
        <p:spPr/>
        <p:txBody>
          <a:bodyPr>
            <a:normAutofit lnSpcReduction="10000"/>
          </a:bodyPr>
          <a:lstStyle/>
          <a:p>
            <a:r>
              <a:rPr lang="id-ID" dirty="0" smtClean="0"/>
              <a:t>vaksin </a:t>
            </a:r>
            <a:r>
              <a:rPr lang="id-ID" dirty="0"/>
              <a:t>berasal dari kata </a:t>
            </a:r>
            <a:r>
              <a:rPr lang="id-ID" i="1" dirty="0"/>
              <a:t>variolae vaccinae</a:t>
            </a:r>
            <a:r>
              <a:rPr lang="id-ID" dirty="0"/>
              <a:t> (cacar sapi). Istilah ini dibuat oleh </a:t>
            </a:r>
            <a:r>
              <a:rPr lang="id-ID" dirty="0">
                <a:hlinkClick r:id="rId2" tooltip="Edward Jenner"/>
              </a:rPr>
              <a:t>Edward Jenner</a:t>
            </a:r>
            <a:r>
              <a:rPr lang="id-ID" dirty="0"/>
              <a:t> (yang mengembangkan konsep vaksin dan menciptakan vaksin pertama) untuk menyebut penyakit </a:t>
            </a:r>
            <a:r>
              <a:rPr lang="id-ID" dirty="0">
                <a:hlinkClick r:id="rId3"/>
              </a:rPr>
              <a:t>cacar sapi</a:t>
            </a:r>
            <a:r>
              <a:rPr lang="id-ID" dirty="0"/>
              <a:t>. Ia menggunakan frasa tersebut pada tahun 1798 dalam bukunya </a:t>
            </a:r>
            <a:r>
              <a:rPr lang="id-ID" i="1" dirty="0"/>
              <a:t>Penyelidikan Variolae vaccinae yang dikenal sebagai cacar sapi</a:t>
            </a:r>
            <a:r>
              <a:rPr lang="id-ID" dirty="0"/>
              <a:t>, yang menjelaskan efek perlindungan cacar sapi terhadap </a:t>
            </a:r>
            <a:r>
              <a:rPr lang="id-ID" dirty="0" smtClean="0"/>
              <a:t>cacar </a:t>
            </a:r>
            <a:r>
              <a:rPr lang="id-ID" i="1" dirty="0" smtClean="0"/>
              <a:t>Variola vera.</a:t>
            </a:r>
            <a:endParaRPr lang="id-ID" i="1"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7" y="-10822"/>
            <a:ext cx="2285215" cy="2071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1054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143000"/>
          </a:xfrm>
        </p:spPr>
        <p:txBody>
          <a:bodyPr>
            <a:normAutofit fontScale="90000"/>
          </a:bodyPr>
          <a:lstStyle/>
          <a:p>
            <a:r>
              <a:rPr lang="id-ID" b="1" dirty="0" smtClean="0"/>
              <a:t/>
            </a:r>
            <a:br>
              <a:rPr lang="id-ID" b="1" dirty="0" smtClean="0"/>
            </a:br>
            <a:r>
              <a:rPr lang="id-ID" b="1" dirty="0"/>
              <a:t/>
            </a:r>
            <a:br>
              <a:rPr lang="id-ID" b="1" dirty="0"/>
            </a:br>
            <a:r>
              <a:rPr lang="id-ID" b="1" dirty="0" smtClean="0"/>
              <a:t>JENIS-JENIS VAKSIN</a:t>
            </a:r>
            <a:br>
              <a:rPr lang="id-ID" b="1" dirty="0" smtClean="0"/>
            </a:br>
            <a:r>
              <a:rPr lang="id-ID" b="1" dirty="0" smtClean="0"/>
              <a:t/>
            </a:r>
            <a:br>
              <a:rPr lang="id-ID" b="1" dirty="0" smtClean="0"/>
            </a:br>
            <a:endParaRPr lang="id-ID" b="1" dirty="0"/>
          </a:p>
        </p:txBody>
      </p:sp>
      <p:sp>
        <p:nvSpPr>
          <p:cNvPr id="3" name="Content Placeholder 2"/>
          <p:cNvSpPr>
            <a:spLocks noGrp="1"/>
          </p:cNvSpPr>
          <p:nvPr>
            <p:ph idx="1"/>
          </p:nvPr>
        </p:nvSpPr>
        <p:spPr/>
        <p:txBody>
          <a:bodyPr>
            <a:normAutofit/>
          </a:bodyPr>
          <a:lstStyle/>
          <a:p>
            <a:pPr marL="514350" indent="-514350">
              <a:buAutoNum type="alphaUcPeriod"/>
            </a:pPr>
            <a:r>
              <a:rPr lang="id-ID" b="1" dirty="0" smtClean="0"/>
              <a:t>Berdasarkan </a:t>
            </a:r>
            <a:r>
              <a:rPr lang="id-ID" b="1" dirty="0"/>
              <a:t>bahan imun yang digunakan ada dua jenis vaksin, yaitu: </a:t>
            </a:r>
            <a:endParaRPr lang="id-ID" b="1" dirty="0" smtClean="0"/>
          </a:p>
          <a:p>
            <a:pPr marL="514350" indent="-514350">
              <a:buAutoNum type="arabicPeriod"/>
            </a:pPr>
            <a:r>
              <a:rPr lang="id-ID" dirty="0" smtClean="0"/>
              <a:t>“Attenuated </a:t>
            </a:r>
            <a:r>
              <a:rPr lang="id-ID" dirty="0"/>
              <a:t>whole-agent vaccines” yaitu </a:t>
            </a:r>
            <a:r>
              <a:rPr lang="id-ID" dirty="0" smtClean="0"/>
              <a:t>:</a:t>
            </a:r>
            <a:r>
              <a:rPr lang="id-ID" dirty="0"/>
              <a:t> yang </a:t>
            </a:r>
            <a:r>
              <a:rPr lang="id-ID" dirty="0" smtClean="0"/>
              <a:t>berasal dari </a:t>
            </a:r>
            <a:r>
              <a:rPr lang="id-ID" dirty="0"/>
              <a:t>patogen hidup yang </a:t>
            </a:r>
            <a:r>
              <a:rPr lang="id-ID" dirty="0" smtClean="0"/>
              <a:t>dilemahkan. </a:t>
            </a:r>
          </a:p>
          <a:p>
            <a:pPr marL="0" indent="0">
              <a:buNone/>
            </a:pPr>
            <a:r>
              <a:rPr lang="id-ID" dirty="0" smtClean="0"/>
              <a:t>Didalam </a:t>
            </a:r>
            <a:r>
              <a:rPr lang="id-ID" dirty="0"/>
              <a:t>vaksin mengandung virus hidup yang dapat berkembang biak dan merangsang respon imun tanpa menimbulkan </a:t>
            </a:r>
            <a:r>
              <a:rPr lang="id-ID" dirty="0" smtClean="0"/>
              <a:t>sakit.</a:t>
            </a:r>
            <a:endParaRPr lang="id-ID" dirty="0"/>
          </a:p>
        </p:txBody>
      </p:sp>
    </p:spTree>
    <p:extLst>
      <p:ext uri="{BB962C8B-B14F-4D97-AF65-F5344CB8AC3E}">
        <p14:creationId xmlns:p14="http://schemas.microsoft.com/office/powerpoint/2010/main" val="3505789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640960" cy="6264696"/>
          </a:xfrm>
        </p:spPr>
        <p:txBody>
          <a:bodyPr>
            <a:normAutofit/>
          </a:bodyPr>
          <a:lstStyle/>
          <a:p>
            <a:pPr marL="0" lvl="0" indent="0">
              <a:buNone/>
            </a:pPr>
            <a:r>
              <a:rPr lang="id-ID" dirty="0"/>
              <a:t>Jenis vaksin ini memiliki karakteristik:</a:t>
            </a:r>
          </a:p>
          <a:p>
            <a:pPr lvl="0"/>
            <a:r>
              <a:rPr lang="id-ID" dirty="0"/>
              <a:t>Mempunyai kemampuan proteksi jangka panjang.</a:t>
            </a:r>
          </a:p>
          <a:p>
            <a:pPr lvl="0"/>
            <a:r>
              <a:rPr lang="id-ID" dirty="0"/>
              <a:t>Virus yang telah dilemahkan tersebut dapat bereplikasi di dalam tubuh, meningkatkan dosis asli, dan berperan sebagai imunisasi ulangan.</a:t>
            </a:r>
          </a:p>
          <a:p>
            <a:pPr lvl="0"/>
            <a:r>
              <a:rPr lang="id-ID" dirty="0"/>
              <a:t>Keefektifan dapat mencapai 95%</a:t>
            </a:r>
          </a:p>
          <a:p>
            <a:pPr lvl="0"/>
            <a:r>
              <a:rPr lang="id-ID" dirty="0"/>
              <a:t>Seringkali tidak memerlukan imunisasi </a:t>
            </a:r>
            <a:r>
              <a:rPr lang="id-ID" dirty="0" smtClean="0"/>
              <a:t>ulangan</a:t>
            </a:r>
          </a:p>
          <a:p>
            <a:pPr lvl="0"/>
            <a:r>
              <a:rPr lang="id-ID" dirty="0" smtClean="0"/>
              <a:t>Contoh :vaksin </a:t>
            </a:r>
            <a:r>
              <a:rPr lang="id-ID" dirty="0"/>
              <a:t>MMR, vaksin </a:t>
            </a:r>
            <a:r>
              <a:rPr lang="id-ID" dirty="0" smtClean="0"/>
              <a:t>BCG, </a:t>
            </a:r>
            <a:r>
              <a:rPr lang="id-ID" dirty="0"/>
              <a:t>vaksin demam tifoid.</a:t>
            </a:r>
          </a:p>
          <a:p>
            <a:endParaRPr lang="id-ID" b="1" dirty="0"/>
          </a:p>
        </p:txBody>
      </p:sp>
    </p:spTree>
    <p:extLst>
      <p:ext uri="{BB962C8B-B14F-4D97-AF65-F5344CB8AC3E}">
        <p14:creationId xmlns:p14="http://schemas.microsoft.com/office/powerpoint/2010/main" val="1945262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2. “Inactivated </a:t>
            </a:r>
            <a:r>
              <a:rPr lang="id-ID" dirty="0"/>
              <a:t>whole-agent vaccines”</a:t>
            </a:r>
          </a:p>
        </p:txBody>
      </p:sp>
      <p:sp>
        <p:nvSpPr>
          <p:cNvPr id="3" name="Content Placeholder 2"/>
          <p:cNvSpPr>
            <a:spLocks noGrp="1"/>
          </p:cNvSpPr>
          <p:nvPr>
            <p:ph idx="1"/>
          </p:nvPr>
        </p:nvSpPr>
        <p:spPr/>
        <p:txBody>
          <a:bodyPr>
            <a:normAutofit/>
          </a:bodyPr>
          <a:lstStyle/>
          <a:p>
            <a:r>
              <a:rPr lang="sv-SE" dirty="0"/>
              <a:t>yang berasal dari patogen yang telah dihancurkan kemampuan </a:t>
            </a:r>
            <a:r>
              <a:rPr lang="sv-SE" dirty="0" smtClean="0"/>
              <a:t>infeksinya</a:t>
            </a:r>
            <a:r>
              <a:rPr lang="id-ID" dirty="0"/>
              <a:t> </a:t>
            </a:r>
            <a:r>
              <a:rPr lang="id-ID" dirty="0" smtClean="0"/>
              <a:t>tetapi </a:t>
            </a:r>
            <a:r>
              <a:rPr lang="id-ID" dirty="0"/>
              <a:t>mampu menstimulus antibodi. </a:t>
            </a:r>
            <a:endParaRPr lang="id-ID" dirty="0" smtClean="0"/>
          </a:p>
          <a:p>
            <a:r>
              <a:rPr lang="id-ID" dirty="0" smtClean="0"/>
              <a:t>Contoh</a:t>
            </a:r>
            <a:r>
              <a:rPr lang="id-ID" dirty="0"/>
              <a:t>: vaksin rabies, vaksin influenza, vaksin polio (Salk), vaksin pneumonia pneumokokal, vaksin kolera, vaksin </a:t>
            </a:r>
            <a:r>
              <a:rPr lang="id-ID" dirty="0" smtClean="0"/>
              <a:t>pertusis</a:t>
            </a:r>
            <a:r>
              <a:rPr lang="id-ID" dirty="0"/>
              <a:t>.</a:t>
            </a:r>
          </a:p>
        </p:txBody>
      </p:sp>
    </p:spTree>
    <p:extLst>
      <p:ext uri="{BB962C8B-B14F-4D97-AF65-F5344CB8AC3E}">
        <p14:creationId xmlns:p14="http://schemas.microsoft.com/office/powerpoint/2010/main" val="38606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Vaksin Toksoid</a:t>
            </a:r>
            <a:br>
              <a:rPr lang="id-ID" b="1" dirty="0"/>
            </a:br>
            <a:endParaRPr lang="id-ID" dirty="0"/>
          </a:p>
        </p:txBody>
      </p:sp>
      <p:sp>
        <p:nvSpPr>
          <p:cNvPr id="3" name="Content Placeholder 2"/>
          <p:cNvSpPr>
            <a:spLocks noGrp="1"/>
          </p:cNvSpPr>
          <p:nvPr>
            <p:ph idx="1"/>
          </p:nvPr>
        </p:nvSpPr>
        <p:spPr/>
        <p:txBody>
          <a:bodyPr>
            <a:normAutofit fontScale="85000" lnSpcReduction="20000"/>
          </a:bodyPr>
          <a:lstStyle/>
          <a:p>
            <a:r>
              <a:rPr lang="id-ID" b="1" dirty="0" smtClean="0"/>
              <a:t>Vaksin </a:t>
            </a:r>
            <a:r>
              <a:rPr lang="id-ID" b="1" dirty="0"/>
              <a:t>toksoid</a:t>
            </a:r>
            <a:r>
              <a:rPr lang="id-ID" dirty="0"/>
              <a:t> hanya digunakan sebagai perlindungan terhadap bakteri jenis tertentu yang menghasilkan toksin (racun) dalam tubuh. Pada proses pembuatannya, konsentrasi racun tersebut dilemahkan / diencerkan hingga mencapai kadar yang imunogenik (dapat merangsang imun) namun tidak patogenik (menyebabkan penyakit). Ketika tubuh menerima vaksin jenis toksoid, sistem kekebalan tubuh belajar cara melawan racun alami. </a:t>
            </a:r>
            <a:r>
              <a:rPr lang="id-ID" dirty="0">
                <a:hlinkClick r:id="rId2"/>
              </a:rPr>
              <a:t>Vaksin TdaP</a:t>
            </a:r>
            <a:r>
              <a:rPr lang="id-ID" dirty="0"/>
              <a:t> mengandung toksoid difteri dan tetanus.</a:t>
            </a:r>
          </a:p>
          <a:p>
            <a:pPr marL="0" indent="0">
              <a:buNone/>
            </a:pPr>
            <a:r>
              <a:rPr lang="id-ID" dirty="0"/>
              <a:t/>
            </a:r>
            <a:br>
              <a:rPr lang="id-ID" dirty="0"/>
            </a:br>
            <a:endParaRPr lang="id-ID" dirty="0"/>
          </a:p>
        </p:txBody>
      </p:sp>
    </p:spTree>
    <p:extLst>
      <p:ext uri="{BB962C8B-B14F-4D97-AF65-F5344CB8AC3E}">
        <p14:creationId xmlns:p14="http://schemas.microsoft.com/office/powerpoint/2010/main" val="2501874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B. Berdasar komponen virus:</a:t>
            </a:r>
            <a:r>
              <a:rPr lang="id-ID" dirty="0"/>
              <a:t/>
            </a:r>
            <a:br>
              <a:rPr lang="id-ID" dirty="0"/>
            </a:br>
            <a:endParaRPr lang="id-ID" dirty="0"/>
          </a:p>
        </p:txBody>
      </p:sp>
      <p:sp>
        <p:nvSpPr>
          <p:cNvPr id="3" name="Content Placeholder 2"/>
          <p:cNvSpPr>
            <a:spLocks noGrp="1"/>
          </p:cNvSpPr>
          <p:nvPr>
            <p:ph idx="1"/>
          </p:nvPr>
        </p:nvSpPr>
        <p:spPr/>
        <p:txBody>
          <a:bodyPr>
            <a:normAutofit fontScale="92500"/>
          </a:bodyPr>
          <a:lstStyle/>
          <a:p>
            <a:pPr marL="0" lvl="0" indent="0">
              <a:buNone/>
            </a:pPr>
            <a:r>
              <a:rPr lang="id-ID" dirty="0" smtClean="0"/>
              <a:t>1. Vaksin </a:t>
            </a:r>
            <a:r>
              <a:rPr lang="id-ID" dirty="0"/>
              <a:t>Sub Unit</a:t>
            </a:r>
          </a:p>
          <a:p>
            <a:r>
              <a:rPr lang="id-ID" dirty="0"/>
              <a:t>Vaksin sub unit merupakan vaksin yang dibuat dari komponen virus. Teknik yang relatif baru dalam produksi vaksin adalah dengan melakukan kloning dari gen virus melalui rekombinasi </a:t>
            </a:r>
            <a:r>
              <a:rPr lang="id-ID" dirty="0" smtClean="0"/>
              <a:t>DNA.</a:t>
            </a:r>
          </a:p>
          <a:p>
            <a:r>
              <a:rPr lang="id-ID" dirty="0" smtClean="0"/>
              <a:t>Vaksin </a:t>
            </a:r>
            <a:r>
              <a:rPr lang="id-ID" dirty="0"/>
              <a:t>sub unit merupakan vaksin yang dibuat dari bagian tertentu dari mikroorganisme yang imunogenik secara alamiah misalnya hepatitis </a:t>
            </a:r>
            <a:r>
              <a:rPr lang="id-ID" dirty="0" smtClean="0"/>
              <a:t>B</a:t>
            </a:r>
            <a:r>
              <a:rPr lang="id-ID" dirty="0"/>
              <a:t>.</a:t>
            </a:r>
          </a:p>
        </p:txBody>
      </p:sp>
    </p:spTree>
    <p:extLst>
      <p:ext uri="{BB962C8B-B14F-4D97-AF65-F5344CB8AC3E}">
        <p14:creationId xmlns:p14="http://schemas.microsoft.com/office/powerpoint/2010/main" val="280325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2</a:t>
            </a:r>
            <a:r>
              <a:rPr lang="id-ID" dirty="0" smtClean="0"/>
              <a:t>. </a:t>
            </a:r>
            <a:r>
              <a:rPr lang="id-ID" dirty="0"/>
              <a:t>Vaksin </a:t>
            </a:r>
            <a:r>
              <a:rPr lang="id-ID" dirty="0" smtClean="0"/>
              <a:t>Asam Nukleat (DNA/RNA)</a:t>
            </a:r>
            <a:r>
              <a:rPr lang="id-ID" dirty="0"/>
              <a:t/>
            </a:r>
            <a:br>
              <a:rPr lang="id-ID" dirty="0"/>
            </a:br>
            <a:endParaRPr lang="id-ID" dirty="0"/>
          </a:p>
        </p:txBody>
      </p:sp>
      <p:sp>
        <p:nvSpPr>
          <p:cNvPr id="3" name="Content Placeholder 2"/>
          <p:cNvSpPr>
            <a:spLocks noGrp="1"/>
          </p:cNvSpPr>
          <p:nvPr>
            <p:ph idx="1"/>
          </p:nvPr>
        </p:nvSpPr>
        <p:spPr/>
        <p:txBody>
          <a:bodyPr>
            <a:normAutofit fontScale="85000" lnSpcReduction="20000"/>
          </a:bodyPr>
          <a:lstStyle/>
          <a:p>
            <a:r>
              <a:rPr lang="id-ID" dirty="0"/>
              <a:t>Vaksin DNA (naked plasmid DNA) , suatu pendekatan yang relatif baru dalam teknologi vaksin yang memiliki potensi dalam menginduksi imunitas seluler. Dalam vaksin DNA gen tertentu dari mikroba diklon kedalam suatu plasmid bakteri yang direkayasa untuk meningkatkan ekspresi gen yang diinsersikan kedalam sel mamalia. Setelah disuntikkan DNA plasmid akan menetap dalam nukleus sebagai episom, tidak berintegrasi kedalam DNA sel (kromosom), selanjutnya mensintesis antigen yang dikodenya. Selain itu vektor plasmid mengandung sekuens nukleotida yang bersifat imunostimulan yang akan menginduksi imunitas seluler.</a:t>
            </a:r>
          </a:p>
          <a:p>
            <a:endParaRPr lang="id-ID" dirty="0"/>
          </a:p>
        </p:txBody>
      </p:sp>
    </p:spTree>
    <p:extLst>
      <p:ext uri="{BB962C8B-B14F-4D97-AF65-F5344CB8AC3E}">
        <p14:creationId xmlns:p14="http://schemas.microsoft.com/office/powerpoint/2010/main" val="3089179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TotalTime>
  <Words>364</Words>
  <Application>Microsoft Office PowerPoint</Application>
  <PresentationFormat>On-screen Show (4:3)</PresentationFormat>
  <Paragraphs>29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ARTI VAKSIN</vt:lpstr>
      <vt:lpstr>PowerPoint Presentation</vt:lpstr>
      <vt:lpstr>Sejarah Vaksin</vt:lpstr>
      <vt:lpstr>  JENIS-JENIS VAKSIN  </vt:lpstr>
      <vt:lpstr>PowerPoint Presentation</vt:lpstr>
      <vt:lpstr>2. “Inactivated whole-agent vaccines”</vt:lpstr>
      <vt:lpstr>Vaksin Toksoid </vt:lpstr>
      <vt:lpstr>B. Berdasar komponen virus: </vt:lpstr>
      <vt:lpstr>2. Vaksin Asam Nukleat (DNA/RNA) </vt:lpstr>
      <vt:lpstr>PowerPoint Presentation</vt:lpstr>
      <vt:lpstr>Tiga cara pembuatan vaksin:  - menggunakan keseluruhan organisme,  - bagian dari organisme yang memicu sistem imun, atau - hanya materi genetik organisme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win7</dc:creator>
  <cp:lastModifiedBy>win7</cp:lastModifiedBy>
  <cp:revision>12</cp:revision>
  <dcterms:created xsi:type="dcterms:W3CDTF">2021-08-03T02:03:59Z</dcterms:created>
  <dcterms:modified xsi:type="dcterms:W3CDTF">2021-08-07T08:07:37Z</dcterms:modified>
</cp:coreProperties>
</file>