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73" r:id="rId3"/>
    <p:sldId id="274" r:id="rId4"/>
    <p:sldId id="269" r:id="rId5"/>
    <p:sldId id="270" r:id="rId6"/>
    <p:sldId id="271" r:id="rId7"/>
    <p:sldId id="257" r:id="rId8"/>
    <p:sldId id="268" r:id="rId9"/>
    <p:sldId id="258" r:id="rId10"/>
    <p:sldId id="265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8F22-296F-4A6F-9150-96C1891E6771}" type="datetimeFigureOut">
              <a:rPr lang="id-ID" smtClean="0"/>
              <a:pPr/>
              <a:t>03/09/2021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579720-739D-44EA-9114-010E07653B9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8F22-296F-4A6F-9150-96C1891E6771}" type="datetimeFigureOut">
              <a:rPr lang="id-ID" smtClean="0"/>
              <a:pPr/>
              <a:t>03/09/2021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720-739D-44EA-9114-010E07653B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8F22-296F-4A6F-9150-96C1891E6771}" type="datetimeFigureOut">
              <a:rPr lang="id-ID" smtClean="0"/>
              <a:pPr/>
              <a:t>03/09/2021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720-739D-44EA-9114-010E07653B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8F22-296F-4A6F-9150-96C1891E6771}" type="datetimeFigureOut">
              <a:rPr lang="id-ID" smtClean="0"/>
              <a:pPr/>
              <a:t>03/09/2021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720-739D-44EA-9114-010E07653B9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8F22-296F-4A6F-9150-96C1891E6771}" type="datetimeFigureOut">
              <a:rPr lang="id-ID" smtClean="0"/>
              <a:pPr/>
              <a:t>03/09/2021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579720-739D-44EA-9114-010E07653B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8F22-296F-4A6F-9150-96C1891E6771}" type="datetimeFigureOut">
              <a:rPr lang="id-ID" smtClean="0"/>
              <a:pPr/>
              <a:t>03/09/2021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720-739D-44EA-9114-010E07653B9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8F22-296F-4A6F-9150-96C1891E6771}" type="datetimeFigureOut">
              <a:rPr lang="id-ID" smtClean="0"/>
              <a:pPr/>
              <a:t>03/09/2021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720-739D-44EA-9114-010E07653B9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8F22-296F-4A6F-9150-96C1891E6771}" type="datetimeFigureOut">
              <a:rPr lang="id-ID" smtClean="0"/>
              <a:pPr/>
              <a:t>03/09/2021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720-739D-44EA-9114-010E07653B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8F22-296F-4A6F-9150-96C1891E6771}" type="datetimeFigureOut">
              <a:rPr lang="id-ID" smtClean="0"/>
              <a:pPr/>
              <a:t>03/09/2021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720-739D-44EA-9114-010E07653B9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8F22-296F-4A6F-9150-96C1891E6771}" type="datetimeFigureOut">
              <a:rPr lang="id-ID" smtClean="0"/>
              <a:pPr/>
              <a:t>03/09/2021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9720-739D-44EA-9114-010E07653B9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8F22-296F-4A6F-9150-96C1891E6771}" type="datetimeFigureOut">
              <a:rPr lang="id-ID" smtClean="0"/>
              <a:pPr/>
              <a:t>03/09/2021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579720-739D-44EA-9114-010E07653B9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D58F22-296F-4A6F-9150-96C1891E6771}" type="datetimeFigureOut">
              <a:rPr lang="id-ID" smtClean="0"/>
              <a:pPr/>
              <a:t>03/09/2021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579720-739D-44EA-9114-010E07653B9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TUJUAN PEMBELAJARAN</a:t>
            </a:r>
          </a:p>
          <a:p>
            <a:r>
              <a:rPr lang="id-ID" sz="3200" dirty="0"/>
              <a:t>Mampu menganalisis  transaksi dan melakukan pencatatan</a:t>
            </a:r>
            <a:r>
              <a:rPr lang="en-US" sz="3200" dirty="0"/>
              <a:t> </a:t>
            </a:r>
            <a:r>
              <a:rPr lang="en-US" sz="3200" dirty="0" err="1"/>
              <a:t>Jurnal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endParaRPr lang="id-ID" sz="3200" dirty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600" dirty="0"/>
              <a:t>JURNAL UMUM (TAHAP PENCATATAN</a:t>
            </a:r>
            <a:r>
              <a:rPr lang="id-ID" dirty="0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Latihan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Pada tgl 16/06/2000 Erik Nasution mendirikan sebuah perusahaan yang diberi nama Nasution Decorators. Selama sisa bulan Juni 2000 perusahaan tsb melakukan transaksi sebagai berikut:</a:t>
            </a:r>
          </a:p>
          <a:p>
            <a:pPr>
              <a:lnSpc>
                <a:spcPct val="80000"/>
              </a:lnSpc>
            </a:pPr>
            <a:r>
              <a:rPr lang="en-US" sz="2400"/>
              <a:t>16/06/2000: Erik memindahkan uang sebesar Rp. 9.000 dari rekening pribadinya di bank ke rekening perusahaan sbg setoran modal (BJ No. 1).</a:t>
            </a:r>
          </a:p>
          <a:p>
            <a:pPr>
              <a:lnSpc>
                <a:spcPct val="80000"/>
              </a:lnSpc>
            </a:pPr>
            <a:r>
              <a:rPr lang="en-US" sz="2400"/>
              <a:t>16/06/2000: membeli perlengkapan secara tunai Rp. 80 (Bukti No. 2).</a:t>
            </a:r>
          </a:p>
          <a:p>
            <a:pPr>
              <a:lnSpc>
                <a:spcPct val="80000"/>
              </a:lnSpc>
            </a:pPr>
            <a:r>
              <a:rPr lang="en-US" sz="2400"/>
              <a:t>16/06/2000: membeli truk seharga Rp. 13.800. Membayar Rp. 8.000 secara tunai dan sisanya dibayar dengan angsuran selama satu tahun (BJ No. 3).</a:t>
            </a:r>
          </a:p>
          <a:p>
            <a:pPr>
              <a:lnSpc>
                <a:spcPct val="80000"/>
              </a:lnSpc>
            </a:pPr>
            <a:r>
              <a:rPr lang="en-US" sz="2400"/>
              <a:t>17/06/2000: membeli peralatan dengan kredit sebesar Rp. 410 (BJ No. 4).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E77A-3D69-4A7A-8C7C-F2F34D68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939326-B7FF-40AD-856E-E04692F4998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5751" t="14746" r="26073" b="34079"/>
          <a:stretch/>
        </p:blipFill>
        <p:spPr>
          <a:xfrm>
            <a:off x="683568" y="1417638"/>
            <a:ext cx="8003232" cy="46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1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A0E6-1932-4083-AE04-609B95C9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8BB6FF-8620-4D79-BF89-0C37868694D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0382" t="15012" r="25147" b="40496"/>
          <a:stretch/>
        </p:blipFill>
        <p:spPr>
          <a:xfrm>
            <a:off x="914400" y="908720"/>
            <a:ext cx="77724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0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345B-E612-4A65-A1E2-3C582510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783F4A-3724-4451-B161-04E42BCBABE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9456" t="18307" r="23294" b="35553"/>
          <a:stretch/>
        </p:blipFill>
        <p:spPr>
          <a:xfrm>
            <a:off x="688032" y="1417638"/>
            <a:ext cx="7998768" cy="4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2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8317-8586-42CB-B848-3A72268D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EDF15B-A2B3-4298-80DB-23C0A240BC5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8530" t="16660" r="23294" b="42144"/>
          <a:stretch/>
        </p:blipFill>
        <p:spPr>
          <a:xfrm>
            <a:off x="467544" y="476672"/>
            <a:ext cx="821925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8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74C7C-9ECE-4183-8D4E-ACA153A3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47B777-2507-4AA9-B5F1-BE1721C1D81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7604" t="15012" r="22368" b="33905"/>
          <a:stretch/>
        </p:blipFill>
        <p:spPr>
          <a:xfrm>
            <a:off x="323528" y="274638"/>
            <a:ext cx="8363272" cy="61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>
                <a:latin typeface="Arial" pitchFamily="34" charset="0"/>
                <a:cs typeface="Arial" pitchFamily="34" charset="0"/>
              </a:rPr>
              <a:t>Analisis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Bukti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Transaksi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09600" y="2514600"/>
          <a:ext cx="8153400" cy="329253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Akun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Kenaikan/Ber</a:t>
                      </a:r>
                      <a:r>
                        <a:rPr lang="en-US" sz="2400" dirty="0"/>
                        <a:t>t</a:t>
                      </a:r>
                      <a:r>
                        <a:rPr lang="id-ID" sz="2400" dirty="0"/>
                        <a:t>ambah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Penurunan/Berkurang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Aset (harta)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Liabilitas (utang)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Ekuitas</a:t>
                      </a:r>
                      <a:r>
                        <a:rPr lang="id-ID" sz="2000" baseline="0" dirty="0"/>
                        <a:t> (modal)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Prive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Pendapatan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Beban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Horizontal Scroll 7"/>
          <p:cNvSpPr/>
          <p:nvPr/>
        </p:nvSpPr>
        <p:spPr>
          <a:xfrm>
            <a:off x="762000" y="1124744"/>
            <a:ext cx="7698432" cy="1224136"/>
          </a:xfrm>
          <a:prstGeom prst="horizontalScroll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aseline="0" dirty="0">
                <a:latin typeface="Arial" pitchFamily="34" charset="0"/>
                <a:cs typeface="Arial" pitchFamily="34" charset="0"/>
              </a:rPr>
              <a:t>Untuk </a:t>
            </a:r>
            <a:r>
              <a:rPr lang="en-US" sz="1600" baseline="0" dirty="0" err="1">
                <a:latin typeface="Arial" pitchFamily="34" charset="0"/>
                <a:cs typeface="Arial" pitchFamily="34" charset="0"/>
              </a:rPr>
              <a:t>memudahkan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aseline="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aseline="0" dirty="0" err="1">
                <a:latin typeface="Arial" pitchFamily="34" charset="0"/>
                <a:cs typeface="Arial" pitchFamily="34" charset="0"/>
              </a:rPr>
              <a:t>menganalisis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pencatatan bukti transaksi,</a:t>
            </a:r>
            <a:r>
              <a:rPr lang="id-ID" sz="1600" baseline="0" dirty="0">
                <a:latin typeface="Arial" pitchFamily="34" charset="0"/>
                <a:cs typeface="Arial" pitchFamily="34" charset="0"/>
              </a:rPr>
              <a:t> terdapat 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turan </a:t>
            </a:r>
            <a:r>
              <a:rPr lang="id-ID" sz="1600" baseline="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encatatan 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baseline="0" dirty="0" err="1">
                <a:latin typeface="Arial" pitchFamily="34" charset="0"/>
                <a:cs typeface="Arial" pitchFamily="34" charset="0"/>
              </a:rPr>
              <a:t>ransaksi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600" baseline="0" dirty="0">
                <a:latin typeface="Arial" pitchFamily="34" charset="0"/>
                <a:cs typeface="Arial" pitchFamily="34" charset="0"/>
              </a:rPr>
              <a:t>seperti pada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 tabel berikut.</a:t>
            </a:r>
            <a:endParaRPr lang="en-US" sz="1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AE3F-F886-414E-BF97-7E9C5DC7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25FD74-F5CF-4880-8580-30B12DBC9F7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3162" t="23843" r="10324" b="11891"/>
          <a:stretch/>
        </p:blipFill>
        <p:spPr>
          <a:xfrm>
            <a:off x="827584" y="1340768"/>
            <a:ext cx="799288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 rot="-5400000">
            <a:off x="-1834356" y="3502819"/>
            <a:ext cx="44656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Akuntansi I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58888" y="1087438"/>
            <a:ext cx="74898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2000" b="1" dirty="0">
                <a:latin typeface="Albertus Medium" pitchFamily="34" charset="0"/>
              </a:rPr>
              <a:t>CONTOH</a:t>
            </a:r>
          </a:p>
          <a:p>
            <a:pPr marL="342900" indent="-342900" algn="l"/>
            <a:r>
              <a:rPr lang="en-US" b="1" dirty="0">
                <a:latin typeface="Arial Narrow" pitchFamily="34" charset="0"/>
              </a:rPr>
              <a:t>	</a:t>
            </a:r>
            <a:r>
              <a:rPr lang="en-US" b="1" dirty="0" err="1">
                <a:latin typeface="Arial Narrow" pitchFamily="34" charset="0"/>
              </a:rPr>
              <a:t>Tanggal</a:t>
            </a:r>
            <a:r>
              <a:rPr lang="en-US" b="1" dirty="0">
                <a:latin typeface="Arial Narrow" pitchFamily="34" charset="0"/>
              </a:rPr>
              <a:t> 1 </a:t>
            </a:r>
            <a:r>
              <a:rPr lang="en-US" b="1" dirty="0" err="1">
                <a:latin typeface="Arial Narrow" pitchFamily="34" charset="0"/>
              </a:rPr>
              <a:t>Februari</a:t>
            </a:r>
            <a:r>
              <a:rPr lang="en-US" b="1" dirty="0">
                <a:latin typeface="Arial Narrow" pitchFamily="34" charset="0"/>
              </a:rPr>
              <a:t> 2007 Tn. Ali </a:t>
            </a:r>
            <a:r>
              <a:rPr lang="en-US" b="1" dirty="0" err="1">
                <a:latin typeface="Arial Narrow" pitchFamily="34" charset="0"/>
              </a:rPr>
              <a:t>sebagai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pemilik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menyetorkan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uang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untuk</a:t>
            </a:r>
            <a:r>
              <a:rPr lang="en-US" b="1" dirty="0">
                <a:latin typeface="Arial Narrow" pitchFamily="34" charset="0"/>
              </a:rPr>
              <a:t> modal </a:t>
            </a:r>
            <a:r>
              <a:rPr lang="en-US" b="1" dirty="0" err="1">
                <a:latin typeface="Arial Narrow" pitchFamily="34" charset="0"/>
              </a:rPr>
              <a:t>sebesar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Rp</a:t>
            </a:r>
            <a:r>
              <a:rPr lang="en-US" b="1" dirty="0">
                <a:latin typeface="Arial Narrow" pitchFamily="34" charset="0"/>
              </a:rPr>
              <a:t> 25.000.000,-</a:t>
            </a:r>
          </a:p>
          <a:p>
            <a:pPr marL="342900" indent="-342900" algn="l"/>
            <a:r>
              <a:rPr lang="en-US" b="1" dirty="0">
                <a:latin typeface="Arial Narrow" pitchFamily="34" charset="0"/>
              </a:rPr>
              <a:t>	</a:t>
            </a:r>
            <a:r>
              <a:rPr lang="en-US" b="1" dirty="0" err="1">
                <a:latin typeface="Arial Narrow" pitchFamily="34" charset="0"/>
              </a:rPr>
              <a:t>Tanggal</a:t>
            </a:r>
            <a:r>
              <a:rPr lang="en-US" b="1" dirty="0">
                <a:latin typeface="Arial Narrow" pitchFamily="34" charset="0"/>
              </a:rPr>
              <a:t> 3 </a:t>
            </a:r>
            <a:r>
              <a:rPr lang="en-US" b="1" dirty="0" err="1">
                <a:latin typeface="Arial Narrow" pitchFamily="34" charset="0"/>
              </a:rPr>
              <a:t>Februari</a:t>
            </a:r>
            <a:r>
              <a:rPr lang="en-US" b="1" dirty="0">
                <a:latin typeface="Arial Narrow" pitchFamily="34" charset="0"/>
              </a:rPr>
              <a:t> 2007 </a:t>
            </a:r>
            <a:r>
              <a:rPr lang="en-US" b="1" dirty="0" err="1">
                <a:latin typeface="Arial Narrow" pitchFamily="34" charset="0"/>
              </a:rPr>
              <a:t>membeli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komputer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untuk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kantor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dari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Toko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Damai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sebesar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Rp</a:t>
            </a:r>
            <a:r>
              <a:rPr lang="en-US" b="1" dirty="0">
                <a:latin typeface="Arial Narrow" pitchFamily="34" charset="0"/>
              </a:rPr>
              <a:t> 7.500.000,-</a:t>
            </a:r>
          </a:p>
        </p:txBody>
      </p:sp>
      <p:graphicFrame>
        <p:nvGraphicFramePr>
          <p:cNvPr id="43013" name="Group 5"/>
          <p:cNvGraphicFramePr>
            <a:graphicFrameLocks noGrp="1"/>
          </p:cNvGraphicFramePr>
          <p:nvPr/>
        </p:nvGraphicFramePr>
        <p:xfrm>
          <a:off x="1042988" y="2997200"/>
          <a:ext cx="7561262" cy="2956560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36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Tgl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Keterangan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Jumlah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Kredit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Modal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Setoran modal Tn 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Peralatan Kantor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Kas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Pembelian Komputer utk kantor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25.000.000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7.500.000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25.000.000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7.500.000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3779838" y="2636838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JURNAL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230</Words>
  <Application>Microsoft Office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Albertus Medium</vt:lpstr>
      <vt:lpstr>Arial</vt:lpstr>
      <vt:lpstr>Arial Narrow</vt:lpstr>
      <vt:lpstr>Franklin Gothic Book</vt:lpstr>
      <vt:lpstr>Impact</vt:lpstr>
      <vt:lpstr>Perpetua</vt:lpstr>
      <vt:lpstr>Wingdings 2</vt:lpstr>
      <vt:lpstr>Equity</vt:lpstr>
      <vt:lpstr>JURNAL UMUM (TAHAP PENCATATAN)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Analisis Bukti Transaksi</vt:lpstr>
      <vt:lpstr>PowerPoint Presentation</vt:lpstr>
      <vt:lpstr>PowerPoint Presentation</vt:lpstr>
      <vt:lpstr>Latihan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7</cp:revision>
  <dcterms:created xsi:type="dcterms:W3CDTF">2020-08-18T16:04:12Z</dcterms:created>
  <dcterms:modified xsi:type="dcterms:W3CDTF">2021-09-03T02:02:43Z</dcterms:modified>
</cp:coreProperties>
</file>