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73" r:id="rId5"/>
    <p:sldId id="274" r:id="rId6"/>
    <p:sldId id="270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4F26063-F960-46AF-AB21-4D7099B89D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D7F282-84B0-4658-9BB5-C8C0989E70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6">
              <a:srgbClr val="D9E4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AB959-DF07-4DF3-820D-B51CE849F4B8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A3668-3965-46DD-85B9-5178E3095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urnal.id/id/blog/penggunaan-debit-dan-kredit-akuntansi-yang-perlu-dipaham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928794" y="142876"/>
            <a:ext cx="5786478" cy="857232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JURNAL UMUM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14422"/>
            <a:ext cx="9144000" cy="1500198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tx1"/>
                </a:solidFill>
              </a:rPr>
              <a:t>Standar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Kompetensi</a:t>
            </a:r>
            <a:r>
              <a:rPr lang="en-US" sz="3200" b="1" dirty="0">
                <a:solidFill>
                  <a:schemeClr val="tx1"/>
                </a:solidFill>
              </a:rPr>
              <a:t>:</a:t>
            </a:r>
          </a:p>
          <a:p>
            <a:r>
              <a:rPr lang="en-US" sz="3200" b="1" dirty="0" err="1">
                <a:solidFill>
                  <a:schemeClr val="tx1"/>
                </a:solidFill>
              </a:rPr>
              <a:t>Memahami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penyusunan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siklus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akuntansi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perusahaan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jasa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" y="2857496"/>
            <a:ext cx="9144000" cy="1143008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tx1"/>
                </a:solidFill>
              </a:rPr>
              <a:t>Kompetensi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Dasar</a:t>
            </a:r>
            <a:r>
              <a:rPr lang="en-US" sz="3200" b="1" dirty="0">
                <a:solidFill>
                  <a:schemeClr val="tx1"/>
                </a:solidFill>
              </a:rPr>
              <a:t>:</a:t>
            </a:r>
          </a:p>
          <a:p>
            <a:r>
              <a:rPr lang="en-US" sz="3200" b="1" dirty="0" err="1">
                <a:solidFill>
                  <a:schemeClr val="tx1"/>
                </a:solidFill>
              </a:rPr>
              <a:t>Mencatat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transaksi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atau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dokumen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ke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dalam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jurnal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70" y="4143380"/>
            <a:ext cx="9144000" cy="271462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>
                <a:solidFill>
                  <a:schemeClr val="tx1"/>
                </a:solidFill>
              </a:rPr>
              <a:t>Indikator</a:t>
            </a:r>
            <a:r>
              <a:rPr lang="en-US" sz="3600" b="1" dirty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600" b="1" dirty="0" err="1">
                <a:solidFill>
                  <a:schemeClr val="tx1"/>
                </a:solidFill>
              </a:rPr>
              <a:t>Menjelaskan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pengertian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jurnal</a:t>
            </a:r>
            <a:endParaRPr lang="en-US" sz="3600" b="1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3600" b="1" dirty="0" err="1">
                <a:solidFill>
                  <a:schemeClr val="tx1"/>
                </a:solidFill>
              </a:rPr>
              <a:t>Menjelaskan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fungsi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jurnal</a:t>
            </a:r>
            <a:endParaRPr lang="en-US" sz="3600" b="1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3600" b="1" dirty="0" err="1">
                <a:solidFill>
                  <a:schemeClr val="tx1"/>
                </a:solidFill>
              </a:rPr>
              <a:t>Menggambarkan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bentuk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jurnal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umum</a:t>
            </a:r>
            <a:endParaRPr lang="en-US" sz="3600" b="1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3600" b="1" dirty="0" err="1">
                <a:solidFill>
                  <a:schemeClr val="tx1"/>
                </a:solidFill>
              </a:rPr>
              <a:t>Membuat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jurnal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dari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transaksi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keuangan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97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PENJURNALAN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2044700"/>
          </a:xfrm>
        </p:spPr>
        <p:txBody>
          <a:bodyPr/>
          <a:lstStyle/>
          <a:p>
            <a:r>
              <a:rPr lang="en-US" sz="2800"/>
              <a:t>Penjurnalan: proses pencatatan transaksi ke dalam jurnal.</a:t>
            </a:r>
          </a:p>
          <a:p>
            <a:r>
              <a:rPr lang="en-US" sz="2800"/>
              <a:t>Misal: </a:t>
            </a:r>
            <a:r>
              <a:rPr lang="en-US" sz="2800" i="1"/>
              <a:t>Ali menyetor modal sebesar Rp. 4.000.</a:t>
            </a:r>
          </a:p>
          <a:p>
            <a:r>
              <a:rPr lang="en-US" sz="2800"/>
              <a:t>Penjurnalannya adalah sebagai berikut: </a:t>
            </a:r>
          </a:p>
        </p:txBody>
      </p:sp>
      <p:graphicFrame>
        <p:nvGraphicFramePr>
          <p:cNvPr id="7504" name="Group 336"/>
          <p:cNvGraphicFramePr>
            <a:graphicFrameLocks noGrp="1"/>
          </p:cNvGraphicFramePr>
          <p:nvPr>
            <p:ph sz="half" idx="2"/>
          </p:nvPr>
        </p:nvGraphicFramePr>
        <p:xfrm>
          <a:off x="428625" y="3789363"/>
          <a:ext cx="8247063" cy="2706624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Hal: 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Tanggal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Nomor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Bukti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Debet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Kredit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JAN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Modal Ali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/>
            <a:r>
              <a:rPr lang="en-US"/>
              <a:t>Contoh: Kode Akun “Salon Ayu”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  <a:ln>
            <a:solidFill>
              <a:srgbClr val="9933FF"/>
            </a:solidFill>
          </a:ln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pitchFamily="34" charset="0"/>
              </a:rPr>
              <a:t>1 Aktiva				2 Utang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11 Kas				21 Utang Dagang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12 Perlengkapan			22 Utang Bank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13 Peralatan Salon			23 Utang Gaji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14 Akumulasi Penyusutan		24 Utang Bunga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>
              <a:latin typeface="Arial Narrow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>
                <a:latin typeface="Arial Narrow" pitchFamily="34" charset="0"/>
              </a:rPr>
              <a:t>5 Beban				3 Modal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51 Beban Gaji			31 Modal Dewi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52 Beban Perlengkapan		32 Prive Dewi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53 Beban Sewa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54 Beban Penyusutan		</a:t>
            </a:r>
            <a:r>
              <a:rPr lang="en-US" sz="2000" b="1">
                <a:latin typeface="Arial Narrow" pitchFamily="34" charset="0"/>
              </a:rPr>
              <a:t>4 Pendapatan</a:t>
            </a:r>
            <a:endParaRPr lang="en-US" sz="2000">
              <a:latin typeface="Arial Narrow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55 Beban Bunga			41 Pendapatan Jasa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59 Beban Serba-serbi		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>
                <a:latin typeface="Arial Narrow" pitchFamily="34" charset="0"/>
              </a:rPr>
              <a:t>					</a:t>
            </a:r>
            <a:r>
              <a:rPr lang="en-US" sz="2000" b="1">
                <a:latin typeface="Arial Narrow" pitchFamily="34" charset="0"/>
              </a:rPr>
              <a:t>6 Ikhtisan Laba Rugi</a:t>
            </a:r>
            <a:endParaRPr lang="en-US" sz="200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Contoh: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2692400"/>
          </a:xfrm>
        </p:spPr>
        <p:txBody>
          <a:bodyPr/>
          <a:lstStyle/>
          <a:p>
            <a:r>
              <a:rPr lang="en-US" sz="2800"/>
              <a:t>Transaksi 1: Dewi pada tanggal 2/12/2000 mendirikan “Salon Ayu”. Modal awal sebesar Rp. 1.500. Bukti jurnal no. 001</a:t>
            </a:r>
          </a:p>
          <a:p>
            <a:r>
              <a:rPr lang="en-US" sz="2800"/>
              <a:t>Jurnal Transaksi:</a:t>
            </a:r>
          </a:p>
        </p:txBody>
      </p:sp>
      <p:graphicFrame>
        <p:nvGraphicFramePr>
          <p:cNvPr id="14389" name="Group 53"/>
          <p:cNvGraphicFramePr>
            <a:graphicFrameLocks noGrp="1"/>
          </p:cNvGraphicFramePr>
          <p:nvPr>
            <p:ph sz="half" idx="2"/>
          </p:nvPr>
        </p:nvGraphicFramePr>
        <p:xfrm>
          <a:off x="684213" y="3860800"/>
          <a:ext cx="8075612" cy="2706624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Hal: 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Tanggal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Nomor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Bukti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Debet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Kredit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Modal Dewi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Contoh: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2692400"/>
          </a:xfrm>
        </p:spPr>
        <p:txBody>
          <a:bodyPr/>
          <a:lstStyle/>
          <a:p>
            <a:r>
              <a:rPr lang="en-US" sz="2800" dirty="0" err="1"/>
              <a:t>Transaksi</a:t>
            </a:r>
            <a:r>
              <a:rPr lang="en-US" sz="2800" dirty="0"/>
              <a:t> 2: </a:t>
            </a:r>
            <a:r>
              <a:rPr lang="en-US" sz="2800" dirty="0" err="1"/>
              <a:t>Dewi</a:t>
            </a:r>
            <a:r>
              <a:rPr lang="en-US" sz="2800" dirty="0"/>
              <a:t> pada </a:t>
            </a:r>
            <a:r>
              <a:rPr lang="en-US" sz="2800" dirty="0" err="1"/>
              <a:t>tanggal</a:t>
            </a:r>
            <a:r>
              <a:rPr lang="en-US" sz="2800" dirty="0"/>
              <a:t> 3/12/2000 </a:t>
            </a:r>
            <a:r>
              <a:rPr lang="en-US" sz="2800" dirty="0" err="1"/>
              <a:t>membayar</a:t>
            </a:r>
            <a:r>
              <a:rPr lang="en-US" sz="2800" dirty="0"/>
              <a:t> </a:t>
            </a:r>
            <a:r>
              <a:rPr lang="en-US" sz="2800" dirty="0" err="1"/>
              <a:t>sewa</a:t>
            </a:r>
            <a:r>
              <a:rPr lang="en-US" sz="2800" dirty="0"/>
              <a:t> </a:t>
            </a:r>
            <a:r>
              <a:rPr lang="en-US" sz="2800" dirty="0" err="1"/>
              <a:t>ruangan</a:t>
            </a:r>
            <a:r>
              <a:rPr lang="en-US" sz="2800" dirty="0"/>
              <a:t> </a:t>
            </a:r>
            <a:r>
              <a:rPr lang="en-US" sz="2800" dirty="0" err="1"/>
              <a:t>bulan</a:t>
            </a:r>
            <a:r>
              <a:rPr lang="en-US" sz="2800" dirty="0"/>
              <a:t> </a:t>
            </a:r>
            <a:r>
              <a:rPr lang="en-US" sz="2800" dirty="0" err="1"/>
              <a:t>desember</a:t>
            </a:r>
            <a:r>
              <a:rPr lang="en-US" sz="2800" dirty="0"/>
              <a:t> </a:t>
            </a:r>
            <a:r>
              <a:rPr lang="en-US" sz="2800" dirty="0" err="1"/>
              <a:t>sebesar</a:t>
            </a:r>
            <a:r>
              <a:rPr lang="en-US" sz="2800" dirty="0"/>
              <a:t> </a:t>
            </a:r>
            <a:r>
              <a:rPr lang="en-US" sz="2800" dirty="0" err="1"/>
              <a:t>Rp</a:t>
            </a:r>
            <a:r>
              <a:rPr lang="en-US" sz="2800" dirty="0"/>
              <a:t>. 120.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jurnal</a:t>
            </a:r>
            <a:r>
              <a:rPr lang="en-US" sz="2800" dirty="0"/>
              <a:t> no. 002.</a:t>
            </a:r>
          </a:p>
          <a:p>
            <a:r>
              <a:rPr lang="en-US" sz="2800" dirty="0" err="1"/>
              <a:t>Jurnal</a:t>
            </a:r>
            <a:r>
              <a:rPr lang="en-US" sz="2800" dirty="0"/>
              <a:t> </a:t>
            </a:r>
            <a:r>
              <a:rPr lang="en-US" sz="2800" dirty="0" err="1"/>
              <a:t>Transaksi</a:t>
            </a:r>
            <a:r>
              <a:rPr lang="en-US" sz="2800" dirty="0"/>
              <a:t>:</a:t>
            </a:r>
          </a:p>
        </p:txBody>
      </p:sp>
      <p:graphicFrame>
        <p:nvGraphicFramePr>
          <p:cNvPr id="16388" name="Group 4"/>
          <p:cNvGraphicFramePr>
            <a:graphicFrameLocks noGrp="1"/>
          </p:cNvGraphicFramePr>
          <p:nvPr>
            <p:ph sz="half" idx="2"/>
          </p:nvPr>
        </p:nvGraphicFramePr>
        <p:xfrm>
          <a:off x="684213" y="3860800"/>
          <a:ext cx="8075612" cy="2706624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Hal: 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Tanggal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Nomor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Bukti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Debet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Kredit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Beban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Sewa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Kas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Contoh: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2692400"/>
          </a:xfrm>
        </p:spPr>
        <p:txBody>
          <a:bodyPr/>
          <a:lstStyle/>
          <a:p>
            <a:r>
              <a:rPr lang="en-US" sz="2800" dirty="0" err="1"/>
              <a:t>Transaksi</a:t>
            </a:r>
            <a:r>
              <a:rPr lang="en-US" sz="2800" dirty="0"/>
              <a:t> 3: </a:t>
            </a:r>
            <a:r>
              <a:rPr lang="en-US" sz="2800" dirty="0" err="1"/>
              <a:t>tanggal</a:t>
            </a:r>
            <a:r>
              <a:rPr lang="en-US" sz="2800" dirty="0"/>
              <a:t> 4/12/2000 </a:t>
            </a:r>
            <a:r>
              <a:rPr lang="en-US" sz="2800" dirty="0" err="1"/>
              <a:t>membeli</a:t>
            </a:r>
            <a:r>
              <a:rPr lang="en-US" sz="2800" dirty="0"/>
              <a:t> </a:t>
            </a:r>
            <a:r>
              <a:rPr lang="en-US" sz="2800" dirty="0" err="1"/>
              <a:t>peralatan</a:t>
            </a:r>
            <a:r>
              <a:rPr lang="en-US" sz="2800" dirty="0"/>
              <a:t> salon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tunai</a:t>
            </a:r>
            <a:r>
              <a:rPr lang="en-US" sz="2800" dirty="0"/>
              <a:t> </a:t>
            </a:r>
            <a:r>
              <a:rPr lang="en-US" sz="2800" dirty="0" err="1"/>
              <a:t>sebesar</a:t>
            </a:r>
            <a:r>
              <a:rPr lang="en-US" sz="2800" dirty="0"/>
              <a:t> </a:t>
            </a:r>
            <a:r>
              <a:rPr lang="en-US" sz="2800" dirty="0" err="1"/>
              <a:t>Rp</a:t>
            </a:r>
            <a:r>
              <a:rPr lang="en-US" sz="2800" dirty="0"/>
              <a:t>. 900.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jurnal</a:t>
            </a:r>
            <a:r>
              <a:rPr lang="en-US" sz="2800" dirty="0"/>
              <a:t> No. 003.</a:t>
            </a:r>
          </a:p>
          <a:p>
            <a:r>
              <a:rPr lang="en-US" sz="2800" dirty="0" err="1"/>
              <a:t>Jurnal</a:t>
            </a:r>
            <a:r>
              <a:rPr lang="en-US" sz="2800" dirty="0"/>
              <a:t> </a:t>
            </a:r>
            <a:r>
              <a:rPr lang="en-US" sz="2800" dirty="0" err="1"/>
              <a:t>Transaksi</a:t>
            </a:r>
            <a:r>
              <a:rPr lang="en-US" sz="2800" dirty="0"/>
              <a:t>:</a:t>
            </a:r>
          </a:p>
        </p:txBody>
      </p:sp>
      <p:graphicFrame>
        <p:nvGraphicFramePr>
          <p:cNvPr id="17460" name="Group 52"/>
          <p:cNvGraphicFramePr>
            <a:graphicFrameLocks noGrp="1"/>
          </p:cNvGraphicFramePr>
          <p:nvPr>
            <p:ph sz="half" idx="2"/>
          </p:nvPr>
        </p:nvGraphicFramePr>
        <p:xfrm>
          <a:off x="684213" y="3860800"/>
          <a:ext cx="8159750" cy="2706624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Hal: 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Tanggal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Nomor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Bukti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Debet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Kredit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Peralatan Salon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Kas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Contoh: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781550"/>
          </a:xfrm>
        </p:spPr>
        <p:txBody>
          <a:bodyPr/>
          <a:lstStyle/>
          <a:p>
            <a:r>
              <a:rPr lang="en-US" sz="2800"/>
              <a:t>Transaksi 4: tgl 5/12/2000 membeli cleansing cream, hair-dye lotion dan perlengkapan lainnya secara kredit sebesar Rp. 200 (BJ No. 004).</a:t>
            </a:r>
          </a:p>
          <a:p>
            <a:r>
              <a:rPr lang="en-US" sz="2800"/>
              <a:t>Transaksi 5: tgl 6/12/2000 dibayar beban pemasangan iklan mini </a:t>
            </a:r>
            <a:r>
              <a:rPr lang="en-US" sz="2800" i="1"/>
              <a:t>(Akun Beban Serba-serbi) </a:t>
            </a:r>
            <a:r>
              <a:rPr lang="en-US" sz="2800"/>
              <a:t>di Harian Kompas sebesar Rp. 50 (BJ No. 005).</a:t>
            </a:r>
          </a:p>
          <a:p>
            <a:r>
              <a:rPr lang="en-US" sz="2800"/>
              <a:t>Transaksi 6: tgl 15/12/2000 dibayar gaji dan upah karyawan (1-15 Des) sebesar Rp. 72 (BJ No. 006).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l"/>
            <a:r>
              <a:rPr lang="en-US"/>
              <a:t>Contoh: Jurnal Lengkap</a:t>
            </a:r>
          </a:p>
        </p:txBody>
      </p:sp>
      <p:graphicFrame>
        <p:nvGraphicFramePr>
          <p:cNvPr id="20604" name="Group 124"/>
          <p:cNvGraphicFramePr>
            <a:graphicFrameLocks noGrp="1"/>
          </p:cNvGraphicFramePr>
          <p:nvPr>
            <p:ph sz="half" idx="2"/>
          </p:nvPr>
        </p:nvGraphicFramePr>
        <p:xfrm>
          <a:off x="539750" y="1268413"/>
          <a:ext cx="7956550" cy="5358384"/>
        </p:xfrm>
        <a:graphic>
          <a:graphicData uri="http://schemas.openxmlformats.org/drawingml/2006/table">
            <a:tbl>
              <a:tblPr/>
              <a:tblGrid>
                <a:gridCol w="69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Hal: 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Tanggal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Nomor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Bukti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Debet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Kredit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Kas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Modal Dewi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Beban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Kas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Peralatan Salon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Kas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Utang Dagang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Beban Serba-serbi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Kas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JURNAL UMUM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orizontal Scroll 3"/>
          <p:cNvSpPr/>
          <p:nvPr/>
        </p:nvSpPr>
        <p:spPr>
          <a:xfrm>
            <a:off x="642910" y="1142984"/>
            <a:ext cx="8143932" cy="4857784"/>
          </a:xfrm>
          <a:prstGeom prst="horizontalScroll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>
                <a:solidFill>
                  <a:schemeClr val="tx1"/>
                </a:solidFill>
              </a:rPr>
              <a:t>Jurnal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adalah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catatan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pertama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setelah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adanya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bukti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transaksi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sebelum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dilakukan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pencatatan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ke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buku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besar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sehingga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sering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dikatakan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sebagai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catatan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asli</a:t>
            </a:r>
            <a:r>
              <a:rPr lang="en-US" sz="3600" b="1" dirty="0">
                <a:solidFill>
                  <a:schemeClr val="tx1"/>
                </a:solidFill>
              </a:rPr>
              <a:t> (</a:t>
            </a:r>
            <a:r>
              <a:rPr lang="en-US" sz="3600" b="1" i="1" dirty="0">
                <a:solidFill>
                  <a:schemeClr val="tx1"/>
                </a:solidFill>
              </a:rPr>
              <a:t>book of original entry)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FUNGSI JURNAL UMUM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42910" y="1428736"/>
            <a:ext cx="2214578" cy="928694"/>
          </a:xfrm>
          <a:prstGeom prst="rightArrow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14348" y="2357430"/>
            <a:ext cx="2214578" cy="928694"/>
          </a:xfrm>
          <a:prstGeom prst="rightArrow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14348" y="3357562"/>
            <a:ext cx="2214578" cy="928694"/>
          </a:xfrm>
          <a:prstGeom prst="rightArrow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14348" y="4357694"/>
            <a:ext cx="2214578" cy="928694"/>
          </a:xfrm>
          <a:prstGeom prst="rightArrow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14348" y="5286388"/>
            <a:ext cx="2214578" cy="928694"/>
          </a:xfrm>
          <a:prstGeom prst="rightArrow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786182" y="1571612"/>
            <a:ext cx="4643470" cy="71438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PENCATATAN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86182" y="2428868"/>
            <a:ext cx="4643470" cy="71438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HISTORIS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857620" y="3357562"/>
            <a:ext cx="4643470" cy="71438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ANALISIS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857620" y="4429132"/>
            <a:ext cx="4643470" cy="71438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INSTRUKTIF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857620" y="5357826"/>
            <a:ext cx="4643470" cy="71438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INFORMATIF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E91E651-FB28-4D3E-B36F-C525771EFD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270" t="32452" r="46422" b="29364"/>
          <a:stretch/>
        </p:blipFill>
        <p:spPr>
          <a:xfrm>
            <a:off x="323528" y="332656"/>
            <a:ext cx="8712968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67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BDF5E-1B6D-4B2B-91A2-B115982D5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AB01D-7909-4452-B7F2-DBD87FDBD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 </a:t>
            </a:r>
            <a:r>
              <a:rPr lang="en-US" b="1" dirty="0" err="1"/>
              <a:t>aktiva</a:t>
            </a:r>
            <a:r>
              <a:rPr lang="en-US" b="1" dirty="0"/>
              <a:t> Anda </a:t>
            </a:r>
            <a:r>
              <a:rPr lang="en-US" b="1" dirty="0" err="1"/>
              <a:t>bertambah</a:t>
            </a:r>
            <a:r>
              <a:rPr lang="en-US" b="1" dirty="0"/>
              <a:t> </a:t>
            </a:r>
            <a:r>
              <a:rPr lang="en-US" b="1" dirty="0" err="1"/>
              <a:t>maka</a:t>
            </a:r>
            <a:r>
              <a:rPr lang="en-US" b="1" dirty="0"/>
              <a:t> </a:t>
            </a:r>
            <a:r>
              <a:rPr lang="en-US" b="1" dirty="0" err="1"/>
              <a:t>catatlah</a:t>
            </a:r>
            <a:r>
              <a:rPr lang="en-US" b="1" dirty="0"/>
              <a:t> pada </a:t>
            </a:r>
            <a:r>
              <a:rPr lang="en-US" b="1" dirty="0" err="1">
                <a:hlinkClick r:id="rId2"/>
              </a:rPr>
              <a:t>posisi</a:t>
            </a:r>
            <a:r>
              <a:rPr lang="en-US" b="1" dirty="0">
                <a:hlinkClick r:id="rId2"/>
              </a:rPr>
              <a:t> debit</a:t>
            </a:r>
            <a:r>
              <a:rPr lang="en-US" dirty="0"/>
              <a:t>,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 </a:t>
            </a:r>
            <a:r>
              <a:rPr lang="en-US" b="1" dirty="0" err="1"/>
              <a:t>aset</a:t>
            </a:r>
            <a:r>
              <a:rPr lang="en-US" b="1" dirty="0"/>
              <a:t> </a:t>
            </a:r>
            <a:r>
              <a:rPr lang="en-US" b="1" dirty="0" err="1"/>
              <a:t>berkurang</a:t>
            </a:r>
            <a:r>
              <a:rPr lang="en-US" b="1" dirty="0"/>
              <a:t> </a:t>
            </a:r>
            <a:r>
              <a:rPr lang="en-US" b="1" dirty="0" err="1"/>
              <a:t>maka</a:t>
            </a:r>
            <a:r>
              <a:rPr lang="en-US" b="1" dirty="0"/>
              <a:t> </a:t>
            </a:r>
            <a:r>
              <a:rPr lang="en-US" b="1" dirty="0" err="1"/>
              <a:t>catatlah</a:t>
            </a:r>
            <a:r>
              <a:rPr lang="en-US" b="1" dirty="0"/>
              <a:t> pada </a:t>
            </a:r>
            <a:r>
              <a:rPr lang="en-US" b="1" dirty="0" err="1"/>
              <a:t>posisi</a:t>
            </a:r>
            <a:r>
              <a:rPr lang="en-US" b="1" dirty="0"/>
              <a:t> </a:t>
            </a:r>
            <a:r>
              <a:rPr lang="en-US" b="1" dirty="0" err="1"/>
              <a:t>kredit</a:t>
            </a:r>
            <a:r>
              <a:rPr lang="en-US" dirty="0"/>
              <a:t>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normal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pada debit.</a:t>
            </a:r>
          </a:p>
          <a:p>
            <a:r>
              <a:rPr lang="en-US" dirty="0" err="1"/>
              <a:t>Akun</a:t>
            </a:r>
            <a:r>
              <a:rPr lang="en-US" dirty="0"/>
              <a:t> utang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berbanding</a:t>
            </a:r>
            <a:r>
              <a:rPr lang="en-US" dirty="0"/>
              <a:t> </a:t>
            </a:r>
            <a:r>
              <a:rPr lang="en-US" dirty="0" err="1"/>
              <a:t>terbalik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 </a:t>
            </a:r>
            <a:r>
              <a:rPr lang="en-US" b="1" dirty="0"/>
              <a:t>utang </a:t>
            </a:r>
            <a:r>
              <a:rPr lang="en-US" b="1" dirty="0" err="1"/>
              <a:t>bertambah</a:t>
            </a:r>
            <a:r>
              <a:rPr lang="en-US" b="1" dirty="0"/>
              <a:t> </a:t>
            </a:r>
            <a:r>
              <a:rPr lang="en-US" b="1" dirty="0" err="1"/>
              <a:t>maka</a:t>
            </a:r>
            <a:r>
              <a:rPr lang="en-US" b="1" dirty="0"/>
              <a:t> </a:t>
            </a:r>
            <a:r>
              <a:rPr lang="en-US" b="1" dirty="0" err="1"/>
              <a:t>dicatat</a:t>
            </a:r>
            <a:r>
              <a:rPr lang="en-US" b="1" dirty="0"/>
              <a:t> pada </a:t>
            </a:r>
            <a:r>
              <a:rPr lang="en-US" b="1" dirty="0" err="1"/>
              <a:t>posisi</a:t>
            </a:r>
            <a:r>
              <a:rPr lang="en-US" b="1" dirty="0"/>
              <a:t> </a:t>
            </a:r>
            <a:r>
              <a:rPr lang="en-US" b="1" dirty="0" err="1"/>
              <a:t>kredit</a:t>
            </a:r>
            <a:r>
              <a:rPr lang="en-US" dirty="0"/>
              <a:t>,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 </a:t>
            </a:r>
            <a:r>
              <a:rPr lang="en-US" b="1" dirty="0"/>
              <a:t>utang Anda </a:t>
            </a:r>
            <a:r>
              <a:rPr lang="en-US" b="1" dirty="0" err="1"/>
              <a:t>berkurang</a:t>
            </a:r>
            <a:r>
              <a:rPr lang="en-US" b="1" dirty="0"/>
              <a:t> </a:t>
            </a:r>
            <a:r>
              <a:rPr lang="en-US" b="1" dirty="0" err="1"/>
              <a:t>dicatat</a:t>
            </a:r>
            <a:r>
              <a:rPr lang="en-US" b="1" dirty="0"/>
              <a:t> pada </a:t>
            </a:r>
            <a:r>
              <a:rPr lang="en-US" b="1" dirty="0" err="1"/>
              <a:t>posisi</a:t>
            </a:r>
            <a:r>
              <a:rPr lang="en-US" b="1" dirty="0"/>
              <a:t> debit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normal </a:t>
            </a:r>
            <a:r>
              <a:rPr lang="en-US" dirty="0" err="1"/>
              <a:t>akun</a:t>
            </a:r>
            <a:r>
              <a:rPr lang="en-US" dirty="0"/>
              <a:t> utang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pada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43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MENJURNAL DARI TRANSAKSI KEUANGAN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4282" y="2000240"/>
            <a:ext cx="4357718" cy="1714512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tx1"/>
                </a:solidFill>
              </a:rPr>
              <a:t>Tanggal</a:t>
            </a:r>
            <a:r>
              <a:rPr lang="en-US" sz="2800" b="1" dirty="0">
                <a:solidFill>
                  <a:schemeClr val="tx1"/>
                </a:solidFill>
              </a:rPr>
              <a:t> 1 </a:t>
            </a:r>
            <a:r>
              <a:rPr lang="en-US" sz="2800" b="1" dirty="0" err="1">
                <a:solidFill>
                  <a:schemeClr val="tx1"/>
                </a:solidFill>
              </a:rPr>
              <a:t>Januari</a:t>
            </a:r>
            <a:r>
              <a:rPr lang="en-US" sz="2800" b="1" dirty="0">
                <a:solidFill>
                  <a:schemeClr val="tx1"/>
                </a:solidFill>
              </a:rPr>
              <a:t> 2012, Tuan Ali </a:t>
            </a:r>
            <a:r>
              <a:rPr lang="en-US" sz="2800" b="1" dirty="0" err="1">
                <a:solidFill>
                  <a:schemeClr val="tx1"/>
                </a:solidFill>
              </a:rPr>
              <a:t>menyetor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uang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tunai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perusahaan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Rp</a:t>
            </a:r>
            <a:r>
              <a:rPr lang="en-US" sz="2800" b="1" dirty="0">
                <a:solidFill>
                  <a:schemeClr val="tx1"/>
                </a:solidFill>
              </a:rPr>
              <a:t> 10.000.000,-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86314" y="2071678"/>
            <a:ext cx="4357686" cy="164307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chemeClr val="tx1"/>
                </a:solidFill>
              </a:rPr>
              <a:t>Analisis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transaksi</a:t>
            </a: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err="1">
                <a:solidFill>
                  <a:schemeClr val="tx1"/>
                </a:solidFill>
              </a:rPr>
              <a:t>Harta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berupa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kas</a:t>
            </a:r>
            <a:r>
              <a:rPr lang="en-US" sz="2400" b="1" dirty="0">
                <a:solidFill>
                  <a:schemeClr val="tx1"/>
                </a:solidFill>
              </a:rPr>
              <a:t>  </a:t>
            </a:r>
            <a:r>
              <a:rPr lang="en-US" sz="2400" b="1" dirty="0" err="1">
                <a:solidFill>
                  <a:schemeClr val="tx1"/>
                </a:solidFill>
              </a:rPr>
              <a:t>bertambah</a:t>
            </a:r>
            <a:r>
              <a:rPr lang="en-US" sz="2400" b="1" dirty="0">
                <a:solidFill>
                  <a:schemeClr val="tx1"/>
                </a:solidFill>
              </a:rPr>
              <a:t>  (D) 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Modal Tuan Ali </a:t>
            </a:r>
            <a:r>
              <a:rPr lang="en-US" sz="2400" b="1" dirty="0" err="1">
                <a:solidFill>
                  <a:schemeClr val="tx1"/>
                </a:solidFill>
              </a:rPr>
              <a:t>bertambah</a:t>
            </a:r>
            <a:r>
              <a:rPr lang="en-US" sz="2400" b="1" dirty="0">
                <a:solidFill>
                  <a:schemeClr val="tx1"/>
                </a:solidFill>
              </a:rPr>
              <a:t> (K)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1472" y="1500174"/>
            <a:ext cx="3571900" cy="428628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</a:rPr>
              <a:t>Transaksi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43504" y="1571612"/>
            <a:ext cx="3571900" cy="428628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</a:rPr>
              <a:t>Analisis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transaksi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-1" y="5179228"/>
          <a:ext cx="9144000" cy="146448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536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5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4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506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Keterangan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Debit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Kredit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976">
                <a:tc>
                  <a:txBody>
                    <a:bodyPr/>
                    <a:lstStyle/>
                    <a:p>
                      <a:r>
                        <a:rPr lang="en-US" sz="2400" b="1" dirty="0"/>
                        <a:t>1 </a:t>
                      </a:r>
                      <a:r>
                        <a:rPr lang="en-US" sz="2400" b="1" dirty="0" err="1"/>
                        <a:t>Januari</a:t>
                      </a:r>
                      <a:r>
                        <a:rPr lang="en-US" sz="2400" b="1" dirty="0"/>
                        <a:t> 2012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/>
                        <a:t>Kas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r>
                        <a:rPr lang="en-US" sz="2400" b="1" dirty="0"/>
                        <a:t>       Modal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Rp</a:t>
                      </a:r>
                      <a:r>
                        <a:rPr lang="en-US" sz="2400" b="1" dirty="0"/>
                        <a:t> 10.000.000,-</a:t>
                      </a:r>
                    </a:p>
                    <a:p>
                      <a:pPr algn="ctr"/>
                      <a:r>
                        <a:rPr lang="en-US" sz="24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-</a:t>
                      </a:r>
                    </a:p>
                    <a:p>
                      <a:pPr algn="ctr"/>
                      <a:r>
                        <a:rPr lang="en-US" sz="2400" b="1" dirty="0" err="1"/>
                        <a:t>Rp</a:t>
                      </a:r>
                      <a:r>
                        <a:rPr lang="en-US" sz="2400" b="1" dirty="0"/>
                        <a:t> 10.000.000,-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60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					</a:t>
            </a:r>
            <a:r>
              <a:rPr lang="en-US" dirty="0" err="1"/>
              <a:t>Halaman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1357290" y="285728"/>
            <a:ext cx="6500858" cy="1071570"/>
          </a:xfrm>
          <a:prstGeom prst="wedgeRectCallou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BENTUK JURNAL UMUM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-1" y="2428868"/>
          <a:ext cx="9144000" cy="3250434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536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7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506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Keterangan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Debit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Kredit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976">
                <a:tc>
                  <a:txBody>
                    <a:bodyPr/>
                    <a:lstStyle/>
                    <a:p>
                      <a:r>
                        <a:rPr lang="en-US" sz="2400" b="1" dirty="0"/>
                        <a:t>1 </a:t>
                      </a:r>
                      <a:r>
                        <a:rPr lang="en-US" sz="2400" b="1" dirty="0" err="1"/>
                        <a:t>Januari</a:t>
                      </a:r>
                      <a:r>
                        <a:rPr lang="en-US" sz="2400" b="1" dirty="0"/>
                        <a:t> 2012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/>
                        <a:t>Kas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r>
                        <a:rPr lang="en-US" sz="2400" b="1" dirty="0"/>
                        <a:t>       Modal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Rp</a:t>
                      </a:r>
                      <a:r>
                        <a:rPr lang="en-US" sz="2400" b="1" dirty="0"/>
                        <a:t> 100.000,-</a:t>
                      </a:r>
                    </a:p>
                    <a:p>
                      <a:pPr algn="ctr"/>
                      <a:r>
                        <a:rPr lang="en-US" sz="24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-</a:t>
                      </a:r>
                    </a:p>
                    <a:p>
                      <a:pPr algn="ctr"/>
                      <a:r>
                        <a:rPr lang="en-US" sz="2400" b="1" dirty="0" err="1"/>
                        <a:t>Rp</a:t>
                      </a:r>
                      <a:r>
                        <a:rPr lang="en-US" sz="2400" b="1" dirty="0"/>
                        <a:t> 100.000,-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9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9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BENTUK JURNAL</a:t>
            </a:r>
          </a:p>
        </p:txBody>
      </p:sp>
      <p:graphicFrame>
        <p:nvGraphicFramePr>
          <p:cNvPr id="5243" name="Group 123"/>
          <p:cNvGraphicFramePr>
            <a:graphicFrameLocks noGrp="1"/>
          </p:cNvGraphicFramePr>
          <p:nvPr>
            <p:ph idx="1"/>
          </p:nvPr>
        </p:nvGraphicFramePr>
        <p:xfrm>
          <a:off x="684213" y="1600200"/>
          <a:ext cx="7775575" cy="4666425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2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556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Tanggal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Bukti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Kredit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MENJURNAL DARI TRANSAKSI KEUANGAN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4282" y="2000240"/>
            <a:ext cx="4357718" cy="1714512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tx1"/>
                </a:solidFill>
              </a:rPr>
              <a:t>Tanggal</a:t>
            </a:r>
            <a:r>
              <a:rPr lang="en-US" sz="2800" b="1" dirty="0">
                <a:solidFill>
                  <a:schemeClr val="tx1"/>
                </a:solidFill>
              </a:rPr>
              <a:t> 1 </a:t>
            </a:r>
            <a:r>
              <a:rPr lang="en-US" sz="2800" b="1" dirty="0" err="1">
                <a:solidFill>
                  <a:schemeClr val="tx1"/>
                </a:solidFill>
              </a:rPr>
              <a:t>Januari</a:t>
            </a:r>
            <a:r>
              <a:rPr lang="en-US" sz="2800" b="1" dirty="0">
                <a:solidFill>
                  <a:schemeClr val="tx1"/>
                </a:solidFill>
              </a:rPr>
              <a:t> 2012, Tuan Ali </a:t>
            </a:r>
            <a:r>
              <a:rPr lang="en-US" sz="2800" b="1" dirty="0" err="1">
                <a:solidFill>
                  <a:schemeClr val="tx1"/>
                </a:solidFill>
              </a:rPr>
              <a:t>menyetor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uang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tunai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perusahaan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Rp</a:t>
            </a:r>
            <a:r>
              <a:rPr lang="en-US" sz="2800" b="1" dirty="0">
                <a:solidFill>
                  <a:schemeClr val="tx1"/>
                </a:solidFill>
              </a:rPr>
              <a:t> 10.000.000,-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86314" y="2071678"/>
            <a:ext cx="4357686" cy="164307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chemeClr val="tx1"/>
                </a:solidFill>
              </a:rPr>
              <a:t>Analisis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transaksi</a:t>
            </a:r>
            <a:endParaRPr lang="en-US" sz="2400" b="1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err="1">
                <a:solidFill>
                  <a:schemeClr val="tx1"/>
                </a:solidFill>
              </a:rPr>
              <a:t>Harta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berupa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kas</a:t>
            </a:r>
            <a:r>
              <a:rPr lang="en-US" sz="2400" b="1" dirty="0">
                <a:solidFill>
                  <a:schemeClr val="tx1"/>
                </a:solidFill>
              </a:rPr>
              <a:t>  </a:t>
            </a:r>
            <a:r>
              <a:rPr lang="en-US" sz="2400" b="1" dirty="0" err="1">
                <a:solidFill>
                  <a:schemeClr val="tx1"/>
                </a:solidFill>
              </a:rPr>
              <a:t>bertambah</a:t>
            </a:r>
            <a:r>
              <a:rPr lang="en-US" sz="2400" b="1" dirty="0">
                <a:solidFill>
                  <a:schemeClr val="tx1"/>
                </a:solidFill>
              </a:rPr>
              <a:t>  (D) 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Modal Tuan Ali </a:t>
            </a:r>
            <a:r>
              <a:rPr lang="en-US" sz="2400" b="1" dirty="0" err="1">
                <a:solidFill>
                  <a:schemeClr val="tx1"/>
                </a:solidFill>
              </a:rPr>
              <a:t>bertambah</a:t>
            </a:r>
            <a:r>
              <a:rPr lang="en-US" sz="2400" b="1" dirty="0">
                <a:solidFill>
                  <a:schemeClr val="tx1"/>
                </a:solidFill>
              </a:rPr>
              <a:t> (K)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1472" y="1500174"/>
            <a:ext cx="3571900" cy="428628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</a:rPr>
              <a:t>Transaksi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43504" y="1571612"/>
            <a:ext cx="3571900" cy="428628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</a:rPr>
              <a:t>Analisis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transaksi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661640"/>
              </p:ext>
            </p:extLst>
          </p:nvPr>
        </p:nvGraphicFramePr>
        <p:xfrm>
          <a:off x="-1" y="3933056"/>
          <a:ext cx="8964489" cy="223224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506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5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0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1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1122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Keterangan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Debit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Kredit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1126">
                <a:tc>
                  <a:txBody>
                    <a:bodyPr/>
                    <a:lstStyle/>
                    <a:p>
                      <a:r>
                        <a:rPr lang="en-US" sz="2400" b="1" dirty="0"/>
                        <a:t>1 </a:t>
                      </a:r>
                      <a:r>
                        <a:rPr lang="en-US" sz="2400" b="1" dirty="0" err="1"/>
                        <a:t>Januari</a:t>
                      </a:r>
                      <a:r>
                        <a:rPr lang="en-US" sz="2400" b="1" dirty="0"/>
                        <a:t> 2012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/>
                        <a:t>Kas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r>
                        <a:rPr lang="en-US" sz="2400" b="1" dirty="0"/>
                        <a:t>       Modal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Rp</a:t>
                      </a:r>
                      <a:r>
                        <a:rPr lang="en-US" sz="2400" b="1" dirty="0"/>
                        <a:t> 10.000.000,-</a:t>
                      </a:r>
                    </a:p>
                    <a:p>
                      <a:pPr algn="ctr"/>
                      <a:r>
                        <a:rPr lang="en-US" sz="24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-</a:t>
                      </a:r>
                    </a:p>
                    <a:p>
                      <a:pPr algn="ctr"/>
                      <a:r>
                        <a:rPr lang="en-US" sz="2400" b="1" dirty="0" err="1"/>
                        <a:t>Rp</a:t>
                      </a:r>
                      <a:r>
                        <a:rPr lang="en-US" sz="2400" b="1" dirty="0"/>
                        <a:t> 10.000.000,-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596</Words>
  <Application>Microsoft Office PowerPoint</Application>
  <PresentationFormat>On-screen Show (4:3)</PresentationFormat>
  <Paragraphs>248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Narrow</vt:lpstr>
      <vt:lpstr>Calibri</vt:lpstr>
      <vt:lpstr>Times New Roman</vt:lpstr>
      <vt:lpstr>Office Theme</vt:lpstr>
      <vt:lpstr>PowerPoint Presentation</vt:lpstr>
      <vt:lpstr>JURNAL UMUM</vt:lpstr>
      <vt:lpstr>FUNGSI JURNAL UMUM</vt:lpstr>
      <vt:lpstr>PowerPoint Presentation</vt:lpstr>
      <vt:lpstr>PowerPoint Presentation</vt:lpstr>
      <vt:lpstr>MENJURNAL DARI TRANSAKSI KEUANGAN</vt:lpstr>
      <vt:lpstr>PowerPoint Presentation</vt:lpstr>
      <vt:lpstr>BENTUK JURNAL</vt:lpstr>
      <vt:lpstr>MENJURNAL DARI TRANSAKSI KEUANGAN</vt:lpstr>
      <vt:lpstr>PENJURNALAN</vt:lpstr>
      <vt:lpstr>Contoh: Kode Akun “Salon Ayu”</vt:lpstr>
      <vt:lpstr>Contoh:</vt:lpstr>
      <vt:lpstr>Contoh:</vt:lpstr>
      <vt:lpstr>Contoh:</vt:lpstr>
      <vt:lpstr>Contoh:</vt:lpstr>
      <vt:lpstr>Contoh: Jurnal Lengkap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user</cp:lastModifiedBy>
  <cp:revision>24</cp:revision>
  <dcterms:created xsi:type="dcterms:W3CDTF">2013-05-08T02:17:51Z</dcterms:created>
  <dcterms:modified xsi:type="dcterms:W3CDTF">2021-08-28T04:40:10Z</dcterms:modified>
</cp:coreProperties>
</file>