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8" r:id="rId2"/>
    <p:sldId id="257" r:id="rId3"/>
    <p:sldId id="261" r:id="rId4"/>
    <p:sldId id="315" r:id="rId5"/>
    <p:sldId id="259" r:id="rId6"/>
    <p:sldId id="269" r:id="rId7"/>
    <p:sldId id="262" r:id="rId8"/>
    <p:sldId id="267" r:id="rId9"/>
    <p:sldId id="270" r:id="rId10"/>
    <p:sldId id="271" r:id="rId11"/>
    <p:sldId id="263" r:id="rId12"/>
    <p:sldId id="264" r:id="rId13"/>
    <p:sldId id="268" r:id="rId14"/>
    <p:sldId id="265" r:id="rId15"/>
    <p:sldId id="266" r:id="rId16"/>
    <p:sldId id="311" r:id="rId17"/>
    <p:sldId id="313" r:id="rId18"/>
    <p:sldId id="314" r:id="rId19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9B0D0-0FA3-4BEA-8EE6-DB72C98C207B}" type="datetimeFigureOut">
              <a:rPr lang="id-ID" smtClean="0"/>
              <a:pPr/>
              <a:t>07/10/2021</a:t>
            </a:fld>
            <a:endParaRPr lang="id-ID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7CF47-A28D-40FD-AD9D-003A2BE6C43C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9B0D0-0FA3-4BEA-8EE6-DB72C98C207B}" type="datetimeFigureOut">
              <a:rPr lang="id-ID" smtClean="0"/>
              <a:pPr/>
              <a:t>07/10/2021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7CF47-A28D-40FD-AD9D-003A2BE6C43C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9B0D0-0FA3-4BEA-8EE6-DB72C98C207B}" type="datetimeFigureOut">
              <a:rPr lang="id-ID" smtClean="0"/>
              <a:pPr/>
              <a:t>07/10/2021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7CF47-A28D-40FD-AD9D-003A2BE6C43C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9B0D0-0FA3-4BEA-8EE6-DB72C98C207B}" type="datetimeFigureOut">
              <a:rPr lang="id-ID" smtClean="0"/>
              <a:pPr/>
              <a:t>07/10/2021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7CF47-A28D-40FD-AD9D-003A2BE6C43C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9B0D0-0FA3-4BEA-8EE6-DB72C98C207B}" type="datetimeFigureOut">
              <a:rPr lang="id-ID" smtClean="0"/>
              <a:pPr/>
              <a:t>07/10/2021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7CF47-A28D-40FD-AD9D-003A2BE6C43C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9B0D0-0FA3-4BEA-8EE6-DB72C98C207B}" type="datetimeFigureOut">
              <a:rPr lang="id-ID" smtClean="0"/>
              <a:pPr/>
              <a:t>07/10/2021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7CF47-A28D-40FD-AD9D-003A2BE6C43C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9B0D0-0FA3-4BEA-8EE6-DB72C98C207B}" type="datetimeFigureOut">
              <a:rPr lang="id-ID" smtClean="0"/>
              <a:pPr/>
              <a:t>07/10/2021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7CF47-A28D-40FD-AD9D-003A2BE6C43C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9B0D0-0FA3-4BEA-8EE6-DB72C98C207B}" type="datetimeFigureOut">
              <a:rPr lang="id-ID" smtClean="0"/>
              <a:pPr/>
              <a:t>07/10/2021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7CF47-A28D-40FD-AD9D-003A2BE6C43C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9B0D0-0FA3-4BEA-8EE6-DB72C98C207B}" type="datetimeFigureOut">
              <a:rPr lang="id-ID" smtClean="0"/>
              <a:pPr/>
              <a:t>07/10/2021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7CF47-A28D-40FD-AD9D-003A2BE6C43C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9B0D0-0FA3-4BEA-8EE6-DB72C98C207B}" type="datetimeFigureOut">
              <a:rPr lang="id-ID" smtClean="0"/>
              <a:pPr/>
              <a:t>07/10/2021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7CF47-A28D-40FD-AD9D-003A2BE6C43C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9B0D0-0FA3-4BEA-8EE6-DB72C98C207B}" type="datetimeFigureOut">
              <a:rPr lang="id-ID" smtClean="0"/>
              <a:pPr/>
              <a:t>07/10/2021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77CF47-A28D-40FD-AD9D-003A2BE6C43C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1D9B0D0-0FA3-4BEA-8EE6-DB72C98C207B}" type="datetimeFigureOut">
              <a:rPr lang="id-ID" smtClean="0"/>
              <a:pPr/>
              <a:t>07/10/2021</a:t>
            </a:fld>
            <a:endParaRPr lang="id-ID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77CF47-A28D-40FD-AD9D-003A2BE6C43C}" type="slidenum">
              <a:rPr lang="id-ID" smtClean="0"/>
              <a:pPr/>
              <a:t>‹#›</a:t>
            </a:fld>
            <a:endParaRPr lang="id-ID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4.e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5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r-FR" b="1" dirty="0" err="1"/>
              <a:t>Pencatatan</a:t>
            </a:r>
            <a:r>
              <a:rPr lang="fr-FR" b="1" dirty="0"/>
              <a:t> </a:t>
            </a:r>
            <a:r>
              <a:rPr lang="fr-FR" b="1" dirty="0" err="1"/>
              <a:t>Jurnal</a:t>
            </a:r>
            <a:r>
              <a:rPr lang="fr-FR" b="1" dirty="0"/>
              <a:t> </a:t>
            </a:r>
            <a:r>
              <a:rPr lang="fr-FR" b="1" dirty="0" err="1"/>
              <a:t>Penyesuaian</a:t>
            </a:r>
            <a:r>
              <a:rPr lang="fr-FR" b="1" dirty="0"/>
              <a:t> (</a:t>
            </a:r>
            <a:r>
              <a:rPr lang="fr-FR" b="1" dirty="0" err="1"/>
              <a:t>Adjustment</a:t>
            </a:r>
            <a:r>
              <a:rPr lang="fr-FR" b="1" dirty="0"/>
              <a:t> Journal)</a:t>
            </a:r>
            <a:endParaRPr lang="id-ID" dirty="0"/>
          </a:p>
        </p:txBody>
      </p:sp>
      <p:pic>
        <p:nvPicPr>
          <p:cNvPr id="4" name="Content Placeholder 3" descr="AJP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2911" y="2000240"/>
            <a:ext cx="7715304" cy="4000528"/>
          </a:xfr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Capture.PNG ajp 5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5417" y="571480"/>
            <a:ext cx="8661425" cy="5715040"/>
          </a:xfr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Contoh kasus</a:t>
            </a:r>
          </a:p>
        </p:txBody>
      </p:sp>
      <p:pic>
        <p:nvPicPr>
          <p:cNvPr id="6" name="Content Placeholder 5" descr="OK 2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28662" y="1928802"/>
            <a:ext cx="7572427" cy="3643338"/>
          </a:xfr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OOOOOY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14348" y="1928802"/>
            <a:ext cx="7500990" cy="2714644"/>
          </a:xfrm>
        </p:spPr>
      </p:pic>
      <p:sp>
        <p:nvSpPr>
          <p:cNvPr id="6" name="TextBox 5"/>
          <p:cNvSpPr txBox="1"/>
          <p:nvPr/>
        </p:nvSpPr>
        <p:spPr>
          <a:xfrm>
            <a:off x="1357290" y="714356"/>
            <a:ext cx="67151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400" dirty="0"/>
              <a:t>JURNAL  PENYESUAIAN adal</a:t>
            </a:r>
            <a:r>
              <a:rPr lang="id-ID" dirty="0"/>
              <a:t>ah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610244"/>
          </a:xfrm>
        </p:spPr>
        <p:txBody>
          <a:bodyPr/>
          <a:lstStyle/>
          <a:p>
            <a:r>
              <a:rPr lang="id-ID" dirty="0"/>
              <a:t>CATT  </a:t>
            </a:r>
          </a:p>
          <a:p>
            <a:r>
              <a:rPr lang="id-ID" dirty="0"/>
              <a:t>untuk jangka waktu 1 April 2005 sampai dengan 1 April 2006. Rp18.000.000,00 (1 Tahun ).</a:t>
            </a:r>
          </a:p>
          <a:p>
            <a:pPr>
              <a:buNone/>
            </a:pPr>
            <a:r>
              <a:rPr lang="id-ID" dirty="0"/>
              <a:t>Penyesuaian 31 des</a:t>
            </a:r>
          </a:p>
          <a:p>
            <a:pPr>
              <a:buNone/>
            </a:pPr>
            <a:r>
              <a:rPr lang="id-ID" dirty="0"/>
              <a:t>Maka perhitungannya </a:t>
            </a:r>
          </a:p>
          <a:p>
            <a:pPr>
              <a:buNone/>
            </a:pPr>
            <a:r>
              <a:rPr lang="id-ID" dirty="0"/>
              <a:t>Rp18.000.000,00 x9 bulan /12 = Rp13.500.000,00 </a:t>
            </a:r>
          </a:p>
          <a:p>
            <a:pPr>
              <a:buNone/>
            </a:pPr>
            <a:endParaRPr lang="id-ID" dirty="0"/>
          </a:p>
          <a:p>
            <a:pPr>
              <a:buNone/>
            </a:pPr>
            <a:r>
              <a:rPr lang="id-ID" dirty="0"/>
              <a:t>Akun Asuransi dibayar dimuka</a:t>
            </a:r>
          </a:p>
          <a:p>
            <a:pPr>
              <a:buNone/>
            </a:pPr>
            <a:r>
              <a:rPr lang="id-ID" dirty="0"/>
              <a:t>Rp2.400.000,00 x 8 bulan /12 = Rp1.600.000,00 </a:t>
            </a:r>
          </a:p>
          <a:p>
            <a:pPr>
              <a:buNone/>
            </a:pPr>
            <a:endParaRPr lang="id-ID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Contoh kasus</a:t>
            </a:r>
          </a:p>
        </p:txBody>
      </p:sp>
      <p:pic>
        <p:nvPicPr>
          <p:cNvPr id="4" name="Content Placeholder 3" descr="ooowwww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14348" y="2071678"/>
            <a:ext cx="7500990" cy="3214710"/>
          </a:xfr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57232"/>
            <a:ext cx="8229600" cy="989856"/>
          </a:xfrm>
        </p:spPr>
        <p:txBody>
          <a:bodyPr>
            <a:noAutofit/>
          </a:bodyPr>
          <a:lstStyle/>
          <a:p>
            <a:r>
              <a:rPr lang="id-ID" sz="4000" dirty="0"/>
              <a:t>JURNAL  PENYESUAIAN adalah </a:t>
            </a:r>
            <a:br>
              <a:rPr lang="id-ID" sz="4000" dirty="0"/>
            </a:br>
            <a:endParaRPr lang="id-ID" sz="4000" dirty="0"/>
          </a:p>
        </p:txBody>
      </p:sp>
      <p:pic>
        <p:nvPicPr>
          <p:cNvPr id="4" name="Content Placeholder 3" descr="ooowwwwwwwwwwwwwwwwwwwwww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28662" y="1714489"/>
            <a:ext cx="7358114" cy="2928958"/>
          </a:xfr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6804" name="Object 4">
            <a:extLst>
              <a:ext uri="{FF2B5EF4-FFF2-40B4-BE49-F238E27FC236}">
                <a16:creationId xmlns:a16="http://schemas.microsoft.com/office/drawing/2014/main" id="{5A196EAC-E930-498D-A87C-208F21769AD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25615801"/>
              </p:ext>
            </p:extLst>
          </p:nvPr>
        </p:nvGraphicFramePr>
        <p:xfrm>
          <a:off x="684213" y="1556792"/>
          <a:ext cx="8208267" cy="47678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Visio" r:id="rId3" imgW="5525110" imgH="4748479" progId="Visio.Drawing.6">
                  <p:embed/>
                </p:oleObj>
              </mc:Choice>
              <mc:Fallback>
                <p:oleObj name="Visio" r:id="rId3" imgW="5525110" imgH="4748479" progId="Visio.Drawing.6">
                  <p:embed/>
                  <p:pic>
                    <p:nvPicPr>
                      <p:cNvPr id="76804" name="Object 4">
                        <a:extLst>
                          <a:ext uri="{FF2B5EF4-FFF2-40B4-BE49-F238E27FC236}">
                            <a16:creationId xmlns:a16="http://schemas.microsoft.com/office/drawing/2014/main" id="{5A196EAC-E930-498D-A87C-208F21769AD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4213" y="1556792"/>
                        <a:ext cx="8208267" cy="476780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6805" name="Text Box 5">
            <a:extLst>
              <a:ext uri="{FF2B5EF4-FFF2-40B4-BE49-F238E27FC236}">
                <a16:creationId xmlns:a16="http://schemas.microsoft.com/office/drawing/2014/main" id="{277C2F45-D69B-48DF-9124-D6BEB34D32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213" y="908050"/>
            <a:ext cx="17335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 u="sng">
                <a:latin typeface="Arial" panose="020B0604020202020204" pitchFamily="34" charset="0"/>
              </a:rPr>
              <a:t>Contoh Soal :</a:t>
            </a:r>
            <a:r>
              <a:rPr lang="en-US" altLang="en-US" sz="1800">
                <a:latin typeface="Arial" panose="020B0604020202020204" pitchFamily="34" charset="0"/>
              </a:rPr>
              <a:t>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>
            <a:extLst>
              <a:ext uri="{FF2B5EF4-FFF2-40B4-BE49-F238E27FC236}">
                <a16:creationId xmlns:a16="http://schemas.microsoft.com/office/drawing/2014/main" id="{AEADEB19-8AE6-4C8C-9F65-3D12BF07E1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365125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en-US" altLang="en-US" sz="3200" dirty="0"/>
              <a:t>Data </a:t>
            </a:r>
            <a:r>
              <a:rPr lang="en-US" altLang="en-US" sz="3200" dirty="0" err="1"/>
              <a:t>Penyesuaian</a:t>
            </a:r>
            <a:r>
              <a:rPr lang="en-US" altLang="en-US" sz="3200" dirty="0"/>
              <a:t> :</a:t>
            </a:r>
          </a:p>
        </p:txBody>
      </p:sp>
      <p:sp>
        <p:nvSpPr>
          <p:cNvPr id="77827" name="Rectangle 8">
            <a:extLst>
              <a:ext uri="{FF2B5EF4-FFF2-40B4-BE49-F238E27FC236}">
                <a16:creationId xmlns:a16="http://schemas.microsoft.com/office/drawing/2014/main" id="{8AAF03D0-AEC2-4553-B454-049CF6C79D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313" y="1484313"/>
            <a:ext cx="8229600" cy="3790950"/>
          </a:xfrm>
        </p:spPr>
        <p:txBody>
          <a:bodyPr>
            <a:normAutofit/>
          </a:bodyPr>
          <a:lstStyle/>
          <a:p>
            <a:pPr marL="609600" indent="-609600" eaLnBrk="1" hangingPunct="1">
              <a:lnSpc>
                <a:spcPct val="80000"/>
              </a:lnSpc>
              <a:buFont typeface="Wingdings" panose="05000000000000000000" pitchFamily="2" charset="2"/>
              <a:buAutoNum type="arabicPeriod"/>
            </a:pPr>
            <a:r>
              <a:rPr lang="en-US" altLang="en-US" sz="2400" dirty="0"/>
              <a:t>Tuan Budi </a:t>
            </a:r>
            <a:r>
              <a:rPr lang="en-US" altLang="en-US" sz="2400" dirty="0" err="1"/>
              <a:t>Luhur</a:t>
            </a:r>
            <a:r>
              <a:rPr lang="en-US" altLang="en-US" sz="2400" dirty="0"/>
              <a:t> </a:t>
            </a:r>
            <a:r>
              <a:rPr lang="en-US" altLang="en-US" sz="2400" dirty="0" err="1"/>
              <a:t>telah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membayar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dimuka</a:t>
            </a:r>
            <a:r>
              <a:rPr lang="en-US" altLang="en-US" sz="2400" dirty="0"/>
              <a:t> pada </a:t>
            </a:r>
            <a:r>
              <a:rPr lang="en-US" altLang="en-US" sz="2400" dirty="0" err="1"/>
              <a:t>tanggal</a:t>
            </a:r>
            <a:r>
              <a:rPr lang="en-US" altLang="en-US" sz="2400" dirty="0"/>
              <a:t> 1 </a:t>
            </a:r>
            <a:r>
              <a:rPr lang="en-US" altLang="en-US" sz="2400" dirty="0" err="1"/>
              <a:t>Maret</a:t>
            </a:r>
            <a:r>
              <a:rPr lang="en-US" altLang="en-US" sz="2400" dirty="0"/>
              <a:t> 1996 </a:t>
            </a:r>
            <a:r>
              <a:rPr lang="en-US" altLang="en-US" sz="2400" dirty="0" err="1"/>
              <a:t>Sewa</a:t>
            </a:r>
            <a:r>
              <a:rPr lang="en-US" altLang="en-US" sz="2400" dirty="0"/>
              <a:t> Gedung </a:t>
            </a:r>
            <a:r>
              <a:rPr lang="en-US" altLang="en-US" sz="2400" dirty="0" err="1"/>
              <a:t>untuk</a:t>
            </a:r>
            <a:r>
              <a:rPr lang="en-US" altLang="en-US" sz="2400" dirty="0"/>
              <a:t> </a:t>
            </a:r>
            <a:r>
              <a:rPr lang="en-US" altLang="en-US" sz="2400" dirty="0" err="1"/>
              <a:t>bulan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Maret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s.d</a:t>
            </a:r>
            <a:r>
              <a:rPr lang="en-US" altLang="en-US" sz="2400" dirty="0"/>
              <a:t> Mei 1996 </a:t>
            </a:r>
            <a:r>
              <a:rPr lang="en-US" altLang="en-US" sz="2400" dirty="0" err="1"/>
              <a:t>sebesar</a:t>
            </a:r>
            <a:r>
              <a:rPr lang="en-US" altLang="en-US" sz="2400" dirty="0"/>
              <a:t> </a:t>
            </a:r>
            <a:r>
              <a:rPr lang="en-US" altLang="en-US" sz="2400" dirty="0" err="1"/>
              <a:t>Rp</a:t>
            </a:r>
            <a:r>
              <a:rPr lang="en-US" altLang="en-US" sz="2400" dirty="0"/>
              <a:t>. 450,000.</a:t>
            </a:r>
          </a:p>
          <a:p>
            <a:pPr marL="609600" indent="-609600" eaLnBrk="1" hangingPunct="1">
              <a:lnSpc>
                <a:spcPct val="80000"/>
              </a:lnSpc>
              <a:buFont typeface="Wingdings" panose="05000000000000000000" pitchFamily="2" charset="2"/>
              <a:buAutoNum type="arabicPeriod"/>
            </a:pPr>
            <a:r>
              <a:rPr lang="en-US" altLang="en-US" sz="2400" dirty="0"/>
              <a:t>Nilai </a:t>
            </a:r>
            <a:r>
              <a:rPr lang="en-US" altLang="en-US" sz="2400" dirty="0" err="1"/>
              <a:t>Persediaan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Perlengkapan</a:t>
            </a:r>
            <a:r>
              <a:rPr lang="en-US" altLang="en-US" sz="2400" dirty="0"/>
              <a:t> pada </a:t>
            </a:r>
            <a:r>
              <a:rPr lang="en-US" altLang="en-US" sz="2400" dirty="0" err="1"/>
              <a:t>tanggal</a:t>
            </a:r>
            <a:r>
              <a:rPr lang="en-US" altLang="en-US" sz="2400" dirty="0"/>
              <a:t> 31 </a:t>
            </a:r>
            <a:r>
              <a:rPr lang="en-US" altLang="en-US" sz="2400" dirty="0" err="1"/>
              <a:t>Maret</a:t>
            </a:r>
            <a:r>
              <a:rPr lang="en-US" altLang="en-US" sz="2400" dirty="0"/>
              <a:t> 1996 </a:t>
            </a:r>
            <a:r>
              <a:rPr lang="en-US" altLang="en-US" sz="2400" dirty="0" err="1"/>
              <a:t>Rp</a:t>
            </a:r>
            <a:r>
              <a:rPr lang="en-US" altLang="en-US" sz="2400" dirty="0"/>
              <a:t>. 650,000</a:t>
            </a:r>
            <a:endParaRPr lang="de-DE" altLang="en-US" sz="2400" dirty="0"/>
          </a:p>
          <a:p>
            <a:pPr marL="609600" indent="-609600" eaLnBrk="1" hangingPunct="1">
              <a:lnSpc>
                <a:spcPct val="80000"/>
              </a:lnSpc>
              <a:buFont typeface="Wingdings" panose="05000000000000000000" pitchFamily="2" charset="2"/>
              <a:buAutoNum type="arabicPeriod"/>
            </a:pPr>
            <a:r>
              <a:rPr lang="de-DE" altLang="en-US" sz="2400" dirty="0"/>
              <a:t>Penyusutan atas peralatan untuk bulan Maret 1996 ditetapkan sebesar 1% dari harga perolehannya.</a:t>
            </a:r>
          </a:p>
          <a:p>
            <a:pPr marL="609600" indent="-609600" eaLnBrk="1" hangingPunct="1">
              <a:lnSpc>
                <a:spcPct val="80000"/>
              </a:lnSpc>
              <a:buFont typeface="Wingdings" panose="05000000000000000000" pitchFamily="2" charset="2"/>
              <a:buAutoNum type="arabicPeriod"/>
            </a:pPr>
            <a:r>
              <a:rPr lang="de-DE" altLang="en-US" sz="2400" dirty="0"/>
              <a:t>Gaji terutang pada 31 Maret 1996, sebesar Rp. 150,000</a:t>
            </a:r>
            <a:endParaRPr lang="en-US" altLang="en-US" sz="24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8852" name="Object 4">
            <a:extLst>
              <a:ext uri="{FF2B5EF4-FFF2-40B4-BE49-F238E27FC236}">
                <a16:creationId xmlns:a16="http://schemas.microsoft.com/office/drawing/2014/main" id="{6D184D76-E131-4DE5-9B73-EB7AA095BD9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45210851"/>
              </p:ext>
            </p:extLst>
          </p:nvPr>
        </p:nvGraphicFramePr>
        <p:xfrm>
          <a:off x="468313" y="1700213"/>
          <a:ext cx="8208962" cy="40322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" name="Visio" r:id="rId3" imgW="5679338" imgH="2207971" progId="Visio.Drawing.6">
                  <p:embed/>
                </p:oleObj>
              </mc:Choice>
              <mc:Fallback>
                <p:oleObj name="Visio" r:id="rId3" imgW="5679338" imgH="2207971" progId="Visio.Drawing.6">
                  <p:embed/>
                  <p:pic>
                    <p:nvPicPr>
                      <p:cNvPr id="78852" name="Object 4">
                        <a:extLst>
                          <a:ext uri="{FF2B5EF4-FFF2-40B4-BE49-F238E27FC236}">
                            <a16:creationId xmlns:a16="http://schemas.microsoft.com/office/drawing/2014/main" id="{6D184D76-E131-4DE5-9B73-EB7AA095BD9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8313" y="1700213"/>
                        <a:ext cx="8208962" cy="403224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8853" name="Rectangle 5">
            <a:extLst>
              <a:ext uri="{FF2B5EF4-FFF2-40B4-BE49-F238E27FC236}">
                <a16:creationId xmlns:a16="http://schemas.microsoft.com/office/drawing/2014/main" id="{41FD2BA6-0358-4405-AEE9-D208B5D01F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32138" y="1125538"/>
            <a:ext cx="273843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="1">
                <a:latin typeface="Tahoma" panose="020B0604030504040204" pitchFamily="34" charset="0"/>
              </a:rPr>
              <a:t>Jurnal Penyesuaian</a:t>
            </a:r>
            <a:r>
              <a:rPr lang="en-US" altLang="en-US" sz="2000">
                <a:latin typeface="Tahoma" panose="020B0604030504040204" pitchFamily="34" charset="0"/>
              </a:rPr>
              <a:t>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dirty="0"/>
              <a:t>1. </a:t>
            </a:r>
            <a:r>
              <a:rPr lang="id-ID" sz="4000" dirty="0"/>
              <a:t>Pengertia dan tujuan jurnal penyesuaian (adjustment journal</a:t>
            </a:r>
            <a:r>
              <a:rPr lang="id-ID" dirty="0"/>
              <a:t>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d-ID" dirty="0">
                <a:solidFill>
                  <a:srgbClr val="FF0000"/>
                </a:solidFill>
              </a:rPr>
              <a:t>jurnal penyesuaian (adjustment journal) </a:t>
            </a:r>
            <a:r>
              <a:rPr lang="id-ID" dirty="0"/>
              <a:t>adalah</a:t>
            </a:r>
          </a:p>
          <a:p>
            <a:pPr>
              <a:buNone/>
            </a:pPr>
            <a:r>
              <a:rPr lang="id-ID" dirty="0"/>
              <a:t>     jurnal untuk mengadakan penyesuaian catatan-catatan dengan keadaan atau fakta yang sebenarnya pada akhir periode</a:t>
            </a:r>
          </a:p>
          <a:p>
            <a:r>
              <a:rPr lang="id-ID" dirty="0">
                <a:solidFill>
                  <a:srgbClr val="FF0000"/>
                </a:solidFill>
              </a:rPr>
              <a:t>Tujuannya adalah </a:t>
            </a:r>
            <a:r>
              <a:rPr lang="id-ID" dirty="0"/>
              <a:t>agar setiap perkiraan riil dan perkiraan nominal dapat menunjukkan besarnya harta, utang, modal, pendapatan, dan beban yang sebenarnya dan seharusnya diakui pada akhir periode.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933008" y="890679"/>
            <a:ext cx="5007682" cy="783849"/>
          </a:xfrm>
          <a:prstGeom prst="rect">
            <a:avLst/>
          </a:prstGeom>
        </p:spPr>
        <p:txBody>
          <a:bodyPr wrap="square" lIns="75228" tIns="37614" rIns="75228" bIns="37614">
            <a:spAutoFit/>
          </a:bodyPr>
          <a:lstStyle/>
          <a:p>
            <a:r>
              <a:rPr lang="en-US" sz="2300" b="1" dirty="0"/>
              <a:t>2. </a:t>
            </a:r>
            <a:r>
              <a:rPr lang="en-US" sz="2300" b="1" dirty="0" err="1"/>
              <a:t>Akun-Akun</a:t>
            </a:r>
            <a:r>
              <a:rPr lang="en-US" sz="2300" b="1" dirty="0"/>
              <a:t> yang </a:t>
            </a:r>
            <a:r>
              <a:rPr lang="en-US" sz="2300" b="1" dirty="0" err="1"/>
              <a:t>Perlu</a:t>
            </a:r>
            <a:r>
              <a:rPr lang="en-US" sz="2300" b="1" dirty="0"/>
              <a:t> </a:t>
            </a:r>
            <a:r>
              <a:rPr lang="en-US" sz="2300" b="1" dirty="0" err="1"/>
              <a:t>Disesuaikan</a:t>
            </a:r>
            <a:r>
              <a:rPr lang="en-US" sz="2300" b="1" dirty="0"/>
              <a:t> </a:t>
            </a:r>
            <a:r>
              <a:rPr lang="en-US" sz="2300" b="1" dirty="0" err="1"/>
              <a:t>pada</a:t>
            </a:r>
            <a:r>
              <a:rPr lang="en-US" sz="2300" b="1" dirty="0"/>
              <a:t> </a:t>
            </a:r>
            <a:r>
              <a:rPr lang="en-US" sz="2300" b="1" dirty="0" err="1"/>
              <a:t>Akhir</a:t>
            </a:r>
            <a:r>
              <a:rPr lang="en-US" sz="2300" b="1" dirty="0"/>
              <a:t> </a:t>
            </a:r>
            <a:r>
              <a:rPr lang="en-US" sz="2300" b="1" dirty="0" err="1"/>
              <a:t>Periode</a:t>
            </a:r>
            <a:r>
              <a:rPr lang="en-US" sz="2300" b="1" dirty="0"/>
              <a:t> </a:t>
            </a:r>
            <a:r>
              <a:rPr lang="en-US" sz="2300" b="1" dirty="0" err="1"/>
              <a:t>Akuntansi</a:t>
            </a:r>
            <a:endParaRPr lang="en-US" sz="2300" dirty="0"/>
          </a:p>
        </p:txBody>
      </p:sp>
      <p:sp>
        <p:nvSpPr>
          <p:cNvPr id="5" name="Rectangle 4"/>
          <p:cNvSpPr/>
          <p:nvPr/>
        </p:nvSpPr>
        <p:spPr>
          <a:xfrm>
            <a:off x="4742717" y="2268625"/>
            <a:ext cx="3812667" cy="2907507"/>
          </a:xfrm>
          <a:prstGeom prst="rect">
            <a:avLst/>
          </a:prstGeom>
        </p:spPr>
        <p:txBody>
          <a:bodyPr wrap="square" lIns="75228" tIns="37614" rIns="75228" bIns="37614">
            <a:spAutoFit/>
          </a:bodyPr>
          <a:lstStyle/>
          <a:p>
            <a:pPr marL="376138" indent="-376138">
              <a:buFont typeface="+mj-lt"/>
              <a:buAutoNum type="alphaLcPeriod"/>
            </a:pPr>
            <a:r>
              <a:rPr lang="en-US" sz="2300" dirty="0" err="1"/>
              <a:t>beban</a:t>
            </a:r>
            <a:r>
              <a:rPr lang="en-US" sz="2300" dirty="0"/>
              <a:t> </a:t>
            </a:r>
            <a:r>
              <a:rPr lang="en-US" sz="2300" dirty="0" err="1"/>
              <a:t>dibayar</a:t>
            </a:r>
            <a:r>
              <a:rPr lang="en-US" sz="2300" dirty="0"/>
              <a:t> di </a:t>
            </a:r>
            <a:r>
              <a:rPr lang="en-US" sz="2300" dirty="0" err="1"/>
              <a:t>muka</a:t>
            </a:r>
            <a:r>
              <a:rPr lang="en-US" sz="2300" dirty="0"/>
              <a:t>,</a:t>
            </a:r>
          </a:p>
          <a:p>
            <a:pPr marL="376138" indent="-376138">
              <a:buFont typeface="+mj-lt"/>
              <a:buAutoNum type="alphaLcPeriod"/>
            </a:pPr>
            <a:r>
              <a:rPr lang="it-IT" sz="2300" dirty="0"/>
              <a:t>pendapatan diterima di muka,</a:t>
            </a:r>
          </a:p>
          <a:p>
            <a:pPr marL="376138" indent="-376138">
              <a:buFont typeface="+mj-lt"/>
              <a:buAutoNum type="alphaLcPeriod"/>
            </a:pPr>
            <a:r>
              <a:rPr lang="en-US" sz="2300" dirty="0" err="1"/>
              <a:t>piutang</a:t>
            </a:r>
            <a:r>
              <a:rPr lang="en-US" sz="2300" dirty="0"/>
              <a:t> </a:t>
            </a:r>
            <a:r>
              <a:rPr lang="en-US" sz="2300" dirty="0" err="1"/>
              <a:t>pendapatan</a:t>
            </a:r>
            <a:r>
              <a:rPr lang="en-US" sz="2300" dirty="0"/>
              <a:t>,</a:t>
            </a:r>
          </a:p>
          <a:p>
            <a:pPr marL="376138" indent="-376138">
              <a:buFont typeface="+mj-lt"/>
              <a:buAutoNum type="alphaLcPeriod"/>
            </a:pPr>
            <a:r>
              <a:rPr lang="en-US" sz="2300" dirty="0" err="1"/>
              <a:t>beban</a:t>
            </a:r>
            <a:r>
              <a:rPr lang="en-US" sz="2300" dirty="0"/>
              <a:t> yang </a:t>
            </a:r>
            <a:r>
              <a:rPr lang="en-US" sz="2300" dirty="0" err="1"/>
              <a:t>masih</a:t>
            </a:r>
            <a:r>
              <a:rPr lang="en-US" sz="2300" dirty="0"/>
              <a:t> </a:t>
            </a:r>
            <a:r>
              <a:rPr lang="en-US" sz="2300" dirty="0" err="1"/>
              <a:t>harus</a:t>
            </a:r>
            <a:r>
              <a:rPr lang="en-US" sz="2300" dirty="0"/>
              <a:t> </a:t>
            </a:r>
            <a:r>
              <a:rPr lang="en-US" sz="2300" dirty="0" err="1"/>
              <a:t>dibayar</a:t>
            </a:r>
            <a:r>
              <a:rPr lang="en-US" sz="2300" dirty="0"/>
              <a:t>,</a:t>
            </a:r>
          </a:p>
          <a:p>
            <a:pPr marL="376138" indent="-376138">
              <a:buFont typeface="+mj-lt"/>
              <a:buAutoNum type="alphaLcPeriod"/>
            </a:pPr>
            <a:r>
              <a:rPr lang="fi-FI" sz="2300" dirty="0"/>
              <a:t>penyusutan aset tetap, dan</a:t>
            </a:r>
          </a:p>
          <a:p>
            <a:pPr marL="376138" indent="-376138">
              <a:buFont typeface="+mj-lt"/>
              <a:buAutoNum type="alphaLcPeriod"/>
            </a:pPr>
            <a:r>
              <a:rPr lang="en-US" sz="2300" dirty="0" err="1"/>
              <a:t>pemakaian</a:t>
            </a:r>
            <a:r>
              <a:rPr lang="en-US" sz="2300" dirty="0"/>
              <a:t> </a:t>
            </a:r>
            <a:r>
              <a:rPr lang="en-US" sz="2300" dirty="0" err="1"/>
              <a:t>perlengkapan</a:t>
            </a:r>
            <a:r>
              <a:rPr lang="en-US" sz="2300" dirty="0"/>
              <a:t>.</a:t>
            </a:r>
          </a:p>
        </p:txBody>
      </p:sp>
      <p:sp>
        <p:nvSpPr>
          <p:cNvPr id="6" name="Footer Placeholder 4"/>
          <p:cNvSpPr txBox="1">
            <a:spLocks/>
          </p:cNvSpPr>
          <p:nvPr/>
        </p:nvSpPr>
        <p:spPr>
          <a:xfrm>
            <a:off x="6791314" y="6402462"/>
            <a:ext cx="1398148" cy="347508"/>
          </a:xfrm>
          <a:prstGeom prst="rect">
            <a:avLst/>
          </a:prstGeom>
        </p:spPr>
        <p:txBody>
          <a:bodyPr vert="horz" lIns="75228" tIns="37614" rIns="75228" bIns="37614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b="1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>
                <a:solidFill>
                  <a:schemeClr val="tx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untuk</a:t>
            </a:r>
            <a:r>
              <a:rPr lang="en-US" baseline="0" dirty="0">
                <a:solidFill>
                  <a:schemeClr val="tx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SMA </a:t>
            </a:r>
            <a:r>
              <a:rPr lang="en-US" baseline="0" dirty="0" err="1">
                <a:solidFill>
                  <a:schemeClr val="tx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dan</a:t>
            </a:r>
            <a:r>
              <a:rPr lang="en-US" baseline="0" dirty="0">
                <a:solidFill>
                  <a:schemeClr val="tx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MA </a:t>
            </a:r>
            <a:r>
              <a:rPr lang="en-US" baseline="0" dirty="0" err="1">
                <a:solidFill>
                  <a:schemeClr val="tx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Jilid</a:t>
            </a:r>
            <a:r>
              <a:rPr lang="en-US" baseline="0" dirty="0">
                <a:solidFill>
                  <a:schemeClr val="tx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3</a:t>
            </a:r>
            <a:endParaRPr lang="en-US" dirty="0"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Footer Placeholder 4"/>
          <p:cNvSpPr txBox="1">
            <a:spLocks/>
          </p:cNvSpPr>
          <p:nvPr/>
        </p:nvSpPr>
        <p:spPr>
          <a:xfrm>
            <a:off x="6143300" y="6402460"/>
            <a:ext cx="699074" cy="347508"/>
          </a:xfrm>
          <a:prstGeom prst="rect">
            <a:avLst/>
          </a:prstGeom>
        </p:spPr>
        <p:txBody>
          <a:bodyPr vert="horz" lIns="75228" tIns="37614" rIns="75228" bIns="37614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b="1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tx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EKONOMI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432807" y="6362700"/>
            <a:ext cx="470163" cy="352962"/>
          </a:xfrm>
          <a:prstGeom prst="rect">
            <a:avLst/>
          </a:prstGeom>
          <a:noFill/>
        </p:spPr>
        <p:txBody>
          <a:bodyPr wrap="square" lIns="75228" tIns="37614" rIns="75228" bIns="37614" rtlCol="0">
            <a:spAutoFit/>
          </a:bodyPr>
          <a:lstStyle/>
          <a:p>
            <a:pPr algn="ctr"/>
            <a:fld id="{FB444DAE-F0D7-4D0C-9235-3295870455CA}" type="slidenum">
              <a:rPr lang="en-US" smtClean="0">
                <a:solidFill>
                  <a:schemeClr val="tx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 algn="ctr"/>
              <a:t>3</a:t>
            </a:fld>
            <a:endParaRPr lang="en-US" dirty="0"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122" name="Picture 2" descr="http://sumberbelajar.belajar.kemdikbud.go.id/katalogmedia/Kelas%20Maya/SMA/Kelas%20XI/Akuntansi/PR3/Gambar/akt205_07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0050" y="2285993"/>
            <a:ext cx="3471234" cy="396639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  <a:effectLst>
            <a:glow rad="88900">
              <a:schemeClr val="tx2"/>
            </a:glow>
          </a:effectLst>
        </p:spPr>
      </p:pic>
    </p:spTree>
    <p:extLst>
      <p:ext uri="{BB962C8B-B14F-4D97-AF65-F5344CB8AC3E}">
        <p14:creationId xmlns:p14="http://schemas.microsoft.com/office/powerpoint/2010/main" val="503570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C500E7-46F7-4B34-B76C-3B599A869F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Bentuk</a:t>
            </a:r>
            <a:r>
              <a:rPr lang="en-US" dirty="0"/>
              <a:t> AJP </a:t>
            </a:r>
          </a:p>
        </p:txBody>
      </p:sp>
      <p:pic>
        <p:nvPicPr>
          <p:cNvPr id="4" name="Picture 2" descr="http://sumberbelajar.belajar.kemdikbud.go.id/katalogmedia/Kelas%20Maya/SMA/Kelas%20XI/Akuntansi/PR3/Gambar/akt205_07.gif">
            <a:extLst>
              <a:ext uri="{FF2B5EF4-FFF2-40B4-BE49-F238E27FC236}">
                <a16:creationId xmlns:a16="http://schemas.microsoft.com/office/drawing/2014/main" id="{520CCF3B-0D57-428A-B891-A4724449B1C0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7" y="2348880"/>
            <a:ext cx="7488832" cy="4176464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  <a:effectLst>
            <a:glow rad="88900">
              <a:schemeClr val="tx2"/>
            </a:glow>
          </a:effectLst>
        </p:spPr>
      </p:pic>
    </p:spTree>
    <p:extLst>
      <p:ext uri="{BB962C8B-B14F-4D97-AF65-F5344CB8AC3E}">
        <p14:creationId xmlns:p14="http://schemas.microsoft.com/office/powerpoint/2010/main" val="3968308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 dirty="0"/>
          </a:p>
        </p:txBody>
      </p:sp>
      <p:pic>
        <p:nvPicPr>
          <p:cNvPr id="4" name="Content Placeholder 3" descr="ajp 2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28596" y="1142984"/>
            <a:ext cx="8358246" cy="5429288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1604" y="714360"/>
            <a:ext cx="8229600" cy="1143000"/>
          </a:xfrm>
        </p:spPr>
        <p:txBody>
          <a:bodyPr>
            <a:normAutofit/>
          </a:bodyPr>
          <a:lstStyle/>
          <a:p>
            <a:r>
              <a:rPr lang="id-ID" sz="4000" dirty="0"/>
              <a:t>Format ayat jurnal penyesuaian</a:t>
            </a:r>
            <a:r>
              <a:rPr lang="en-US" sz="4000" dirty="0"/>
              <a:t>(AJP)</a:t>
            </a:r>
            <a:endParaRPr lang="id-ID" sz="4000" dirty="0"/>
          </a:p>
        </p:txBody>
      </p:sp>
      <p:pic>
        <p:nvPicPr>
          <p:cNvPr id="4" name="Content Placeholder 3" descr="Capture.PNGajp 3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28596" y="1857364"/>
            <a:ext cx="8358246" cy="3714776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Format ayat jurnal penyesuaian</a:t>
            </a:r>
          </a:p>
        </p:txBody>
      </p:sp>
      <p:pic>
        <p:nvPicPr>
          <p:cNvPr id="6" name="Content Placeholder 5" descr="Capture.PNGOK 1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00034" y="1928802"/>
            <a:ext cx="7500990" cy="3714776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oklah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28662" y="1285860"/>
            <a:ext cx="7500990" cy="4572032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Contoh kasus</a:t>
            </a:r>
          </a:p>
        </p:txBody>
      </p:sp>
      <p:pic>
        <p:nvPicPr>
          <p:cNvPr id="4" name="Content Placeholder 3" descr="Capture.PNG ajp 4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55576" y="1184302"/>
            <a:ext cx="8102128" cy="5000660"/>
          </a:xfr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370</TotalTime>
  <Words>254</Words>
  <Application>Microsoft Office PowerPoint</Application>
  <PresentationFormat>On-screen Show (4:3)</PresentationFormat>
  <Paragraphs>38</Paragraphs>
  <Slides>18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6" baseType="lpstr">
      <vt:lpstr>Arial</vt:lpstr>
      <vt:lpstr>Calibri</vt:lpstr>
      <vt:lpstr>Constantia</vt:lpstr>
      <vt:lpstr>Tahoma</vt:lpstr>
      <vt:lpstr>Wingdings</vt:lpstr>
      <vt:lpstr>Wingdings 2</vt:lpstr>
      <vt:lpstr>Flow</vt:lpstr>
      <vt:lpstr>Visio</vt:lpstr>
      <vt:lpstr>Pencatatan Jurnal Penyesuaian (Adjustment Journal)</vt:lpstr>
      <vt:lpstr>1. Pengertia dan tujuan jurnal penyesuaian (adjustment journal) </vt:lpstr>
      <vt:lpstr>PowerPoint Presentation</vt:lpstr>
      <vt:lpstr>Bentuk AJP </vt:lpstr>
      <vt:lpstr>PowerPoint Presentation</vt:lpstr>
      <vt:lpstr>Format ayat jurnal penyesuaian(AJP)</vt:lpstr>
      <vt:lpstr>Format ayat jurnal penyesuaian</vt:lpstr>
      <vt:lpstr>PowerPoint Presentation</vt:lpstr>
      <vt:lpstr>Contoh kasus</vt:lpstr>
      <vt:lpstr>PowerPoint Presentation</vt:lpstr>
      <vt:lpstr>Contoh kasus</vt:lpstr>
      <vt:lpstr>PowerPoint Presentation</vt:lpstr>
      <vt:lpstr>PowerPoint Presentation</vt:lpstr>
      <vt:lpstr>Contoh kasus</vt:lpstr>
      <vt:lpstr>JURNAL  PENYESUAIAN adalah  </vt:lpstr>
      <vt:lpstr>PowerPoint Presentation</vt:lpstr>
      <vt:lpstr>Data Penyesuaian :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Pencatatan Jurnal Penyesuaian (Adjustment Journal)</dc:title>
  <dc:creator>TOSHIBA</dc:creator>
  <cp:lastModifiedBy>user</cp:lastModifiedBy>
  <cp:revision>12</cp:revision>
  <dcterms:created xsi:type="dcterms:W3CDTF">2020-09-29T06:48:53Z</dcterms:created>
  <dcterms:modified xsi:type="dcterms:W3CDTF">2021-10-07T05:16:48Z</dcterms:modified>
</cp:coreProperties>
</file>