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5" r:id="rId9"/>
    <p:sldId id="266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B6B02B-0CE8-4350-8F24-A9DC9B00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9449405" cy="861391"/>
          </a:xfrm>
        </p:spPr>
        <p:txBody>
          <a:bodyPr>
            <a:normAutofit/>
          </a:bodyPr>
          <a:lstStyle/>
          <a:p>
            <a:r>
              <a:rPr lang="en-US" sz="4000" dirty="0"/>
              <a:t>JENIS Operator</a:t>
            </a:r>
            <a:endParaRPr lang="en-ID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CCACE-9A20-4FC9-ADEF-F8E0326C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75" y="1683026"/>
            <a:ext cx="8961677" cy="3988905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/>
              <a:t>Operator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operasi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pada </a:t>
            </a:r>
            <a:r>
              <a:rPr lang="en-US" sz="3200" dirty="0" err="1"/>
              <a:t>variabel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. Ada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operator </a:t>
            </a:r>
            <a:r>
              <a:rPr lang="en-US" sz="3200" dirty="0" err="1"/>
              <a:t>dalam</a:t>
            </a:r>
            <a:r>
              <a:rPr lang="en-US" sz="3200" dirty="0"/>
              <a:t> Bahasa C++ </a:t>
            </a:r>
            <a:r>
              <a:rPr lang="en-US" sz="3200" dirty="0" err="1"/>
              <a:t>antara</a:t>
            </a:r>
            <a:r>
              <a:rPr lang="en-US" sz="3200" dirty="0"/>
              <a:t> lain operator </a:t>
            </a:r>
            <a:r>
              <a:rPr lang="en-US" sz="3200" dirty="0" err="1"/>
              <a:t>aritmetika</a:t>
            </a:r>
            <a:r>
              <a:rPr lang="en-US" sz="3200" dirty="0"/>
              <a:t>, operator </a:t>
            </a:r>
            <a:r>
              <a:rPr lang="en-US" sz="3200" dirty="0" err="1"/>
              <a:t>penugasan</a:t>
            </a:r>
            <a:r>
              <a:rPr lang="en-US" sz="3200" dirty="0"/>
              <a:t> , operator </a:t>
            </a:r>
            <a:r>
              <a:rPr lang="en-US" sz="3200" dirty="0" err="1"/>
              <a:t>perbandingan</a:t>
            </a:r>
            <a:r>
              <a:rPr lang="en-US" sz="3200" dirty="0"/>
              <a:t>, dan operator </a:t>
            </a:r>
            <a:r>
              <a:rPr lang="en-US" sz="3200" dirty="0" err="1"/>
              <a:t>logika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3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83E1-C14D-4104-946A-A971C51A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65045"/>
            <a:ext cx="7527840" cy="980660"/>
          </a:xfrm>
        </p:spPr>
        <p:txBody>
          <a:bodyPr/>
          <a:lstStyle/>
          <a:p>
            <a:r>
              <a:rPr lang="en-US" dirty="0"/>
              <a:t>OPERATOR LOGIKA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7CDE-CEC2-4DE8-A9ED-BB404214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45705"/>
            <a:ext cx="8601266" cy="45454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Operator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pada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.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F44D21-E924-41D1-B5AF-B0A6D490F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42336"/>
              </p:ext>
            </p:extLst>
          </p:nvPr>
        </p:nvGraphicFramePr>
        <p:xfrm>
          <a:off x="1077843" y="2226365"/>
          <a:ext cx="7721600" cy="206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609">
                  <a:extLst>
                    <a:ext uri="{9D8B030D-6E8A-4147-A177-3AD203B41FA5}">
                      <a16:colId xmlns:a16="http://schemas.microsoft.com/office/drawing/2014/main" val="3669306588"/>
                    </a:ext>
                  </a:extLst>
                </a:gridCol>
                <a:gridCol w="4518991">
                  <a:extLst>
                    <a:ext uri="{9D8B030D-6E8A-4147-A177-3AD203B41FA5}">
                      <a16:colId xmlns:a16="http://schemas.microsoft.com/office/drawing/2014/main" val="15184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Tanda Operator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Keterangan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7938"/>
                  </a:ext>
                </a:extLst>
              </a:tr>
              <a:tr h="6785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&amp;&amp;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Logika</a:t>
                      </a:r>
                      <a:r>
                        <a:rPr lang="en-US" dirty="0"/>
                        <a:t> dan (</a:t>
                      </a:r>
                      <a:r>
                        <a:rPr lang="en-US" dirty="0" err="1"/>
                        <a:t>Konjungsi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637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ǁ</a:t>
                      </a:r>
                      <a:endParaRPr lang="en-ID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Logika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disjungsi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0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!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Logika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kebalikan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negasi</a:t>
                      </a:r>
                      <a:r>
                        <a:rPr lang="en-US" dirty="0"/>
                        <a:t>)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57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11219-212C-4AFE-8873-B1486A65A31C}"/>
              </a:ext>
            </a:extLst>
          </p:cNvPr>
          <p:cNvSpPr txBox="1"/>
          <p:nvPr/>
        </p:nvSpPr>
        <p:spPr>
          <a:xfrm>
            <a:off x="1077843" y="4611756"/>
            <a:ext cx="809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Nilai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dan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(true) </a:t>
            </a:r>
            <a:r>
              <a:rPr lang="en-US" dirty="0" err="1"/>
              <a:t>atau</a:t>
            </a:r>
            <a:r>
              <a:rPr lang="en-US" dirty="0"/>
              <a:t> 0 </a:t>
            </a:r>
            <a:r>
              <a:rPr lang="en-US" dirty="0" err="1"/>
              <a:t>jika</a:t>
            </a:r>
            <a:r>
              <a:rPr lang="en-US" dirty="0"/>
              <a:t> salah (false).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operator </a:t>
            </a:r>
            <a:r>
              <a:rPr lang="en-US" dirty="0" err="1"/>
              <a:t>perbandingan</a:t>
            </a:r>
            <a:r>
              <a:rPr lang="en-US" dirty="0"/>
              <a:t> dan </a:t>
            </a:r>
            <a:r>
              <a:rPr lang="en-US" dirty="0" err="1"/>
              <a:t>logika</a:t>
            </a:r>
            <a:r>
              <a:rPr lang="en-US" dirty="0"/>
              <a:t> pada </a:t>
            </a:r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63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11EA5-9B22-45DB-B79B-A298CB05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17" y="463824"/>
            <a:ext cx="8694031" cy="58707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  Pseudocode</a:t>
            </a:r>
          </a:p>
          <a:p>
            <a:pPr marL="0" indent="0" algn="just">
              <a:buNone/>
            </a:pPr>
            <a:r>
              <a:rPr lang="en-US" dirty="0"/>
              <a:t>Pseudocode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yang </a:t>
            </a:r>
            <a:r>
              <a:rPr lang="en-US" dirty="0" err="1"/>
              <a:t>bentuk</a:t>
            </a:r>
            <a:r>
              <a:rPr lang="en-US" dirty="0"/>
              <a:t>  (</a:t>
            </a:r>
            <a:r>
              <a:rPr lang="en-US" dirty="0" err="1"/>
              <a:t>strukturnya</a:t>
            </a:r>
            <a:r>
              <a:rPr lang="en-US" dirty="0"/>
              <a:t>)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pascal.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penulisannya</a:t>
            </a:r>
            <a:r>
              <a:rPr lang="en-US" dirty="0"/>
              <a:t> pseudocode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 Bagian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dan </a:t>
            </a:r>
            <a:r>
              <a:rPr lang="en-US" dirty="0" err="1"/>
              <a:t>penjelasan</a:t>
            </a:r>
            <a:r>
              <a:rPr lang="en-US" dirty="0"/>
              <a:t> (</a:t>
            </a:r>
            <a:r>
              <a:rPr lang="en-US" dirty="0" err="1"/>
              <a:t>spesifikasi</a:t>
            </a:r>
            <a:r>
              <a:rPr lang="en-US" dirty="0"/>
              <a:t> 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Nama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dan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457200" indent="-457200" algn="just">
              <a:buAutoNum type="alphaLcPeriod" startAt="2"/>
            </a:pPr>
            <a:r>
              <a:rPr lang="en-US" dirty="0" err="1"/>
              <a:t>Deklarasi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 Bagian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program. Nama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tetapan</a:t>
            </a:r>
            <a:r>
              <a:rPr lang="en-US" dirty="0"/>
              <a:t>,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, </a:t>
            </a:r>
            <a:r>
              <a:rPr lang="en-US" dirty="0" err="1"/>
              <a:t>tipe</a:t>
            </a:r>
            <a:r>
              <a:rPr lang="en-US" dirty="0"/>
              <a:t>, </a:t>
            </a:r>
            <a:r>
              <a:rPr lang="en-US" dirty="0" err="1"/>
              <a:t>prosedur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c.    Bagian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1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4907-4AD7-4EE8-A2E6-295296A1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32522"/>
            <a:ext cx="8513710" cy="10469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Operator </a:t>
            </a:r>
            <a:r>
              <a:rPr lang="en-US" sz="3200" dirty="0" err="1"/>
              <a:t>aritmetika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C5F54-3E90-453A-831B-B8F2F39C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6" y="1179444"/>
            <a:ext cx="9062487" cy="50689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Operator </a:t>
            </a:r>
            <a:r>
              <a:rPr lang="en-US" dirty="0" err="1"/>
              <a:t>Aritmetika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aritmetika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, </a:t>
            </a:r>
            <a:r>
              <a:rPr lang="en-US" dirty="0" err="1"/>
              <a:t>pengurangan</a:t>
            </a:r>
            <a:r>
              <a:rPr lang="en-US" dirty="0"/>
              <a:t>, </a:t>
            </a:r>
            <a:r>
              <a:rPr lang="en-US" dirty="0" err="1"/>
              <a:t>perkalian</a:t>
            </a:r>
            <a:r>
              <a:rPr lang="en-US" dirty="0"/>
              <a:t>, dan </a:t>
            </a:r>
            <a:r>
              <a:rPr lang="en-US" dirty="0" err="1"/>
              <a:t>pembagian</a:t>
            </a:r>
            <a:r>
              <a:rPr lang="en-US" dirty="0"/>
              <a:t>. Operator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ditunjukkkan</a:t>
            </a:r>
            <a:r>
              <a:rPr lang="en-US" dirty="0"/>
              <a:t>  pada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58D4CE-4FD3-400E-9FCF-94D0AF842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29490"/>
              </p:ext>
            </p:extLst>
          </p:nvPr>
        </p:nvGraphicFramePr>
        <p:xfrm>
          <a:off x="465826" y="2567609"/>
          <a:ext cx="896167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851">
                  <a:extLst>
                    <a:ext uri="{9D8B030D-6E8A-4147-A177-3AD203B41FA5}">
                      <a16:colId xmlns:a16="http://schemas.microsoft.com/office/drawing/2014/main" val="1236208734"/>
                    </a:ext>
                  </a:extLst>
                </a:gridCol>
                <a:gridCol w="6909828">
                  <a:extLst>
                    <a:ext uri="{9D8B030D-6E8A-4147-A177-3AD203B41FA5}">
                      <a16:colId xmlns:a16="http://schemas.microsoft.com/office/drawing/2014/main" val="3635724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Tanda Operator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Keterangan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6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 </a:t>
                      </a:r>
                      <a:r>
                        <a:rPr lang="en-US" dirty="0" err="1"/>
                        <a:t>Penjumlahan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47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 </a:t>
                      </a:r>
                      <a:r>
                        <a:rPr lang="en-US" dirty="0" err="1"/>
                        <a:t>Pengurangan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09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 </a:t>
                      </a:r>
                      <a:r>
                        <a:rPr lang="en-US" dirty="0" err="1"/>
                        <a:t>Perkalian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39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 </a:t>
                      </a:r>
                      <a:r>
                        <a:rPr lang="en-US" dirty="0" err="1"/>
                        <a:t>Pembagian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8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 modulus (</a:t>
                      </a:r>
                      <a:r>
                        <a:rPr lang="en-US" dirty="0" err="1"/>
                        <a:t>sisa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pembagian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5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++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 increment (</a:t>
                      </a:r>
                      <a:r>
                        <a:rPr lang="en-US" dirty="0" err="1"/>
                        <a:t>menambah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variabel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sebanyak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satuan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9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 decrement (</a:t>
                      </a:r>
                      <a:r>
                        <a:rPr lang="en-US" dirty="0" err="1"/>
                        <a:t>mengurangi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variabel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sebanyak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satuan</a:t>
                      </a:r>
                      <a:r>
                        <a:rPr lang="en-US" dirty="0"/>
                        <a:t>)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5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85685-4E4C-47EF-9014-FC1681F6F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9836" r="69021" b="55557"/>
          <a:stretch/>
        </p:blipFill>
        <p:spPr>
          <a:xfrm>
            <a:off x="383707" y="483704"/>
            <a:ext cx="8034041" cy="5267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D40F4-D270-4CDE-B6BC-A8274CABBD83}"/>
              </a:ext>
            </a:extLst>
          </p:cNvPr>
          <p:cNvSpPr txBox="1"/>
          <p:nvPr/>
        </p:nvSpPr>
        <p:spPr>
          <a:xfrm>
            <a:off x="768019" y="5804452"/>
            <a:ext cx="81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operator </a:t>
            </a:r>
            <a:r>
              <a:rPr lang="en-US" dirty="0" err="1"/>
              <a:t>aritmetika</a:t>
            </a:r>
            <a:r>
              <a:rPr lang="en-US" dirty="0"/>
              <a:t> pada </a:t>
            </a:r>
            <a:r>
              <a:rPr lang="en-US" dirty="0" err="1"/>
              <a:t>kode</a:t>
            </a:r>
            <a:r>
              <a:rPr lang="en-US" dirty="0"/>
              <a:t> program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78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5A0563-8896-4363-A59E-F0525A388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21" t="14177" r="53716" b="51287"/>
          <a:stretch/>
        </p:blipFill>
        <p:spPr>
          <a:xfrm>
            <a:off x="662608" y="530087"/>
            <a:ext cx="7273465" cy="43202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290D68-2D3D-4D16-9AE4-C7D073FB26ED}"/>
              </a:ext>
            </a:extLst>
          </p:cNvPr>
          <p:cNvSpPr txBox="1"/>
          <p:nvPr/>
        </p:nvSpPr>
        <p:spPr>
          <a:xfrm>
            <a:off x="1802295" y="5062331"/>
            <a:ext cx="185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Hasil  Program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70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2F0D-D66B-4B99-A8E0-B03BD7F82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49358"/>
            <a:ext cx="8521753" cy="46117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Pada </a:t>
            </a:r>
            <a:r>
              <a:rPr lang="en-US" sz="2800" dirty="0" err="1"/>
              <a:t>kode</a:t>
            </a:r>
            <a:r>
              <a:rPr lang="en-US" sz="2800" dirty="0"/>
              <a:t> program </a:t>
            </a:r>
            <a:r>
              <a:rPr lang="en-US" sz="2800" dirty="0" err="1"/>
              <a:t>diatas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perintah</a:t>
            </a:r>
            <a:r>
              <a:rPr lang="en-US" sz="2800" dirty="0"/>
              <a:t> “</a:t>
            </a:r>
            <a:r>
              <a:rPr lang="en-US" sz="2800" dirty="0" err="1"/>
              <a:t>endl</a:t>
            </a:r>
            <a:r>
              <a:rPr lang="en-US" sz="2800" dirty="0"/>
              <a:t>”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berpindah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baris </a:t>
            </a:r>
            <a:r>
              <a:rPr lang="en-US" sz="2800" dirty="0" err="1"/>
              <a:t>baru</a:t>
            </a:r>
            <a:r>
              <a:rPr lang="en-US" sz="2800" dirty="0"/>
              <a:t>,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fungsinya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“\n”.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memakai</a:t>
            </a:r>
            <a:r>
              <a:rPr lang="en-US" sz="2800" dirty="0"/>
              <a:t> </a:t>
            </a:r>
            <a:r>
              <a:rPr lang="en-US" sz="2800" dirty="0" err="1"/>
              <a:t>tipe</a:t>
            </a:r>
            <a:r>
              <a:rPr lang="en-US" sz="2800" dirty="0"/>
              <a:t> data float (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desimal</a:t>
            </a:r>
            <a:r>
              <a:rPr lang="en-US" sz="2800" dirty="0"/>
              <a:t>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menampilkan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. Jika </a:t>
            </a:r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datanya</a:t>
            </a:r>
            <a:r>
              <a:rPr lang="en-US" sz="2800" dirty="0"/>
              <a:t> integer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desimal</a:t>
            </a:r>
            <a:r>
              <a:rPr lang="en-US" sz="2800" dirty="0"/>
              <a:t>, </a:t>
            </a:r>
            <a:r>
              <a:rPr lang="en-US" sz="2800" dirty="0" err="1"/>
              <a:t>melainkan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.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2521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F068-EF9D-4C19-A9A4-7B3D861C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8216953" cy="1326321"/>
          </a:xfrm>
        </p:spPr>
        <p:txBody>
          <a:bodyPr/>
          <a:lstStyle/>
          <a:p>
            <a:r>
              <a:rPr lang="en-US" dirty="0"/>
              <a:t>2. OPERATOR PENUGASAN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8F7B-8C69-4484-9B59-B69FC239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9224118" cy="2661466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/>
              <a:t>Operator </a:t>
            </a:r>
            <a:r>
              <a:rPr lang="en-US" sz="3200" dirty="0" err="1"/>
              <a:t>Penugasan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pemberi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yang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tanda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(=)</a:t>
            </a:r>
            <a:r>
              <a:rPr lang="en-ID" sz="3200" dirty="0"/>
              <a:t>. </a:t>
            </a:r>
            <a:r>
              <a:rPr lang="en-ID" sz="3200" dirty="0" err="1"/>
              <a:t>Misalkan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tulis</a:t>
            </a:r>
            <a:r>
              <a:rPr lang="en-ID" sz="3200" dirty="0"/>
              <a:t> x=3 </a:t>
            </a:r>
            <a:r>
              <a:rPr lang="en-ID" sz="3200" dirty="0" err="1"/>
              <a:t>artinya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berikan</a:t>
            </a:r>
            <a:r>
              <a:rPr lang="en-ID" sz="3200" dirty="0"/>
              <a:t> </a:t>
            </a:r>
            <a:r>
              <a:rPr lang="en-ID" sz="3200" dirty="0" err="1"/>
              <a:t>nilai</a:t>
            </a:r>
            <a:r>
              <a:rPr lang="en-ID" sz="3200" dirty="0"/>
              <a:t> x </a:t>
            </a:r>
            <a:r>
              <a:rPr lang="en-ID" sz="3200" dirty="0" err="1"/>
              <a:t>adalah</a:t>
            </a:r>
            <a:r>
              <a:rPr lang="en-ID" sz="3200" dirty="0"/>
              <a:t> 3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E805-5381-4ECB-B44D-4EC2F23F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78" y="92767"/>
            <a:ext cx="8375979" cy="1099930"/>
          </a:xfrm>
        </p:spPr>
        <p:txBody>
          <a:bodyPr>
            <a:normAutofit/>
          </a:bodyPr>
          <a:lstStyle/>
          <a:p>
            <a:r>
              <a:rPr lang="en-US" sz="2800" dirty="0"/>
              <a:t>3. Operator </a:t>
            </a:r>
            <a:r>
              <a:rPr lang="en-US" sz="2800" dirty="0" err="1"/>
              <a:t>perbandingan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D45E-709D-4715-AB92-D9D2A292B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20" y="1581432"/>
            <a:ext cx="9086272" cy="47928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Operator </a:t>
            </a: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membandingkan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.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6185D8-A20B-4641-AE88-F5209763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76863"/>
              </p:ext>
            </p:extLst>
          </p:nvPr>
        </p:nvGraphicFramePr>
        <p:xfrm>
          <a:off x="1435954" y="2849217"/>
          <a:ext cx="7376742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168">
                  <a:extLst>
                    <a:ext uri="{9D8B030D-6E8A-4147-A177-3AD203B41FA5}">
                      <a16:colId xmlns:a16="http://schemas.microsoft.com/office/drawing/2014/main" val="1427829650"/>
                    </a:ext>
                  </a:extLst>
                </a:gridCol>
                <a:gridCol w="5022574">
                  <a:extLst>
                    <a:ext uri="{9D8B030D-6E8A-4147-A177-3AD203B41FA5}">
                      <a16:colId xmlns:a16="http://schemas.microsoft.com/office/drawing/2014/main" val="2659992278"/>
                    </a:ext>
                  </a:extLst>
                </a:gridCol>
              </a:tblGrid>
              <a:tr h="308628">
                <a:tc>
                  <a:txBody>
                    <a:bodyPr/>
                    <a:lstStyle/>
                    <a:p>
                      <a:r>
                        <a:rPr lang="en-US" dirty="0"/>
                        <a:t>Tanda Operator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Keterangan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3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==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Sama </a:t>
                      </a:r>
                      <a:r>
                        <a:rPr lang="en-US" dirty="0" err="1"/>
                        <a:t>dengan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1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!=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4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6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Kurang </a:t>
                      </a:r>
                      <a:r>
                        <a:rPr lang="en-US" dirty="0" err="1"/>
                        <a:t>dari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30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6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&lt;=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Kurang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2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59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7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7DD95-2E04-4460-85D7-CA3E464A2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7042" r="42769" b="19406"/>
          <a:stretch/>
        </p:blipFill>
        <p:spPr>
          <a:xfrm>
            <a:off x="543339" y="384311"/>
            <a:ext cx="7553737" cy="5075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CF2A9-7281-4639-89F0-846638FCC3F1}"/>
              </a:ext>
            </a:extLst>
          </p:cNvPr>
          <p:cNvSpPr txBox="1"/>
          <p:nvPr/>
        </p:nvSpPr>
        <p:spPr>
          <a:xfrm>
            <a:off x="394132" y="5671139"/>
            <a:ext cx="870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program </a:t>
            </a:r>
            <a:r>
              <a:rPr lang="en-US" sz="2000" dirty="0" err="1"/>
              <a:t>menggunakan</a:t>
            </a:r>
            <a:r>
              <a:rPr lang="en-US" sz="2000" dirty="0"/>
              <a:t> operator </a:t>
            </a:r>
            <a:r>
              <a:rPr lang="en-US" sz="2000" dirty="0" err="1"/>
              <a:t>perbandingan</a:t>
            </a:r>
            <a:r>
              <a:rPr lang="en-US" sz="2000" dirty="0"/>
              <a:t> dan </a:t>
            </a:r>
            <a:r>
              <a:rPr lang="en-US" sz="2000" dirty="0" err="1"/>
              <a:t>logika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1201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F7CBA-D555-4E39-BE34-A68214B45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8" t="20855" r="32717" b="37579"/>
          <a:stretch/>
        </p:blipFill>
        <p:spPr>
          <a:xfrm>
            <a:off x="332688" y="245165"/>
            <a:ext cx="8546267" cy="4161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6CB089-8383-412A-A41D-791C0F7A9976}"/>
              </a:ext>
            </a:extLst>
          </p:cNvPr>
          <p:cNvSpPr txBox="1"/>
          <p:nvPr/>
        </p:nvSpPr>
        <p:spPr>
          <a:xfrm>
            <a:off x="1250451" y="4532244"/>
            <a:ext cx="3507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Hasil program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3278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294</TotalTime>
  <Words>435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JENIS Operator</vt:lpstr>
      <vt:lpstr>Operator aritmetika</vt:lpstr>
      <vt:lpstr>PowerPoint Presentation</vt:lpstr>
      <vt:lpstr>PowerPoint Presentation</vt:lpstr>
      <vt:lpstr>PowerPoint Presentation</vt:lpstr>
      <vt:lpstr>2. OPERATOR PENUGASAN</vt:lpstr>
      <vt:lpstr>3. Operator perbandingan</vt:lpstr>
      <vt:lpstr>PowerPoint Presentation</vt:lpstr>
      <vt:lpstr>PowerPoint Presentation</vt:lpstr>
      <vt:lpstr>OPERATOR LOGIKA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</dc:title>
  <dc:creator>Lenovo</dc:creator>
  <cp:lastModifiedBy>Lenovo</cp:lastModifiedBy>
  <cp:revision>23</cp:revision>
  <dcterms:created xsi:type="dcterms:W3CDTF">2021-01-20T02:59:16Z</dcterms:created>
  <dcterms:modified xsi:type="dcterms:W3CDTF">2021-01-26T13:59:09Z</dcterms:modified>
</cp:coreProperties>
</file>