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7" r:id="rId3"/>
    <p:sldId id="259" r:id="rId4"/>
    <p:sldId id="260" r:id="rId5"/>
    <p:sldId id="261" r:id="rId6"/>
    <p:sldId id="262" r:id="rId7"/>
    <p:sldId id="263" r:id="rId8"/>
    <p:sldId id="266" r:id="rId9"/>
    <p:sldId id="269" r:id="rId10"/>
    <p:sldId id="268" r:id="rId11"/>
    <p:sldId id="264" r:id="rId12"/>
    <p:sldId id="270" r:id="rId13"/>
    <p:sldId id="271" r:id="rId14"/>
    <p:sldId id="273" r:id="rId15"/>
    <p:sldId id="274" r:id="rId16"/>
    <p:sldId id="276" r:id="rId17"/>
    <p:sldId id="272" r:id="rId18"/>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256" autoAdjust="0"/>
  </p:normalViewPr>
  <p:slideViewPr>
    <p:cSldViewPr>
      <p:cViewPr varScale="1">
        <p:scale>
          <a:sx n="65" d="100"/>
          <a:sy n="65" d="100"/>
        </p:scale>
        <p:origin x="153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CC9E5099-6FF0-474D-8D2B-2C610E26CA50}" type="datetimeFigureOut">
              <a:rPr lang="id-ID" smtClean="0"/>
              <a:pPr/>
              <a:t>02/11/2021</a:t>
            </a:fld>
            <a:endParaRPr lang="id-ID"/>
          </a:p>
        </p:txBody>
      </p:sp>
      <p:sp>
        <p:nvSpPr>
          <p:cNvPr id="19" name="Footer Placeholder 18"/>
          <p:cNvSpPr>
            <a:spLocks noGrp="1"/>
          </p:cNvSpPr>
          <p:nvPr>
            <p:ph type="ftr" sz="quarter" idx="11"/>
          </p:nvPr>
        </p:nvSpPr>
        <p:spPr/>
        <p:txBody>
          <a:bodyPr/>
          <a:lstStyle/>
          <a:p>
            <a:endParaRPr lang="id-ID"/>
          </a:p>
        </p:txBody>
      </p:sp>
      <p:sp>
        <p:nvSpPr>
          <p:cNvPr id="27" name="Slide Number Placeholder 26"/>
          <p:cNvSpPr>
            <a:spLocks noGrp="1"/>
          </p:cNvSpPr>
          <p:nvPr>
            <p:ph type="sldNum" sz="quarter" idx="12"/>
          </p:nvPr>
        </p:nvSpPr>
        <p:spPr/>
        <p:txBody>
          <a:bodyPr/>
          <a:lstStyle/>
          <a:p>
            <a:fld id="{DB3A4D03-5B8B-4719-961A-57498AF83660}"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C9E5099-6FF0-474D-8D2B-2C610E26CA50}" type="datetimeFigureOut">
              <a:rPr lang="id-ID" smtClean="0"/>
              <a:pPr/>
              <a:t>02/11/2021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B3A4D03-5B8B-4719-961A-57498AF83660}"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C9E5099-6FF0-474D-8D2B-2C610E26CA50}" type="datetimeFigureOut">
              <a:rPr lang="id-ID" smtClean="0"/>
              <a:pPr/>
              <a:t>02/11/2021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B3A4D03-5B8B-4719-961A-57498AF83660}" type="slidenum">
              <a:rPr lang="id-ID" smtClean="0"/>
              <a:pPr/>
              <a:t>‹#›</a:t>
            </a:fld>
            <a:endParaRPr lang="id-ID"/>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531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39"/>
          <p:cNvSpPr>
            <a:spLocks noGrp="1" noChangeArrowheads="1"/>
          </p:cNvSpPr>
          <p:nvPr>
            <p:ph type="dt" sz="half" idx="10"/>
          </p:nvPr>
        </p:nvSpPr>
        <p:spPr>
          <a:ln/>
        </p:spPr>
        <p:txBody>
          <a:bodyPr/>
          <a:lstStyle>
            <a:lvl1pPr>
              <a:defRPr/>
            </a:lvl1pPr>
          </a:lstStyle>
          <a:p>
            <a:pPr>
              <a:defRPr/>
            </a:pPr>
            <a:endParaRPr lang="en-US"/>
          </a:p>
        </p:txBody>
      </p:sp>
      <p:sp>
        <p:nvSpPr>
          <p:cNvPr id="4" name="Rectangle 40"/>
          <p:cNvSpPr>
            <a:spLocks noGrp="1" noChangeArrowheads="1"/>
          </p:cNvSpPr>
          <p:nvPr>
            <p:ph type="ftr" sz="quarter" idx="11"/>
          </p:nvPr>
        </p:nvSpPr>
        <p:spPr>
          <a:ln/>
        </p:spPr>
        <p:txBody>
          <a:bodyPr/>
          <a:lstStyle>
            <a:lvl1pPr>
              <a:defRPr/>
            </a:lvl1pPr>
          </a:lstStyle>
          <a:p>
            <a:pPr>
              <a:defRPr/>
            </a:pPr>
            <a:endParaRPr lang="en-US"/>
          </a:p>
        </p:txBody>
      </p:sp>
      <p:sp>
        <p:nvSpPr>
          <p:cNvPr id="5" name="Rectangle 41"/>
          <p:cNvSpPr>
            <a:spLocks noGrp="1" noChangeArrowheads="1"/>
          </p:cNvSpPr>
          <p:nvPr>
            <p:ph type="sldNum" sz="quarter" idx="12"/>
          </p:nvPr>
        </p:nvSpPr>
        <p:spPr>
          <a:ln/>
        </p:spPr>
        <p:txBody>
          <a:bodyPr/>
          <a:lstStyle>
            <a:lvl1pPr>
              <a:defRPr/>
            </a:lvl1pPr>
          </a:lstStyle>
          <a:p>
            <a:pPr>
              <a:defRPr/>
            </a:pPr>
            <a:fld id="{07B4A1A9-83D6-4225-BD31-A8D88E4D77E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C9E5099-6FF0-474D-8D2B-2C610E26CA50}" type="datetimeFigureOut">
              <a:rPr lang="id-ID" smtClean="0"/>
              <a:pPr/>
              <a:t>02/11/2021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B3A4D03-5B8B-4719-961A-57498AF83660}"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CC9E5099-6FF0-474D-8D2B-2C610E26CA50}" type="datetimeFigureOut">
              <a:rPr lang="id-ID" smtClean="0"/>
              <a:pPr/>
              <a:t>02/11/2021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B3A4D03-5B8B-4719-961A-57498AF83660}"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C9E5099-6FF0-474D-8D2B-2C610E26CA50}" type="datetimeFigureOut">
              <a:rPr lang="id-ID" smtClean="0"/>
              <a:pPr/>
              <a:t>02/11/2021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B3A4D03-5B8B-4719-961A-57498AF83660}"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CC9E5099-6FF0-474D-8D2B-2C610E26CA50}" type="datetimeFigureOut">
              <a:rPr lang="id-ID" smtClean="0"/>
              <a:pPr/>
              <a:t>02/11/2021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DB3A4D03-5B8B-4719-961A-57498AF83660}"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CC9E5099-6FF0-474D-8D2B-2C610E26CA50}" type="datetimeFigureOut">
              <a:rPr lang="id-ID" smtClean="0"/>
              <a:pPr/>
              <a:t>02/11/2021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DB3A4D03-5B8B-4719-961A-57498AF83660}"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9E5099-6FF0-474D-8D2B-2C610E26CA50}" type="datetimeFigureOut">
              <a:rPr lang="id-ID" smtClean="0"/>
              <a:pPr/>
              <a:t>02/11/2021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DB3A4D03-5B8B-4719-961A-57498AF83660}"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C9E5099-6FF0-474D-8D2B-2C610E26CA50}" type="datetimeFigureOut">
              <a:rPr lang="id-ID" smtClean="0"/>
              <a:pPr/>
              <a:t>02/11/2021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B3A4D03-5B8B-4719-961A-57498AF83660}"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CC9E5099-6FF0-474D-8D2B-2C610E26CA50}" type="datetimeFigureOut">
              <a:rPr lang="id-ID" smtClean="0"/>
              <a:pPr/>
              <a:t>02/11/2021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a:xfrm>
            <a:off x="8077200" y="6356350"/>
            <a:ext cx="609600" cy="365125"/>
          </a:xfrm>
        </p:spPr>
        <p:txBody>
          <a:bodyPr/>
          <a:lstStyle/>
          <a:p>
            <a:fld id="{DB3A4D03-5B8B-4719-961A-57498AF83660}" type="slidenum">
              <a:rPr lang="id-ID" smtClean="0"/>
              <a:pPr/>
              <a:t>‹#›</a:t>
            </a:fld>
            <a:endParaRPr lang="id-ID"/>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C9E5099-6FF0-474D-8D2B-2C610E26CA50}" type="datetimeFigureOut">
              <a:rPr lang="id-ID" smtClean="0"/>
              <a:pPr/>
              <a:t>02/11/2021</a:t>
            </a:fld>
            <a:endParaRPr lang="id-ID"/>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d-ID"/>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B3A4D03-5B8B-4719-961A-57498AF83660}" type="slidenum">
              <a:rPr lang="id-ID" smtClean="0"/>
              <a:pPr/>
              <a:t>‹#›</a:t>
            </a:fld>
            <a:endParaRPr lang="id-ID"/>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28670"/>
            <a:ext cx="8229600" cy="1071570"/>
          </a:xfrm>
        </p:spPr>
        <p:txBody>
          <a:bodyPr>
            <a:normAutofit fontScale="90000"/>
          </a:bodyPr>
          <a:lstStyle/>
          <a:p>
            <a:pPr algn="ctr"/>
            <a:r>
              <a:rPr lang="en-US" b="1">
                <a:solidFill>
                  <a:schemeClr val="tx2"/>
                </a:solidFill>
                <a:effectLst>
                  <a:outerShdw blurRad="38100" dist="38100" dir="2700000" algn="tl">
                    <a:srgbClr val="C0C0C0"/>
                  </a:outerShdw>
                </a:effectLst>
                <a:latin typeface="Tahoma" pitchFamily="34" charset="0"/>
              </a:rPr>
              <a:t>LAPORAN </a:t>
            </a:r>
            <a:r>
              <a:rPr lang="en-US" b="1">
                <a:effectLst>
                  <a:outerShdw blurRad="38100" dist="38100" dir="2700000" algn="tl">
                    <a:srgbClr val="C0C0C0"/>
                  </a:outerShdw>
                </a:effectLst>
                <a:latin typeface="Tahoma" pitchFamily="34" charset="0"/>
              </a:rPr>
              <a:t>LABA/RUGI </a:t>
            </a:r>
            <a:br>
              <a:rPr lang="en-US" b="1" dirty="0">
                <a:solidFill>
                  <a:schemeClr val="tx2"/>
                </a:solidFill>
                <a:effectLst>
                  <a:outerShdw blurRad="38100" dist="38100" dir="2700000" algn="tl">
                    <a:srgbClr val="C0C0C0"/>
                  </a:outerShdw>
                </a:effectLst>
                <a:latin typeface="Tahoma" pitchFamily="34" charset="0"/>
              </a:rPr>
            </a:br>
            <a:endParaRPr lang="id-ID" dirty="0"/>
          </a:p>
        </p:txBody>
      </p:sp>
      <p:pic>
        <p:nvPicPr>
          <p:cNvPr id="4" name="Content Placeholder 3" descr="cover lap keu.PNG"/>
          <p:cNvPicPr>
            <a:picLocks noGrp="1" noChangeAspect="1"/>
          </p:cNvPicPr>
          <p:nvPr>
            <p:ph idx="1"/>
          </p:nvPr>
        </p:nvPicPr>
        <p:blipFill>
          <a:blip r:embed="rId2"/>
          <a:stretch>
            <a:fillRect/>
          </a:stretch>
        </p:blipFill>
        <p:spPr>
          <a:xfrm>
            <a:off x="1142976" y="1714488"/>
            <a:ext cx="7358114" cy="4357718"/>
          </a:xfr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5324492"/>
          </a:xfrm>
        </p:spPr>
        <p:txBody>
          <a:bodyPr/>
          <a:lstStyle/>
          <a:p>
            <a:r>
              <a:rPr lang="en-US" sz="3200" b="1" i="1" dirty="0" err="1">
                <a:latin typeface="Tahoma" pitchFamily="34" charset="0"/>
              </a:rPr>
              <a:t>Laba</a:t>
            </a:r>
            <a:r>
              <a:rPr lang="en-US" sz="3200" b="1" i="1" dirty="0">
                <a:latin typeface="Tahoma" pitchFamily="34" charset="0"/>
              </a:rPr>
              <a:t> (</a:t>
            </a:r>
            <a:r>
              <a:rPr lang="en-US" sz="3200" b="1" i="1" dirty="0" err="1">
                <a:latin typeface="Tahoma" pitchFamily="34" charset="0"/>
              </a:rPr>
              <a:t>atau</a:t>
            </a:r>
            <a:r>
              <a:rPr lang="en-US" sz="3200" b="1" i="1" dirty="0">
                <a:latin typeface="Tahoma" pitchFamily="34" charset="0"/>
              </a:rPr>
              <a:t> </a:t>
            </a:r>
            <a:r>
              <a:rPr lang="en-US" sz="3200" b="1" i="1" dirty="0" err="1">
                <a:latin typeface="Tahoma" pitchFamily="34" charset="0"/>
              </a:rPr>
              <a:t>Rugi</a:t>
            </a:r>
            <a:r>
              <a:rPr lang="en-US" sz="3200" b="1" i="1" dirty="0">
                <a:latin typeface="Tahoma" pitchFamily="34" charset="0"/>
              </a:rPr>
              <a:t>)</a:t>
            </a:r>
            <a:r>
              <a:rPr lang="en-US" sz="3200" b="1" dirty="0">
                <a:latin typeface="Tahoma" pitchFamily="34" charset="0"/>
              </a:rPr>
              <a:t> </a:t>
            </a:r>
            <a:r>
              <a:rPr lang="en-US" sz="3200" b="1" dirty="0" err="1">
                <a:latin typeface="Tahoma" pitchFamily="34" charset="0"/>
              </a:rPr>
              <a:t>adalah</a:t>
            </a:r>
            <a:endParaRPr lang="id-ID" sz="3200" b="1" dirty="0">
              <a:latin typeface="Tahoma" pitchFamily="34" charset="0"/>
            </a:endParaRPr>
          </a:p>
          <a:p>
            <a:pPr>
              <a:buNone/>
            </a:pPr>
            <a:r>
              <a:rPr lang="id-ID" sz="3200" b="1" dirty="0">
                <a:latin typeface="Tahoma" pitchFamily="34" charset="0"/>
              </a:rPr>
              <a:t> </a:t>
            </a:r>
            <a:r>
              <a:rPr lang="en-US" sz="3200" b="1" dirty="0">
                <a:latin typeface="Tahoma" pitchFamily="34" charset="0"/>
              </a:rPr>
              <a:t> </a:t>
            </a:r>
            <a:r>
              <a:rPr lang="en-US" sz="3200" b="1" dirty="0" err="1">
                <a:latin typeface="Tahoma" pitchFamily="34" charset="0"/>
              </a:rPr>
              <a:t>Selisih</a:t>
            </a:r>
            <a:r>
              <a:rPr lang="en-US" sz="3200" b="1" dirty="0">
                <a:latin typeface="Tahoma" pitchFamily="34" charset="0"/>
              </a:rPr>
              <a:t> </a:t>
            </a:r>
            <a:r>
              <a:rPr lang="en-US" sz="3200" b="1" dirty="0" err="1">
                <a:latin typeface="Tahoma" pitchFamily="34" charset="0"/>
              </a:rPr>
              <a:t>lebih</a:t>
            </a:r>
            <a:r>
              <a:rPr lang="en-US" sz="3200" b="1" dirty="0">
                <a:latin typeface="Tahoma" pitchFamily="34" charset="0"/>
              </a:rPr>
              <a:t> (</a:t>
            </a:r>
            <a:r>
              <a:rPr lang="en-US" sz="3200" b="1" dirty="0" err="1">
                <a:latin typeface="Tahoma" pitchFamily="34" charset="0"/>
              </a:rPr>
              <a:t>atau</a:t>
            </a:r>
            <a:r>
              <a:rPr lang="en-US" sz="3200" b="1" dirty="0">
                <a:latin typeface="Tahoma" pitchFamily="34" charset="0"/>
              </a:rPr>
              <a:t> </a:t>
            </a:r>
            <a:r>
              <a:rPr lang="en-US" sz="3200" b="1" dirty="0" err="1">
                <a:latin typeface="Tahoma" pitchFamily="34" charset="0"/>
              </a:rPr>
              <a:t>Kurang</a:t>
            </a:r>
            <a:r>
              <a:rPr lang="en-US" sz="3200" b="1" dirty="0">
                <a:latin typeface="Tahoma" pitchFamily="34" charset="0"/>
              </a:rPr>
              <a:t>) </a:t>
            </a:r>
            <a:r>
              <a:rPr lang="en-US" sz="3200" b="1" dirty="0" err="1">
                <a:latin typeface="Tahoma" pitchFamily="34" charset="0"/>
              </a:rPr>
              <a:t>antara</a:t>
            </a:r>
            <a:r>
              <a:rPr lang="en-US" sz="3200" b="1" dirty="0">
                <a:latin typeface="Tahoma" pitchFamily="34" charset="0"/>
              </a:rPr>
              <a:t> </a:t>
            </a:r>
            <a:r>
              <a:rPr lang="en-US" sz="3200" b="1" dirty="0" err="1">
                <a:latin typeface="Tahoma" pitchFamily="34" charset="0"/>
              </a:rPr>
              <a:t>pendapatan</a:t>
            </a:r>
            <a:r>
              <a:rPr lang="en-US" sz="3200" b="1" dirty="0">
                <a:latin typeface="Tahoma" pitchFamily="34" charset="0"/>
              </a:rPr>
              <a:t> </a:t>
            </a:r>
            <a:r>
              <a:rPr lang="en-US" sz="3200" b="1" dirty="0" err="1">
                <a:latin typeface="Tahoma" pitchFamily="34" charset="0"/>
              </a:rPr>
              <a:t>dengan</a:t>
            </a:r>
            <a:r>
              <a:rPr lang="en-US" sz="3200" b="1" dirty="0">
                <a:latin typeface="Tahoma" pitchFamily="34" charset="0"/>
              </a:rPr>
              <a:t> </a:t>
            </a:r>
            <a:r>
              <a:rPr lang="en-US" sz="3200" b="1" dirty="0" err="1">
                <a:latin typeface="Tahoma" pitchFamily="34" charset="0"/>
              </a:rPr>
              <a:t>biaya</a:t>
            </a:r>
            <a:r>
              <a:rPr lang="en-US" sz="3200" b="1" dirty="0">
                <a:latin typeface="Tahoma" pitchFamily="34" charset="0"/>
              </a:rPr>
              <a:t>.</a:t>
            </a:r>
            <a:endParaRPr lang="id-ID" sz="3200" b="1" dirty="0">
              <a:latin typeface="Tahoma" pitchFamily="34" charset="0"/>
            </a:endParaRPr>
          </a:p>
          <a:p>
            <a:pPr>
              <a:buNone/>
            </a:pPr>
            <a:endParaRPr lang="en-US" sz="3200" dirty="0">
              <a:latin typeface="Tahoma" pitchFamily="34" charset="0"/>
            </a:endParaRPr>
          </a:p>
          <a:p>
            <a:r>
              <a:rPr lang="id-ID" sz="3200" b="1" dirty="0"/>
              <a:t>Jika Pendapatan &lt; beban maka = RUGI</a:t>
            </a:r>
          </a:p>
          <a:p>
            <a:r>
              <a:rPr lang="id-ID" sz="3200" b="1" dirty="0"/>
              <a:t>Jika Pendapatan &gt; beban maka = LABA</a:t>
            </a:r>
          </a:p>
          <a:p>
            <a:endParaRPr lang="id-ID"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411807"/>
          </a:xfrm>
        </p:spPr>
        <p:txBody>
          <a:bodyPr>
            <a:normAutofit/>
          </a:bodyPr>
          <a:lstStyle/>
          <a:p>
            <a:r>
              <a:rPr lang="id-ID" sz="2800" dirty="0"/>
              <a:t>Pada laporan laba rugi terdapat dua format yang digunakan yaitu:</a:t>
            </a:r>
          </a:p>
          <a:p>
            <a:pPr lvl="1"/>
            <a:r>
              <a:rPr lang="id-ID" sz="2800" b="1" dirty="0"/>
              <a:t>1. Single Step:</a:t>
            </a:r>
            <a:r>
              <a:rPr lang="id-ID" sz="2800" dirty="0"/>
              <a:t> Format yang hanya menunjukan satu kategori pendapatan dan pengeluaran. Biasanya untuk perusahaan besar, laporan format ini digunakan ketika ingin menunjukan kepada pihak luar perusahaan. Isinya yang kurang mendetail dianggap akan dapat menjaga kerahasiaan perusahaan.</a:t>
            </a:r>
          </a:p>
          <a:p>
            <a:r>
              <a:rPr lang="id-ID" sz="2800" b="1" dirty="0"/>
              <a:t>Laba / Rugi Bersih = Pendapatan – Beban</a:t>
            </a:r>
            <a:endParaRPr lang="id-ID"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p:spPr>
        <p:txBody>
          <a:bodyPr>
            <a:normAutofit/>
          </a:bodyPr>
          <a:lstStyle/>
          <a:p>
            <a:pPr fontAlgn="base"/>
            <a:r>
              <a:rPr lang="id-ID" b="1" dirty="0"/>
              <a:t>2. </a:t>
            </a:r>
            <a:r>
              <a:rPr lang="id-ID" sz="2800" b="1" dirty="0"/>
              <a:t>Bentuk Multiple Step</a:t>
            </a:r>
            <a:endParaRPr lang="id-ID" sz="2800" dirty="0"/>
          </a:p>
          <a:p>
            <a:pPr fontAlgn="base"/>
            <a:r>
              <a:rPr lang="id-ID" sz="2800" dirty="0"/>
              <a:t>Dalam bentuk multiple step, Pendapatan dan Beban tidak dijadikan satu kelompok namun dibedakan berdasarkan Operasional atau Lain-Lain, kelompok Pendapatan Utama (Operasional) diletakkan diawal laporan dan dijumlahkan, selanjutnya Beban Operasional yang dijumlahkan,  dan yang terakhir yaitu Pendapatan Lain-Lain dan Beban Lain-Lain diletakkan di akhir laporan. Untuk mendapatkan laba/rugi bersih perusahaan maka rumusnya :</a:t>
            </a:r>
          </a:p>
          <a:p>
            <a:endParaRPr lang="id-ID"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395930"/>
          </a:xfrm>
        </p:spPr>
        <p:txBody>
          <a:bodyPr>
            <a:normAutofit/>
          </a:bodyPr>
          <a:lstStyle/>
          <a:p>
            <a:r>
              <a:rPr lang="id-ID" sz="2800" dirty="0"/>
              <a:t>yang terakhir yaitu Pendapatan Lain-Lain dan Beban Lain-Lain diletakkan di akhir laporan. Untuk mendapatkan laba/rugi bersih perusahaan maka rumusnya :</a:t>
            </a:r>
          </a:p>
          <a:p>
            <a:r>
              <a:rPr lang="id-ID" sz="2800" b="1" dirty="0"/>
              <a:t>Laba / Rugi Bersih = </a:t>
            </a:r>
          </a:p>
          <a:p>
            <a:r>
              <a:rPr lang="id-ID" sz="2800" b="1" dirty="0"/>
              <a:t>(Pendapatan Operasional – Beban Operasional) + (Pendapatan Lain Lain – Beban Lain Lain)</a:t>
            </a:r>
            <a:endParaRPr lang="id-ID"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6072230"/>
          </a:xfrm>
        </p:spPr>
        <p:txBody>
          <a:bodyPr>
            <a:normAutofit fontScale="47500" lnSpcReduction="20000"/>
          </a:bodyPr>
          <a:lstStyle/>
          <a:p>
            <a:r>
              <a:rPr lang="id-ID" sz="5900" b="1" dirty="0"/>
              <a:t>Contoh soal: </a:t>
            </a:r>
          </a:p>
          <a:p>
            <a:pPr>
              <a:buNone/>
            </a:pPr>
            <a:r>
              <a:rPr lang="id-ID" sz="5900" b="1" dirty="0"/>
              <a:t>    Diketahui data-data perusahaan PT Sun Service untuk periode akhir Desember 2016 sebagai berikut :</a:t>
            </a:r>
            <a:br>
              <a:rPr lang="id-ID" sz="5900" b="1" dirty="0"/>
            </a:br>
            <a:r>
              <a:rPr lang="id-ID" sz="5900" b="1" dirty="0"/>
              <a:t>Pendapatan jasa                     Rp 50.000.000</a:t>
            </a:r>
            <a:br>
              <a:rPr lang="id-ID" sz="5900" b="1" dirty="0"/>
            </a:br>
            <a:r>
              <a:rPr lang="id-ID" sz="5900" b="1" dirty="0"/>
              <a:t>Pendapatan bunga                Rp      500.000</a:t>
            </a:r>
            <a:br>
              <a:rPr lang="id-ID" sz="5900" b="1" dirty="0"/>
            </a:br>
            <a:r>
              <a:rPr lang="id-ID" sz="5900" b="1" dirty="0"/>
              <a:t>Beban gaji                                Rp 10.000.000</a:t>
            </a:r>
            <a:br>
              <a:rPr lang="id-ID" sz="5900" b="1" dirty="0"/>
            </a:br>
            <a:r>
              <a:rPr lang="id-ID" sz="5900" b="1" dirty="0"/>
              <a:t>Beban sewa                              Rp   2.500.000</a:t>
            </a:r>
            <a:br>
              <a:rPr lang="id-ID" sz="5900" b="1" dirty="0"/>
            </a:br>
            <a:r>
              <a:rPr lang="id-ID" sz="5900" b="1" dirty="0"/>
              <a:t>Beban perlengkapan            Rp   1.000.000</a:t>
            </a:r>
            <a:br>
              <a:rPr lang="id-ID" sz="5900" b="1" dirty="0"/>
            </a:br>
            <a:r>
              <a:rPr lang="id-ID" sz="5900" b="1" dirty="0"/>
              <a:t>Beban iklan                             Rp      500.000</a:t>
            </a:r>
            <a:br>
              <a:rPr lang="id-ID" sz="5900" b="1" dirty="0"/>
            </a:br>
            <a:r>
              <a:rPr lang="id-ID" sz="5900" b="1" dirty="0"/>
              <a:t>Beban penyusutan                Rp      400.000</a:t>
            </a:r>
            <a:br>
              <a:rPr lang="id-ID" sz="5900" b="1" dirty="0"/>
            </a:br>
            <a:r>
              <a:rPr lang="id-ID" sz="5900" b="1" dirty="0"/>
              <a:t>Beban pantry                          Rp      300.000</a:t>
            </a:r>
            <a:br>
              <a:rPr lang="id-ID" sz="5900" b="1" dirty="0"/>
            </a:br>
            <a:r>
              <a:rPr lang="id-ID" sz="5900" b="1" dirty="0"/>
              <a:t>Beban premi asuransi          Rp    1.000.000</a:t>
            </a:r>
            <a:br>
              <a:rPr lang="id-ID" sz="5900" b="1" dirty="0"/>
            </a:br>
            <a:r>
              <a:rPr lang="id-ID" sz="5900" b="1" dirty="0"/>
              <a:t>Beban listrik dan air             Rp       500.000</a:t>
            </a:r>
            <a:br>
              <a:rPr lang="id-ID" sz="5900" b="1" dirty="0"/>
            </a:br>
            <a:r>
              <a:rPr lang="id-ID" sz="5900" b="1" dirty="0"/>
              <a:t>Beban administrasi               Rp       300.000</a:t>
            </a:r>
            <a:br>
              <a:rPr lang="id-ID" sz="5900" b="1" dirty="0"/>
            </a:br>
            <a:r>
              <a:rPr lang="id-ID" sz="5900" b="1" dirty="0"/>
              <a:t>Beban bunga                           Rp       200.000</a:t>
            </a:r>
            <a:br>
              <a:rPr lang="id-ID" sz="4400" dirty="0"/>
            </a:br>
            <a:br>
              <a:rPr lang="id-ID" sz="4400" dirty="0"/>
            </a:br>
            <a:endParaRPr lang="id-ID"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57298"/>
            <a:ext cx="8229600" cy="4967302"/>
          </a:xfrm>
        </p:spPr>
        <p:txBody>
          <a:bodyPr/>
          <a:lstStyle/>
          <a:p>
            <a:r>
              <a:rPr lang="id-ID" sz="2800" dirty="0"/>
              <a:t>Diminta:</a:t>
            </a:r>
            <a:br>
              <a:rPr lang="id-ID" sz="2800" dirty="0"/>
            </a:br>
            <a:r>
              <a:rPr lang="id-ID" sz="2800" dirty="0"/>
              <a:t>Buatlah laporan laba rugi perusahaan diatas dengan menggunakan bentuk laporan laba rugi single step.</a:t>
            </a:r>
          </a:p>
          <a:p>
            <a:endParaRPr lang="id-ID" b="1" dirty="0"/>
          </a:p>
          <a:p>
            <a:r>
              <a:rPr lang="id-ID" b="1" dirty="0"/>
              <a:t>Perhitungannya adalah:</a:t>
            </a:r>
          </a:p>
          <a:p>
            <a:r>
              <a:rPr lang="id-ID" b="1" dirty="0"/>
              <a:t>Pendapatan usaha...........</a:t>
            </a:r>
            <a:r>
              <a:rPr lang="id-ID" dirty="0"/>
              <a:t>  </a:t>
            </a:r>
            <a:r>
              <a:rPr lang="id-ID" b="1" dirty="0"/>
              <a:t>Rp 50.500.000</a:t>
            </a:r>
          </a:p>
          <a:p>
            <a:r>
              <a:rPr lang="id-ID" dirty="0"/>
              <a:t>Beban usaha ........................... </a:t>
            </a:r>
            <a:r>
              <a:rPr lang="id-ID" u="sng" dirty="0"/>
              <a:t>(Rp 16.700.000)</a:t>
            </a:r>
          </a:p>
          <a:p>
            <a:r>
              <a:rPr lang="id-ID" b="1" dirty="0"/>
              <a:t>Laba bersih ..................  ....Rp 33.800.000 </a:t>
            </a:r>
            <a:br>
              <a:rPr lang="id-ID" dirty="0"/>
            </a:br>
            <a:endParaRPr lang="id-ID"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10" name="Group 2"/>
          <p:cNvGraphicFramePr>
            <a:graphicFrameLocks noGrp="1"/>
          </p:cNvGraphicFramePr>
          <p:nvPr>
            <p:ph/>
          </p:nvPr>
        </p:nvGraphicFramePr>
        <p:xfrm>
          <a:off x="76200" y="76200"/>
          <a:ext cx="8991600" cy="6707188"/>
        </p:xfrm>
        <a:graphic>
          <a:graphicData uri="http://schemas.openxmlformats.org/drawingml/2006/table">
            <a:tbl>
              <a:tblPr/>
              <a:tblGrid>
                <a:gridCol w="3810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700088">
                  <a:extLst>
                    <a:ext uri="{9D8B030D-6E8A-4147-A177-3AD203B41FA5}">
                      <a16:colId xmlns:a16="http://schemas.microsoft.com/office/drawing/2014/main" val="20002"/>
                    </a:ext>
                  </a:extLst>
                </a:gridCol>
                <a:gridCol w="671512">
                  <a:extLst>
                    <a:ext uri="{9D8B030D-6E8A-4147-A177-3AD203B41FA5}">
                      <a16:colId xmlns:a16="http://schemas.microsoft.com/office/drawing/2014/main" val="20003"/>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20005"/>
                    </a:ext>
                  </a:extLst>
                </a:gridCol>
                <a:gridCol w="685800">
                  <a:extLst>
                    <a:ext uri="{9D8B030D-6E8A-4147-A177-3AD203B41FA5}">
                      <a16:colId xmlns:a16="http://schemas.microsoft.com/office/drawing/2014/main" val="20006"/>
                    </a:ext>
                  </a:extLst>
                </a:gridCol>
                <a:gridCol w="685800">
                  <a:extLst>
                    <a:ext uri="{9D8B030D-6E8A-4147-A177-3AD203B41FA5}">
                      <a16:colId xmlns:a16="http://schemas.microsoft.com/office/drawing/2014/main" val="20007"/>
                    </a:ext>
                  </a:extLst>
                </a:gridCol>
                <a:gridCol w="609600">
                  <a:extLst>
                    <a:ext uri="{9D8B030D-6E8A-4147-A177-3AD203B41FA5}">
                      <a16:colId xmlns:a16="http://schemas.microsoft.com/office/drawing/2014/main" val="20008"/>
                    </a:ext>
                  </a:extLst>
                </a:gridCol>
                <a:gridCol w="609600">
                  <a:extLst>
                    <a:ext uri="{9D8B030D-6E8A-4147-A177-3AD203B41FA5}">
                      <a16:colId xmlns:a16="http://schemas.microsoft.com/office/drawing/2014/main" val="20009"/>
                    </a:ext>
                  </a:extLst>
                </a:gridCol>
                <a:gridCol w="685800">
                  <a:extLst>
                    <a:ext uri="{9D8B030D-6E8A-4147-A177-3AD203B41FA5}">
                      <a16:colId xmlns:a16="http://schemas.microsoft.com/office/drawing/2014/main" val="20010"/>
                    </a:ext>
                  </a:extLst>
                </a:gridCol>
                <a:gridCol w="685800">
                  <a:extLst>
                    <a:ext uri="{9D8B030D-6E8A-4147-A177-3AD203B41FA5}">
                      <a16:colId xmlns:a16="http://schemas.microsoft.com/office/drawing/2014/main" val="20011"/>
                    </a:ext>
                  </a:extLst>
                </a:gridCol>
              </a:tblGrid>
              <a:tr h="228600">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dirty="0">
                          <a:ln>
                            <a:noFill/>
                          </a:ln>
                          <a:solidFill>
                            <a:schemeClr val="tx1"/>
                          </a:solidFill>
                          <a:effectLst>
                            <a:outerShdw blurRad="38100" dist="38100" dir="2700000" algn="tl">
                              <a:srgbClr val="000000"/>
                            </a:outerShdw>
                          </a:effectLst>
                          <a:latin typeface="Maiandra GD" pitchFamily="34" charset="0"/>
                        </a:rPr>
                        <a:t>No</a:t>
                      </a:r>
                    </a:p>
                  </a:txBody>
                  <a:tcPr marL="45720" marR="4572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Keterangan</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Neraca Saldo</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Jurnal Penyesuaian</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Neraca Saldo Disesuaikan</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Laporan             Laba/ Rugi</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Neraca</a:t>
                      </a:r>
                    </a:p>
                  </a:txBody>
                  <a:tcPr marL="45720" marR="4572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0"/>
                  </a:ext>
                </a:extLst>
              </a:tr>
              <a:tr h="153988">
                <a:tc vMerge="1">
                  <a:txBody>
                    <a:bodyPr/>
                    <a:lstStyle/>
                    <a:p>
                      <a:endParaRPr lang="en-US"/>
                    </a:p>
                  </a:txBody>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Debit</a:t>
                      </a: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Kredit</a:t>
                      </a: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Debit</a:t>
                      </a: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Kredit</a:t>
                      </a: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Debit</a:t>
                      </a: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Kredit</a:t>
                      </a: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Debit</a:t>
                      </a: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Kredit</a:t>
                      </a: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Debit</a:t>
                      </a: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Kredit</a:t>
                      </a:r>
                    </a:p>
                  </a:txBody>
                  <a:tcPr marL="45720" marR="457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70363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1</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2</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3</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4</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5</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6</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7</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8</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9</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10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11</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12</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13</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14</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15</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16</a:t>
                      </a:r>
                    </a:p>
                  </a:txBody>
                  <a:tcPr marL="45720" marR="457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Kas </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Piutang Usaha</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Perlengkapan</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Asuransi dibayar  di muka</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Tanah</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Peralatan Kantor</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Utang usaha</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Sewa diterima di muka</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Modal Chris Clark</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Penarikan Chris Clark</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Pendapatan jasa</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Beban upah</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Beban sewa</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Beban utilitas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Beban Perlengkapan</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Beban rupa-rupa</a:t>
                      </a: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  2.065</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  2.220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  2.000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  2.400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20.000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  1.800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  4.000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 4.275</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  1.600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    985</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    800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    455</a:t>
                      </a: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dirty="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dirty="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dirty="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dirty="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dirty="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dirty="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dirty="0">
                          <a:ln>
                            <a:noFill/>
                          </a:ln>
                          <a:solidFill>
                            <a:schemeClr val="tx1"/>
                          </a:solidFill>
                          <a:effectLst>
                            <a:outerShdw blurRad="38100" dist="38100" dir="2700000" algn="tl">
                              <a:srgbClr val="000000"/>
                            </a:outerShdw>
                          </a:effectLst>
                          <a:latin typeface="Maiandra GD" pitchFamily="34" charset="0"/>
                        </a:rPr>
                        <a:t>     900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dirty="0">
                          <a:ln>
                            <a:noFill/>
                          </a:ln>
                          <a:solidFill>
                            <a:schemeClr val="tx1"/>
                          </a:solidFill>
                          <a:effectLst>
                            <a:outerShdw blurRad="38100" dist="38100" dir="2700000" algn="tl">
                              <a:srgbClr val="000000"/>
                            </a:outerShdw>
                          </a:effectLst>
                          <a:latin typeface="Maiandra GD" pitchFamily="34" charset="0"/>
                        </a:rPr>
                        <a:t>     360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dirty="0">
                          <a:ln>
                            <a:noFill/>
                          </a:ln>
                          <a:solidFill>
                            <a:schemeClr val="tx1"/>
                          </a:solidFill>
                          <a:effectLst>
                            <a:outerShdw blurRad="38100" dist="38100" dir="2700000" algn="tl">
                              <a:srgbClr val="000000"/>
                            </a:outerShdw>
                          </a:effectLst>
                          <a:latin typeface="Maiandra GD" pitchFamily="34" charset="0"/>
                        </a:rPr>
                        <a:t>25.000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dirty="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dirty="0">
                          <a:ln>
                            <a:noFill/>
                          </a:ln>
                          <a:solidFill>
                            <a:schemeClr val="tx1"/>
                          </a:solidFill>
                          <a:effectLst>
                            <a:outerShdw blurRad="38100" dist="38100" dir="2700000" algn="tl">
                              <a:srgbClr val="000000"/>
                            </a:outerShdw>
                          </a:effectLst>
                          <a:latin typeface="Maiandra GD" pitchFamily="34" charset="0"/>
                        </a:rPr>
                        <a:t>16.340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dirty="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dirty="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dirty="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dirty="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dirty="0">
                          <a:ln>
                            <a:noFill/>
                          </a:ln>
                          <a:solidFill>
                            <a:schemeClr val="tx1"/>
                          </a:solidFill>
                          <a:effectLst>
                            <a:outerShdw blurRad="38100" dist="38100" dir="2700000" algn="tl">
                              <a:srgbClr val="000000"/>
                            </a:outerShdw>
                          </a:effectLst>
                          <a:latin typeface="Maiandra GD" pitchFamily="34" charset="0"/>
                        </a:rPr>
                        <a:t>-</a:t>
                      </a: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rgbClr val="00FF00"/>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rgbClr val="00FF00"/>
                          </a:solidFill>
                          <a:effectLst>
                            <a:outerShdw blurRad="38100" dist="38100" dir="2700000" algn="tl">
                              <a:srgbClr val="000000"/>
                            </a:outerShdw>
                          </a:effectLst>
                          <a:latin typeface="Maiandra GD" pitchFamily="34" charset="0"/>
                        </a:rPr>
                        <a:t>   500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rgbClr val="00FF00"/>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rgbClr val="00FF00"/>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rgbClr val="00FF00"/>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rgbClr val="00FF00"/>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rgbClr val="00FF00"/>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rgbClr val="00FF00"/>
                          </a:solidFill>
                          <a:effectLst>
                            <a:outerShdw blurRad="38100" dist="38100" dir="2700000" algn="tl">
                              <a:srgbClr val="000000"/>
                            </a:outerShdw>
                          </a:effectLst>
                          <a:latin typeface="Maiandra GD" pitchFamily="34" charset="0"/>
                        </a:rPr>
                        <a:t>   120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rgbClr val="00FF00"/>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rgbClr val="00FF00"/>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rgbClr val="00FF00"/>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rgbClr val="00FF00"/>
                          </a:solidFill>
                          <a:effectLst>
                            <a:outerShdw blurRad="38100" dist="38100" dir="2700000" algn="tl">
                              <a:srgbClr val="000000"/>
                            </a:outerShdw>
                          </a:effectLst>
                          <a:latin typeface="Maiandra GD" pitchFamily="34" charset="0"/>
                        </a:rPr>
                        <a:t>   250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rgbClr val="00FF00"/>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rgbClr val="00FF00"/>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rgbClr val="00FF00"/>
                          </a:solidFill>
                          <a:effectLst>
                            <a:outerShdw blurRad="38100" dist="38100" dir="2700000" algn="tl">
                              <a:srgbClr val="000000"/>
                            </a:outerShdw>
                          </a:effectLst>
                          <a:latin typeface="Maiandra GD" pitchFamily="34" charset="0"/>
                        </a:rPr>
                        <a:t>1.240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rgbClr val="00FF00"/>
                          </a:solidFill>
                          <a:effectLst>
                            <a:outerShdw blurRad="38100" dist="38100" dir="2700000" algn="tl">
                              <a:srgbClr val="000000"/>
                            </a:outerShdw>
                          </a:effectLst>
                          <a:latin typeface="Maiandra GD" pitchFamily="34" charset="0"/>
                        </a:rPr>
                        <a:t>-</a:t>
                      </a: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dirty="0">
                          <a:ln>
                            <a:noFill/>
                          </a:ln>
                          <a:solidFill>
                            <a:srgbClr val="00FF00"/>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dirty="0">
                          <a:ln>
                            <a:noFill/>
                          </a:ln>
                          <a:solidFill>
                            <a:srgbClr val="00FF00"/>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dirty="0">
                          <a:ln>
                            <a:noFill/>
                          </a:ln>
                          <a:solidFill>
                            <a:srgbClr val="00FF00"/>
                          </a:solidFill>
                          <a:effectLst>
                            <a:outerShdw blurRad="38100" dist="38100" dir="2700000" algn="tl">
                              <a:srgbClr val="000000"/>
                            </a:outerShdw>
                          </a:effectLst>
                          <a:latin typeface="Maiandra GD" pitchFamily="34" charset="0"/>
                        </a:rPr>
                        <a:t>1.240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dirty="0">
                          <a:ln>
                            <a:noFill/>
                          </a:ln>
                          <a:solidFill>
                            <a:srgbClr val="00FF00"/>
                          </a:solidFill>
                          <a:effectLst>
                            <a:outerShdw blurRad="38100" dist="38100" dir="2700000" algn="tl">
                              <a:srgbClr val="000000"/>
                            </a:outerShdw>
                          </a:effectLst>
                          <a:latin typeface="Maiandra GD" pitchFamily="34" charset="0"/>
                        </a:rPr>
                        <a:t>  100 </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dirty="0">
                          <a:ln>
                            <a:noFill/>
                          </a:ln>
                          <a:solidFill>
                            <a:srgbClr val="00FF00"/>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dirty="0">
                          <a:ln>
                            <a:noFill/>
                          </a:ln>
                          <a:solidFill>
                            <a:srgbClr val="00FF00"/>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dirty="0">
                          <a:ln>
                            <a:noFill/>
                          </a:ln>
                          <a:solidFill>
                            <a:srgbClr val="00FF00"/>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dirty="0">
                          <a:ln>
                            <a:noFill/>
                          </a:ln>
                          <a:solidFill>
                            <a:srgbClr val="00FF00"/>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dirty="0">
                          <a:ln>
                            <a:noFill/>
                          </a:ln>
                          <a:solidFill>
                            <a:srgbClr val="00FF00"/>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dirty="0">
                          <a:ln>
                            <a:noFill/>
                          </a:ln>
                          <a:solidFill>
                            <a:srgbClr val="00FF00"/>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dirty="0">
                          <a:ln>
                            <a:noFill/>
                          </a:ln>
                          <a:solidFill>
                            <a:srgbClr val="00FF00"/>
                          </a:solidFill>
                          <a:effectLst>
                            <a:outerShdw blurRad="38100" dist="38100" dir="2700000" algn="tl">
                              <a:srgbClr val="000000"/>
                            </a:outerShdw>
                          </a:effectLst>
                          <a:latin typeface="Maiandra GD" pitchFamily="34" charset="0"/>
                        </a:rPr>
                        <a:t>  500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dirty="0">
                          <a:ln>
                            <a:noFill/>
                          </a:ln>
                          <a:solidFill>
                            <a:srgbClr val="00FF00"/>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dirty="0">
                          <a:ln>
                            <a:noFill/>
                          </a:ln>
                          <a:solidFill>
                            <a:srgbClr val="00FF00"/>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dirty="0">
                          <a:ln>
                            <a:noFill/>
                          </a:ln>
                          <a:solidFill>
                            <a:srgbClr val="00FF00"/>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dirty="0">
                          <a:ln>
                            <a:noFill/>
                          </a:ln>
                          <a:solidFill>
                            <a:srgbClr val="00FF00"/>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dirty="0">
                          <a:ln>
                            <a:noFill/>
                          </a:ln>
                          <a:solidFill>
                            <a:srgbClr val="00FF00"/>
                          </a:solidFill>
                          <a:effectLst>
                            <a:outerShdw blurRad="38100" dist="38100" dir="2700000" algn="tl">
                              <a:srgbClr val="000000"/>
                            </a:outerShdw>
                          </a:effectLst>
                          <a:latin typeface="Maiandra GD" pitchFamily="34" charset="0"/>
                        </a:rPr>
                        <a:t>-</a:t>
                      </a: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  2.065</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  2.720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     760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  2.300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20.000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   1.800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  4.000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  4.525</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  1.600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    985</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 2.040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    455</a:t>
                      </a: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      900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      240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25.000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16.840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 4.525</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  1.600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    985</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 2.040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    455</a:t>
                      </a: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16.840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2.065</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 2.720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    760  2.300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20.000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  1.800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  4.000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    900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     240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25.000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txBody>
                  <a:tcPr marL="45720" marR="457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2"/>
                  </a:ext>
                </a:extLst>
              </a:tr>
              <a:tr h="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endParaRPr>
                    </a:p>
                  </a:txBody>
                  <a:tcPr marL="45720" marR="457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42.600</a:t>
                      </a: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42.600</a:t>
                      </a: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200" b="1" i="0" u="none" strike="noStrike" cap="none" normalizeH="0" baseline="0">
                        <a:ln>
                          <a:noFill/>
                        </a:ln>
                        <a:solidFill>
                          <a:srgbClr val="00FF00"/>
                        </a:solidFill>
                        <a:effectLst>
                          <a:outerShdw blurRad="38100" dist="38100" dir="2700000" algn="tl">
                            <a:srgbClr val="000000"/>
                          </a:outerShdw>
                        </a:effectLst>
                        <a:latin typeface="Maiandra GD"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200" b="1" i="0" u="none" strike="noStrike" cap="none" normalizeH="0" baseline="0">
                        <a:ln>
                          <a:noFill/>
                        </a:ln>
                        <a:solidFill>
                          <a:srgbClr val="00FF00"/>
                        </a:solidFill>
                        <a:effectLst>
                          <a:outerShdw blurRad="38100" dist="38100" dir="2700000" algn="tl">
                            <a:srgbClr val="000000"/>
                          </a:outerShdw>
                        </a:effectLst>
                        <a:latin typeface="Maiandra GD"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txBody>
                  <a:tcPr marL="45720" marR="457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3"/>
                  </a:ext>
                </a:extLst>
              </a:tr>
              <a:tr h="11747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17</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18</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19</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20</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21</a:t>
                      </a:r>
                    </a:p>
                  </a:txBody>
                  <a:tcPr marL="45720" marR="457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Beban asuransi</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Pendapatan sewa</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Utang pajak</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Beban penyusutan</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Akumulasi penyusutan</a:t>
                      </a: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200" b="1" i="0" u="none" strike="noStrike" cap="none" normalizeH="0" baseline="0" dirty="0">
                        <a:ln>
                          <a:noFill/>
                        </a:ln>
                        <a:solidFill>
                          <a:schemeClr val="tx1"/>
                        </a:solidFill>
                        <a:effectLst>
                          <a:outerShdw blurRad="38100" dist="38100" dir="2700000" algn="tl">
                            <a:srgbClr val="000000"/>
                          </a:outerShdw>
                        </a:effectLst>
                        <a:latin typeface="Maiandra GD"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rgbClr val="00FF00"/>
                          </a:solidFill>
                          <a:effectLst>
                            <a:outerShdw blurRad="38100" dist="38100" dir="2700000" algn="tl">
                              <a:srgbClr val="000000"/>
                            </a:outerShdw>
                          </a:effectLst>
                          <a:latin typeface="Maiandra GD" pitchFamily="34" charset="0"/>
                        </a:rPr>
                        <a:t>  100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rgbClr val="00FF00"/>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rgbClr val="00FF00"/>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rgbClr val="00FF00"/>
                          </a:solidFill>
                          <a:effectLst>
                            <a:outerShdw blurRad="38100" dist="38100" dir="2700000" algn="tl">
                              <a:srgbClr val="000000"/>
                            </a:outerShdw>
                          </a:effectLst>
                          <a:latin typeface="Maiandra GD" pitchFamily="34" charset="0"/>
                        </a:rPr>
                        <a:t>  50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rgbClr val="00FF00"/>
                          </a:solidFill>
                          <a:effectLst>
                            <a:outerShdw blurRad="38100" dist="38100" dir="2700000" algn="tl">
                              <a:srgbClr val="000000"/>
                            </a:outerShdw>
                          </a:effectLst>
                          <a:latin typeface="Maiandra GD" pitchFamily="34" charset="0"/>
                        </a:rPr>
                        <a:t>-</a:t>
                      </a: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rgbClr val="00FF00"/>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rgbClr val="00FF00"/>
                          </a:solidFill>
                          <a:effectLst>
                            <a:outerShdw blurRad="38100" dist="38100" dir="2700000" algn="tl">
                              <a:srgbClr val="000000"/>
                            </a:outerShdw>
                          </a:effectLst>
                          <a:latin typeface="Maiandra GD" pitchFamily="34" charset="0"/>
                        </a:rPr>
                        <a:t>120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rgbClr val="00FF00"/>
                          </a:solidFill>
                          <a:effectLst>
                            <a:outerShdw blurRad="38100" dist="38100" dir="2700000" algn="tl">
                              <a:srgbClr val="000000"/>
                            </a:outerShdw>
                          </a:effectLst>
                          <a:latin typeface="Maiandra GD" pitchFamily="34" charset="0"/>
                        </a:rPr>
                        <a:t>250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rgbClr val="00FF00"/>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rgbClr val="00FF00"/>
                          </a:solidFill>
                          <a:effectLst>
                            <a:outerShdw blurRad="38100" dist="38100" dir="2700000" algn="tl">
                              <a:srgbClr val="000000"/>
                            </a:outerShdw>
                          </a:effectLst>
                          <a:latin typeface="Maiandra GD" pitchFamily="34" charset="0"/>
                        </a:rPr>
                        <a:t>50</a:t>
                      </a: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    100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      50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     120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     250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      50</a:t>
                      </a: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100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50</a:t>
                      </a: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   120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     250</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      50</a:t>
                      </a:r>
                    </a:p>
                  </a:txBody>
                  <a:tcPr marL="45720" marR="457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endParaRPr>
                    </a:p>
                  </a:txBody>
                  <a:tcPr marL="45720" marR="457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rgbClr val="00FF00"/>
                          </a:solidFill>
                          <a:effectLst>
                            <a:outerShdw blurRad="38100" dist="38100" dir="2700000" algn="tl">
                              <a:srgbClr val="000000"/>
                            </a:outerShdw>
                          </a:effectLst>
                          <a:latin typeface="Maiandra GD" pitchFamily="34" charset="0"/>
                        </a:rPr>
                        <a:t> 2.260</a:t>
                      </a: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rgbClr val="00FF00"/>
                          </a:solidFill>
                          <a:effectLst>
                            <a:outerShdw blurRad="38100" dist="38100" dir="2700000" algn="tl">
                              <a:srgbClr val="000000"/>
                            </a:outerShdw>
                          </a:effectLst>
                          <a:latin typeface="Maiandra GD" pitchFamily="34" charset="0"/>
                        </a:rPr>
                        <a:t> 2.260</a:t>
                      </a: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43.400</a:t>
                      </a: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43.400</a:t>
                      </a: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9.755</a:t>
                      </a: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16.960</a:t>
                      </a: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33.645</a:t>
                      </a: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26.440</a:t>
                      </a:r>
                    </a:p>
                  </a:txBody>
                  <a:tcPr marL="45720" marR="457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5"/>
                  </a:ext>
                </a:extLst>
              </a:tr>
              <a:tr h="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22</a:t>
                      </a:r>
                    </a:p>
                  </a:txBody>
                  <a:tcPr marL="45720" marR="457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dirty="0" err="1">
                          <a:ln>
                            <a:noFill/>
                          </a:ln>
                          <a:solidFill>
                            <a:schemeClr val="tx1"/>
                          </a:solidFill>
                          <a:effectLst>
                            <a:outerShdw blurRad="38100" dist="38100" dir="2700000" algn="tl">
                              <a:srgbClr val="000000"/>
                            </a:outerShdw>
                          </a:effectLst>
                          <a:latin typeface="Maiandra GD" pitchFamily="34" charset="0"/>
                        </a:rPr>
                        <a:t>Laba</a:t>
                      </a:r>
                      <a:r>
                        <a:rPr kumimoji="0" lang="en-US" sz="1200" b="1" i="0" u="none" strike="noStrike" cap="none" normalizeH="0" baseline="0" dirty="0">
                          <a:ln>
                            <a:noFill/>
                          </a:ln>
                          <a:solidFill>
                            <a:schemeClr val="tx1"/>
                          </a:solidFill>
                          <a:effectLst>
                            <a:outerShdw blurRad="38100" dist="38100" dir="2700000" algn="tl">
                              <a:srgbClr val="000000"/>
                            </a:outerShdw>
                          </a:effectLst>
                          <a:latin typeface="Maiandra GD" pitchFamily="34" charset="0"/>
                        </a:rPr>
                        <a:t> </a:t>
                      </a:r>
                      <a:r>
                        <a:rPr kumimoji="0" lang="en-US" sz="1200" b="1" i="0" u="none" strike="noStrike" cap="none" normalizeH="0" baseline="0" dirty="0" err="1">
                          <a:ln>
                            <a:noFill/>
                          </a:ln>
                          <a:solidFill>
                            <a:schemeClr val="tx1"/>
                          </a:solidFill>
                          <a:effectLst>
                            <a:outerShdw blurRad="38100" dist="38100" dir="2700000" algn="tl">
                              <a:srgbClr val="000000"/>
                            </a:outerShdw>
                          </a:effectLst>
                          <a:latin typeface="Maiandra GD" pitchFamily="34" charset="0"/>
                        </a:rPr>
                        <a:t>Bersih</a:t>
                      </a:r>
                      <a:endParaRPr kumimoji="0" lang="en-US" sz="1200" b="1" i="0" u="none" strike="noStrike" cap="none" normalizeH="0" baseline="0" dirty="0">
                        <a:ln>
                          <a:noFill/>
                        </a:ln>
                        <a:solidFill>
                          <a:schemeClr val="tx1"/>
                        </a:solidFill>
                        <a:effectLst>
                          <a:outerShdw blurRad="38100" dist="38100" dir="2700000" algn="tl">
                            <a:srgbClr val="000000"/>
                          </a:outerShdw>
                        </a:effectLst>
                        <a:latin typeface="Maiandra GD"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7.205</a:t>
                      </a: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7.205</a:t>
                      </a:r>
                    </a:p>
                  </a:txBody>
                  <a:tcPr marL="45720" marR="457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200" b="0" i="0" u="none" strike="noStrike" cap="none" normalizeH="0" baseline="0">
                        <a:ln>
                          <a:noFill/>
                        </a:ln>
                        <a:solidFill>
                          <a:schemeClr val="tx1"/>
                        </a:solidFill>
                        <a:effectLst>
                          <a:outerShdw blurRad="38100" dist="38100" dir="2700000" algn="tl">
                            <a:srgbClr val="000000"/>
                          </a:outerShdw>
                        </a:effectLst>
                        <a:latin typeface="Maiandra GD" pitchFamily="34" charset="0"/>
                      </a:endParaRPr>
                    </a:p>
                  </a:txBody>
                  <a:tcPr marL="45720" marR="457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16.960</a:t>
                      </a: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16.960</a:t>
                      </a: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a:ln>
                            <a:noFill/>
                          </a:ln>
                          <a:solidFill>
                            <a:schemeClr val="tx1"/>
                          </a:solidFill>
                          <a:effectLst>
                            <a:outerShdw blurRad="38100" dist="38100" dir="2700000" algn="tl">
                              <a:srgbClr val="000000"/>
                            </a:outerShdw>
                          </a:effectLst>
                          <a:latin typeface="Maiandra GD" pitchFamily="34" charset="0"/>
                        </a:rPr>
                        <a:t>33.645</a:t>
                      </a: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200" b="1" i="0" u="none" strike="noStrike" cap="none" normalizeH="0" baseline="0" dirty="0">
                          <a:ln>
                            <a:noFill/>
                          </a:ln>
                          <a:solidFill>
                            <a:schemeClr val="tx1"/>
                          </a:solidFill>
                          <a:effectLst>
                            <a:outerShdw blurRad="38100" dist="38100" dir="2700000" algn="tl">
                              <a:srgbClr val="000000"/>
                            </a:outerShdw>
                          </a:effectLst>
                          <a:latin typeface="Maiandra GD" pitchFamily="34" charset="0"/>
                        </a:rPr>
                        <a:t>33.645</a:t>
                      </a:r>
                    </a:p>
                  </a:txBody>
                  <a:tcPr marL="45720" marR="457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slide(fromBottom)">
                                      <p:cBhvr>
                                        <p:cTn id="7" dur="500"/>
                                        <p:tgtEl>
                                          <p:spTgt spid="174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HANKS.PNG"/>
          <p:cNvPicPr>
            <a:picLocks noGrp="1" noChangeAspect="1"/>
          </p:cNvPicPr>
          <p:nvPr>
            <p:ph idx="1"/>
          </p:nvPr>
        </p:nvPicPr>
        <p:blipFill>
          <a:blip r:embed="rId2"/>
          <a:stretch>
            <a:fillRect/>
          </a:stretch>
        </p:blipFill>
        <p:spPr>
          <a:xfrm>
            <a:off x="785786" y="1000108"/>
            <a:ext cx="7072362" cy="4929222"/>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426" name="Rectangle 2"/>
          <p:cNvSpPr>
            <a:spLocks noGrp="1" noChangeArrowheads="1"/>
          </p:cNvSpPr>
          <p:nvPr>
            <p:ph type="title"/>
          </p:nvPr>
        </p:nvSpPr>
        <p:spPr>
          <a:xfrm>
            <a:off x="428625" y="500063"/>
            <a:ext cx="8229600" cy="647700"/>
          </a:xfrm>
        </p:spPr>
        <p:txBody>
          <a:bodyPr/>
          <a:lstStyle/>
          <a:p>
            <a:pPr eaLnBrk="1" hangingPunct="1">
              <a:defRPr/>
            </a:pPr>
            <a:r>
              <a:rPr lang="en-US" sz="3600" dirty="0">
                <a:effectLst>
                  <a:outerShdw blurRad="38100" dist="38100" dir="2700000" algn="tl">
                    <a:srgbClr val="000000">
                      <a:alpha val="43137"/>
                    </a:srgbClr>
                  </a:outerShdw>
                </a:effectLst>
              </a:rPr>
              <a:t>SIKLUS AKUNTANSI</a:t>
            </a:r>
          </a:p>
        </p:txBody>
      </p:sp>
      <p:sp>
        <p:nvSpPr>
          <p:cNvPr id="26" name="Date Placeholder 3"/>
          <p:cNvSpPr>
            <a:spLocks noGrp="1"/>
          </p:cNvSpPr>
          <p:nvPr>
            <p:ph type="dt" sz="half" idx="10"/>
          </p:nvPr>
        </p:nvSpPr>
        <p:spPr/>
        <p:txBody>
          <a:bodyPr/>
          <a:lstStyle/>
          <a:p>
            <a:pPr>
              <a:defRPr/>
            </a:pPr>
            <a:r>
              <a:rPr lang="en-US" dirty="0"/>
              <a:t>GASAL 2013/2014</a:t>
            </a:r>
          </a:p>
        </p:txBody>
      </p:sp>
      <p:sp>
        <p:nvSpPr>
          <p:cNvPr id="27" name="Footer Placeholder 4"/>
          <p:cNvSpPr>
            <a:spLocks noGrp="1"/>
          </p:cNvSpPr>
          <p:nvPr>
            <p:ph type="ftr" sz="quarter" idx="11"/>
          </p:nvPr>
        </p:nvSpPr>
        <p:spPr/>
        <p:txBody>
          <a:bodyPr/>
          <a:lstStyle/>
          <a:p>
            <a:pPr>
              <a:defRPr/>
            </a:pPr>
            <a:r>
              <a:rPr lang="en-US"/>
              <a:t>DASAR AKUNTANSI (AK037)</a:t>
            </a:r>
          </a:p>
        </p:txBody>
      </p:sp>
      <p:sp>
        <p:nvSpPr>
          <p:cNvPr id="359427" name="AutoShape 3"/>
          <p:cNvSpPr>
            <a:spLocks noChangeArrowheads="1"/>
          </p:cNvSpPr>
          <p:nvPr/>
        </p:nvSpPr>
        <p:spPr bwMode="auto">
          <a:xfrm>
            <a:off x="323850" y="1700213"/>
            <a:ext cx="1657350" cy="1079500"/>
          </a:xfrm>
          <a:prstGeom prst="flowChartMultidocument">
            <a:avLst/>
          </a:prstGeom>
          <a:solidFill>
            <a:srgbClr val="FF6600"/>
          </a:solidFill>
          <a:ln w="9525">
            <a:solidFill>
              <a:schemeClr val="tx1"/>
            </a:solidFill>
            <a:miter lim="800000"/>
            <a:headEnd/>
            <a:tailEnd/>
          </a:ln>
        </p:spPr>
        <p:txBody>
          <a:bodyPr wrap="none" anchor="ctr"/>
          <a:lstStyle/>
          <a:p>
            <a:pPr algn="ctr"/>
            <a:r>
              <a:rPr lang="en-US">
                <a:solidFill>
                  <a:schemeClr val="bg1"/>
                </a:solidFill>
                <a:latin typeface="Tahoma" pitchFamily="34" charset="0"/>
              </a:rPr>
              <a:t>DOKUMEN</a:t>
            </a:r>
          </a:p>
          <a:p>
            <a:pPr algn="ctr"/>
            <a:r>
              <a:rPr lang="en-US">
                <a:solidFill>
                  <a:schemeClr val="bg1"/>
                </a:solidFill>
                <a:latin typeface="Tahoma" pitchFamily="34" charset="0"/>
              </a:rPr>
              <a:t>TRANSAKSI</a:t>
            </a:r>
          </a:p>
        </p:txBody>
      </p:sp>
      <p:sp>
        <p:nvSpPr>
          <p:cNvPr id="359428" name="AutoShape 4"/>
          <p:cNvSpPr>
            <a:spLocks noChangeArrowheads="1"/>
          </p:cNvSpPr>
          <p:nvPr/>
        </p:nvSpPr>
        <p:spPr bwMode="auto">
          <a:xfrm>
            <a:off x="2124075" y="1844675"/>
            <a:ext cx="576263" cy="647700"/>
          </a:xfrm>
          <a:prstGeom prst="rightArrow">
            <a:avLst>
              <a:gd name="adj1" fmla="val 50000"/>
              <a:gd name="adj2" fmla="val 25000"/>
            </a:avLst>
          </a:prstGeom>
          <a:solidFill>
            <a:srgbClr val="FF6600"/>
          </a:solidFill>
          <a:ln w="9525">
            <a:solidFill>
              <a:schemeClr val="tx1"/>
            </a:solidFill>
            <a:miter lim="800000"/>
            <a:headEnd/>
            <a:tailEnd/>
          </a:ln>
        </p:spPr>
        <p:txBody>
          <a:bodyPr wrap="none" anchor="ctr"/>
          <a:lstStyle/>
          <a:p>
            <a:endParaRPr lang="id-ID"/>
          </a:p>
        </p:txBody>
      </p:sp>
      <p:sp>
        <p:nvSpPr>
          <p:cNvPr id="359429" name="AutoShape 5">
            <a:hlinkClick r:id="" action="ppaction://noaction"/>
          </p:cNvPr>
          <p:cNvSpPr>
            <a:spLocks noChangeArrowheads="1"/>
          </p:cNvSpPr>
          <p:nvPr/>
        </p:nvSpPr>
        <p:spPr bwMode="auto">
          <a:xfrm>
            <a:off x="2843213" y="1773238"/>
            <a:ext cx="1439862" cy="792162"/>
          </a:xfrm>
          <a:prstGeom prst="flowChartProcess">
            <a:avLst/>
          </a:prstGeom>
          <a:solidFill>
            <a:srgbClr val="FF6600"/>
          </a:solidFill>
          <a:ln w="9525">
            <a:solidFill>
              <a:schemeClr val="tx1"/>
            </a:solidFill>
            <a:miter lim="800000"/>
            <a:headEnd/>
            <a:tailEnd/>
          </a:ln>
        </p:spPr>
        <p:txBody>
          <a:bodyPr wrap="none" anchor="ctr"/>
          <a:lstStyle/>
          <a:p>
            <a:pPr algn="ctr"/>
            <a:r>
              <a:rPr lang="en-US">
                <a:solidFill>
                  <a:schemeClr val="bg1"/>
                </a:solidFill>
                <a:latin typeface="Tahoma" pitchFamily="34" charset="0"/>
              </a:rPr>
              <a:t>JURNAL</a:t>
            </a:r>
          </a:p>
        </p:txBody>
      </p:sp>
      <p:sp>
        <p:nvSpPr>
          <p:cNvPr id="359430" name="AutoShape 6"/>
          <p:cNvSpPr>
            <a:spLocks noChangeArrowheads="1"/>
          </p:cNvSpPr>
          <p:nvPr/>
        </p:nvSpPr>
        <p:spPr bwMode="auto">
          <a:xfrm>
            <a:off x="4427538" y="1844675"/>
            <a:ext cx="576262" cy="647700"/>
          </a:xfrm>
          <a:prstGeom prst="rightArrow">
            <a:avLst>
              <a:gd name="adj1" fmla="val 50000"/>
              <a:gd name="adj2" fmla="val 25000"/>
            </a:avLst>
          </a:prstGeom>
          <a:solidFill>
            <a:srgbClr val="FF6600"/>
          </a:solidFill>
          <a:ln w="9525">
            <a:solidFill>
              <a:schemeClr val="tx1"/>
            </a:solidFill>
            <a:miter lim="800000"/>
            <a:headEnd/>
            <a:tailEnd/>
          </a:ln>
        </p:spPr>
        <p:txBody>
          <a:bodyPr wrap="none" anchor="ctr"/>
          <a:lstStyle/>
          <a:p>
            <a:endParaRPr lang="id-ID"/>
          </a:p>
        </p:txBody>
      </p:sp>
      <p:sp>
        <p:nvSpPr>
          <p:cNvPr id="359431" name="AutoShape 7">
            <a:hlinkClick r:id="" action="ppaction://noaction"/>
          </p:cNvPr>
          <p:cNvSpPr>
            <a:spLocks noChangeArrowheads="1"/>
          </p:cNvSpPr>
          <p:nvPr/>
        </p:nvSpPr>
        <p:spPr bwMode="auto">
          <a:xfrm>
            <a:off x="5148263" y="1773238"/>
            <a:ext cx="1439862" cy="792162"/>
          </a:xfrm>
          <a:prstGeom prst="flowChartProcess">
            <a:avLst/>
          </a:prstGeom>
          <a:solidFill>
            <a:srgbClr val="FF6600"/>
          </a:solidFill>
          <a:ln w="9525">
            <a:solidFill>
              <a:schemeClr val="tx1"/>
            </a:solidFill>
            <a:miter lim="800000"/>
            <a:headEnd/>
            <a:tailEnd/>
          </a:ln>
        </p:spPr>
        <p:txBody>
          <a:bodyPr wrap="none" anchor="ctr"/>
          <a:lstStyle/>
          <a:p>
            <a:pPr algn="ctr"/>
            <a:r>
              <a:rPr lang="en-US">
                <a:solidFill>
                  <a:schemeClr val="bg1"/>
                </a:solidFill>
                <a:latin typeface="Tahoma" pitchFamily="34" charset="0"/>
              </a:rPr>
              <a:t>BUKU</a:t>
            </a:r>
          </a:p>
          <a:p>
            <a:pPr algn="ctr"/>
            <a:r>
              <a:rPr lang="en-US">
                <a:solidFill>
                  <a:schemeClr val="bg1"/>
                </a:solidFill>
                <a:latin typeface="Tahoma" pitchFamily="34" charset="0"/>
              </a:rPr>
              <a:t>BESAR</a:t>
            </a:r>
          </a:p>
        </p:txBody>
      </p:sp>
      <p:sp>
        <p:nvSpPr>
          <p:cNvPr id="359432" name="AutoShape 8"/>
          <p:cNvSpPr>
            <a:spLocks noChangeArrowheads="1"/>
          </p:cNvSpPr>
          <p:nvPr/>
        </p:nvSpPr>
        <p:spPr bwMode="auto">
          <a:xfrm>
            <a:off x="6732588" y="1844675"/>
            <a:ext cx="576262" cy="647700"/>
          </a:xfrm>
          <a:prstGeom prst="rightArrow">
            <a:avLst>
              <a:gd name="adj1" fmla="val 50000"/>
              <a:gd name="adj2" fmla="val 25000"/>
            </a:avLst>
          </a:prstGeom>
          <a:solidFill>
            <a:srgbClr val="FF6600"/>
          </a:solidFill>
          <a:ln w="9525">
            <a:solidFill>
              <a:schemeClr val="tx1"/>
            </a:solidFill>
            <a:miter lim="800000"/>
            <a:headEnd/>
            <a:tailEnd/>
          </a:ln>
        </p:spPr>
        <p:txBody>
          <a:bodyPr wrap="none" anchor="ctr"/>
          <a:lstStyle/>
          <a:p>
            <a:endParaRPr lang="id-ID"/>
          </a:p>
        </p:txBody>
      </p:sp>
      <p:sp>
        <p:nvSpPr>
          <p:cNvPr id="359433" name="AutoShape 9">
            <a:hlinkClick r:id="" action="ppaction://noaction"/>
          </p:cNvPr>
          <p:cNvSpPr>
            <a:spLocks noChangeArrowheads="1"/>
          </p:cNvSpPr>
          <p:nvPr/>
        </p:nvSpPr>
        <p:spPr bwMode="auto">
          <a:xfrm>
            <a:off x="7380288" y="1773238"/>
            <a:ext cx="1439862" cy="792162"/>
          </a:xfrm>
          <a:prstGeom prst="flowChartProcess">
            <a:avLst/>
          </a:prstGeom>
          <a:solidFill>
            <a:srgbClr val="FF6600"/>
          </a:solidFill>
          <a:ln w="9525">
            <a:solidFill>
              <a:schemeClr val="tx1"/>
            </a:solidFill>
            <a:miter lim="800000"/>
            <a:headEnd/>
            <a:tailEnd/>
          </a:ln>
        </p:spPr>
        <p:txBody>
          <a:bodyPr wrap="none" anchor="ctr"/>
          <a:lstStyle/>
          <a:p>
            <a:pPr algn="ctr"/>
            <a:r>
              <a:rPr lang="en-US">
                <a:solidFill>
                  <a:schemeClr val="bg1"/>
                </a:solidFill>
                <a:latin typeface="Tahoma" pitchFamily="34" charset="0"/>
              </a:rPr>
              <a:t>NERACA</a:t>
            </a:r>
          </a:p>
          <a:p>
            <a:pPr algn="ctr"/>
            <a:r>
              <a:rPr lang="en-US">
                <a:solidFill>
                  <a:schemeClr val="bg1"/>
                </a:solidFill>
                <a:latin typeface="Tahoma" pitchFamily="34" charset="0"/>
              </a:rPr>
              <a:t>SALDO</a:t>
            </a:r>
          </a:p>
        </p:txBody>
      </p:sp>
      <p:sp>
        <p:nvSpPr>
          <p:cNvPr id="359434" name="AutoShape 10"/>
          <p:cNvSpPr>
            <a:spLocks noChangeArrowheads="1"/>
          </p:cNvSpPr>
          <p:nvPr/>
        </p:nvSpPr>
        <p:spPr bwMode="auto">
          <a:xfrm>
            <a:off x="7885113" y="2708275"/>
            <a:ext cx="504825" cy="431800"/>
          </a:xfrm>
          <a:prstGeom prst="downArrow">
            <a:avLst>
              <a:gd name="adj1" fmla="val 50000"/>
              <a:gd name="adj2" fmla="val 25000"/>
            </a:avLst>
          </a:prstGeom>
          <a:solidFill>
            <a:srgbClr val="FF6600"/>
          </a:solidFill>
          <a:ln w="9525">
            <a:solidFill>
              <a:schemeClr val="tx1"/>
            </a:solidFill>
            <a:miter lim="800000"/>
            <a:headEnd/>
            <a:tailEnd/>
          </a:ln>
        </p:spPr>
        <p:txBody>
          <a:bodyPr wrap="none" anchor="ctr"/>
          <a:lstStyle/>
          <a:p>
            <a:endParaRPr lang="id-ID"/>
          </a:p>
        </p:txBody>
      </p:sp>
      <p:sp>
        <p:nvSpPr>
          <p:cNvPr id="359435" name="AutoShape 11">
            <a:hlinkClick r:id="" action="ppaction://noaction"/>
          </p:cNvPr>
          <p:cNvSpPr>
            <a:spLocks noChangeArrowheads="1"/>
          </p:cNvSpPr>
          <p:nvPr/>
        </p:nvSpPr>
        <p:spPr bwMode="auto">
          <a:xfrm>
            <a:off x="7235825" y="3143250"/>
            <a:ext cx="1693863" cy="792163"/>
          </a:xfrm>
          <a:prstGeom prst="flowChartProcess">
            <a:avLst/>
          </a:prstGeom>
          <a:solidFill>
            <a:srgbClr val="FF6600"/>
          </a:solidFill>
          <a:ln w="9525">
            <a:solidFill>
              <a:schemeClr val="tx1"/>
            </a:solidFill>
            <a:miter lim="800000"/>
            <a:headEnd/>
            <a:tailEnd/>
          </a:ln>
        </p:spPr>
        <p:txBody>
          <a:bodyPr wrap="none" anchor="ctr"/>
          <a:lstStyle/>
          <a:p>
            <a:pPr algn="ctr"/>
            <a:r>
              <a:rPr lang="en-US">
                <a:solidFill>
                  <a:schemeClr val="bg1"/>
                </a:solidFill>
                <a:latin typeface="Tahoma" pitchFamily="34" charset="0"/>
              </a:rPr>
              <a:t>JURNAL</a:t>
            </a:r>
          </a:p>
          <a:p>
            <a:pPr algn="ctr"/>
            <a:r>
              <a:rPr lang="en-US">
                <a:solidFill>
                  <a:schemeClr val="bg1"/>
                </a:solidFill>
                <a:latin typeface="Tahoma" pitchFamily="34" charset="0"/>
              </a:rPr>
              <a:t>PENYESUAIAN</a:t>
            </a:r>
          </a:p>
        </p:txBody>
      </p:sp>
      <p:sp>
        <p:nvSpPr>
          <p:cNvPr id="359436" name="AutoShape 12">
            <a:hlinkClick r:id="" action="ppaction://noaction"/>
          </p:cNvPr>
          <p:cNvSpPr>
            <a:spLocks noChangeArrowheads="1"/>
          </p:cNvSpPr>
          <p:nvPr/>
        </p:nvSpPr>
        <p:spPr bwMode="auto">
          <a:xfrm>
            <a:off x="6000750" y="5572125"/>
            <a:ext cx="1714500" cy="792163"/>
          </a:xfrm>
          <a:prstGeom prst="flowChartProcess">
            <a:avLst/>
          </a:prstGeom>
          <a:solidFill>
            <a:srgbClr val="FF6600"/>
          </a:solidFill>
          <a:ln w="9525">
            <a:solidFill>
              <a:schemeClr val="tx1"/>
            </a:solidFill>
            <a:miter lim="800000"/>
            <a:headEnd/>
            <a:tailEnd/>
          </a:ln>
        </p:spPr>
        <p:txBody>
          <a:bodyPr wrap="none" anchor="ctr"/>
          <a:lstStyle/>
          <a:p>
            <a:pPr algn="ctr"/>
            <a:r>
              <a:rPr lang="en-US">
                <a:solidFill>
                  <a:schemeClr val="bg1"/>
                </a:solidFill>
                <a:latin typeface="Tahoma" pitchFamily="34" charset="0"/>
              </a:rPr>
              <a:t>LAPORAN</a:t>
            </a:r>
          </a:p>
          <a:p>
            <a:pPr algn="ctr"/>
            <a:r>
              <a:rPr lang="en-US">
                <a:solidFill>
                  <a:schemeClr val="bg1"/>
                </a:solidFill>
                <a:latin typeface="Tahoma" pitchFamily="34" charset="0"/>
              </a:rPr>
              <a:t>KEUANGAN</a:t>
            </a:r>
          </a:p>
        </p:txBody>
      </p:sp>
      <p:sp>
        <p:nvSpPr>
          <p:cNvPr id="359437" name="AutoShape 13"/>
          <p:cNvSpPr>
            <a:spLocks noChangeArrowheads="1"/>
          </p:cNvSpPr>
          <p:nvPr/>
        </p:nvSpPr>
        <p:spPr bwMode="auto">
          <a:xfrm>
            <a:off x="7858125" y="4000500"/>
            <a:ext cx="504825" cy="493713"/>
          </a:xfrm>
          <a:prstGeom prst="downArrow">
            <a:avLst>
              <a:gd name="adj1" fmla="val 50000"/>
              <a:gd name="adj2" fmla="val 39231"/>
            </a:avLst>
          </a:prstGeom>
          <a:solidFill>
            <a:srgbClr val="FF6600"/>
          </a:solidFill>
          <a:ln w="9525">
            <a:solidFill>
              <a:schemeClr val="tx1"/>
            </a:solidFill>
            <a:miter lim="800000"/>
            <a:headEnd/>
            <a:tailEnd/>
          </a:ln>
        </p:spPr>
        <p:txBody>
          <a:bodyPr wrap="none" anchor="ctr"/>
          <a:lstStyle/>
          <a:p>
            <a:endParaRPr lang="id-ID"/>
          </a:p>
        </p:txBody>
      </p:sp>
      <p:sp>
        <p:nvSpPr>
          <p:cNvPr id="359438" name="AutoShape 14">
            <a:hlinkClick r:id="" action="ppaction://noaction"/>
          </p:cNvPr>
          <p:cNvSpPr>
            <a:spLocks noChangeArrowheads="1"/>
          </p:cNvSpPr>
          <p:nvPr/>
        </p:nvSpPr>
        <p:spPr bwMode="auto">
          <a:xfrm>
            <a:off x="3857625" y="5572125"/>
            <a:ext cx="1428750" cy="792163"/>
          </a:xfrm>
          <a:prstGeom prst="flowChartProcess">
            <a:avLst/>
          </a:prstGeom>
          <a:solidFill>
            <a:srgbClr val="FF6600"/>
          </a:solidFill>
          <a:ln w="9525">
            <a:solidFill>
              <a:schemeClr val="tx1"/>
            </a:solidFill>
            <a:miter lim="800000"/>
            <a:headEnd/>
            <a:tailEnd/>
          </a:ln>
        </p:spPr>
        <p:txBody>
          <a:bodyPr wrap="none" anchor="ctr"/>
          <a:lstStyle/>
          <a:p>
            <a:pPr algn="ctr"/>
            <a:r>
              <a:rPr lang="en-US">
                <a:solidFill>
                  <a:schemeClr val="bg1"/>
                </a:solidFill>
                <a:latin typeface="Tahoma" pitchFamily="34" charset="0"/>
              </a:rPr>
              <a:t>JURNAL</a:t>
            </a:r>
          </a:p>
          <a:p>
            <a:pPr algn="ctr"/>
            <a:r>
              <a:rPr lang="en-US">
                <a:solidFill>
                  <a:schemeClr val="bg1"/>
                </a:solidFill>
                <a:latin typeface="Tahoma" pitchFamily="34" charset="0"/>
              </a:rPr>
              <a:t>PENUTUP</a:t>
            </a:r>
          </a:p>
        </p:txBody>
      </p:sp>
      <p:sp>
        <p:nvSpPr>
          <p:cNvPr id="359439" name="AutoShape 15">
            <a:hlinkClick r:id="" action="ppaction://noaction"/>
          </p:cNvPr>
          <p:cNvSpPr>
            <a:spLocks noChangeArrowheads="1"/>
          </p:cNvSpPr>
          <p:nvPr/>
        </p:nvSpPr>
        <p:spPr bwMode="auto">
          <a:xfrm>
            <a:off x="1285875" y="5572125"/>
            <a:ext cx="1908175" cy="792163"/>
          </a:xfrm>
          <a:prstGeom prst="flowChartProcess">
            <a:avLst/>
          </a:prstGeom>
          <a:solidFill>
            <a:srgbClr val="FF6600"/>
          </a:solidFill>
          <a:ln w="9525">
            <a:solidFill>
              <a:schemeClr val="tx1"/>
            </a:solidFill>
            <a:miter lim="800000"/>
            <a:headEnd/>
            <a:tailEnd/>
          </a:ln>
        </p:spPr>
        <p:txBody>
          <a:bodyPr wrap="none" anchor="ctr"/>
          <a:lstStyle/>
          <a:p>
            <a:pPr algn="ctr"/>
            <a:r>
              <a:rPr lang="en-US">
                <a:solidFill>
                  <a:schemeClr val="bg1"/>
                </a:solidFill>
                <a:latin typeface="Tahoma" pitchFamily="34" charset="0"/>
              </a:rPr>
              <a:t>NERACA SALDO</a:t>
            </a:r>
          </a:p>
          <a:p>
            <a:pPr algn="ctr"/>
            <a:r>
              <a:rPr lang="en-US">
                <a:solidFill>
                  <a:schemeClr val="bg1"/>
                </a:solidFill>
                <a:latin typeface="Tahoma" pitchFamily="34" charset="0"/>
              </a:rPr>
              <a:t>STLH PENUTUP</a:t>
            </a:r>
          </a:p>
        </p:txBody>
      </p:sp>
      <p:sp>
        <p:nvSpPr>
          <p:cNvPr id="359440" name="AutoShape 16"/>
          <p:cNvSpPr>
            <a:spLocks noChangeArrowheads="1"/>
          </p:cNvSpPr>
          <p:nvPr/>
        </p:nvSpPr>
        <p:spPr bwMode="auto">
          <a:xfrm>
            <a:off x="5357813" y="5715000"/>
            <a:ext cx="576262" cy="504825"/>
          </a:xfrm>
          <a:prstGeom prst="leftArrow">
            <a:avLst>
              <a:gd name="adj1" fmla="val 50000"/>
              <a:gd name="adj2" fmla="val 28538"/>
            </a:avLst>
          </a:prstGeom>
          <a:solidFill>
            <a:srgbClr val="FF6600"/>
          </a:solidFill>
          <a:ln w="9525">
            <a:solidFill>
              <a:schemeClr val="tx1"/>
            </a:solidFill>
            <a:miter lim="800000"/>
            <a:headEnd/>
            <a:tailEnd/>
          </a:ln>
        </p:spPr>
        <p:txBody>
          <a:bodyPr wrap="none" anchor="ctr"/>
          <a:lstStyle/>
          <a:p>
            <a:endParaRPr lang="id-ID"/>
          </a:p>
        </p:txBody>
      </p:sp>
      <p:sp>
        <p:nvSpPr>
          <p:cNvPr id="359441" name="AutoShape 17"/>
          <p:cNvSpPr>
            <a:spLocks noChangeArrowheads="1"/>
          </p:cNvSpPr>
          <p:nvPr/>
        </p:nvSpPr>
        <p:spPr bwMode="auto">
          <a:xfrm>
            <a:off x="3286125" y="5715000"/>
            <a:ext cx="504825" cy="504825"/>
          </a:xfrm>
          <a:prstGeom prst="leftArrow">
            <a:avLst>
              <a:gd name="adj1" fmla="val 50000"/>
              <a:gd name="adj2" fmla="val 25000"/>
            </a:avLst>
          </a:prstGeom>
          <a:solidFill>
            <a:srgbClr val="FF6600"/>
          </a:solidFill>
          <a:ln w="9525">
            <a:solidFill>
              <a:schemeClr val="tx1"/>
            </a:solidFill>
            <a:miter lim="800000"/>
            <a:headEnd/>
            <a:tailEnd/>
          </a:ln>
        </p:spPr>
        <p:txBody>
          <a:bodyPr wrap="none" anchor="ctr"/>
          <a:lstStyle/>
          <a:p>
            <a:endParaRPr lang="id-ID"/>
          </a:p>
        </p:txBody>
      </p:sp>
      <p:sp>
        <p:nvSpPr>
          <p:cNvPr id="359442" name="AutoShape 18"/>
          <p:cNvSpPr>
            <a:spLocks noChangeArrowheads="1"/>
          </p:cNvSpPr>
          <p:nvPr/>
        </p:nvSpPr>
        <p:spPr bwMode="auto">
          <a:xfrm rot="-5055156">
            <a:off x="-883444" y="4098132"/>
            <a:ext cx="3286125" cy="947738"/>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lnTo>
                  <a:pt x="21600" y="6079"/>
                </a:lnTo>
                <a:close/>
              </a:path>
            </a:pathLst>
          </a:custGeom>
          <a:solidFill>
            <a:srgbClr val="FF6600"/>
          </a:solidFill>
          <a:ln w="9525">
            <a:solidFill>
              <a:schemeClr val="tx1"/>
            </a:solidFill>
            <a:miter lim="800000"/>
            <a:headEnd/>
            <a:tailEnd/>
          </a:ln>
        </p:spPr>
        <p:txBody>
          <a:bodyPr wrap="none" anchor="ctr"/>
          <a:lstStyle/>
          <a:p>
            <a:endParaRPr lang="id-ID"/>
          </a:p>
        </p:txBody>
      </p:sp>
      <p:sp>
        <p:nvSpPr>
          <p:cNvPr id="359443" name="AutoShape 19">
            <a:hlinkClick r:id="" action="ppaction://noaction"/>
          </p:cNvPr>
          <p:cNvSpPr>
            <a:spLocks noChangeArrowheads="1"/>
          </p:cNvSpPr>
          <p:nvPr/>
        </p:nvSpPr>
        <p:spPr bwMode="auto">
          <a:xfrm>
            <a:off x="4714875" y="3929063"/>
            <a:ext cx="1908175" cy="792162"/>
          </a:xfrm>
          <a:prstGeom prst="flowChartProcess">
            <a:avLst/>
          </a:prstGeom>
          <a:solidFill>
            <a:srgbClr val="FF6600"/>
          </a:solidFill>
          <a:ln w="9525">
            <a:solidFill>
              <a:schemeClr val="tx1"/>
            </a:solidFill>
            <a:miter lim="800000"/>
            <a:headEnd/>
            <a:tailEnd/>
          </a:ln>
        </p:spPr>
        <p:txBody>
          <a:bodyPr wrap="none" anchor="ctr"/>
          <a:lstStyle/>
          <a:p>
            <a:pPr algn="ctr"/>
            <a:r>
              <a:rPr lang="en-US">
                <a:solidFill>
                  <a:schemeClr val="bg1"/>
                </a:solidFill>
                <a:latin typeface="Tahoma" pitchFamily="34" charset="0"/>
              </a:rPr>
              <a:t>NERACA LAJUR</a:t>
            </a:r>
          </a:p>
          <a:p>
            <a:pPr algn="ctr"/>
            <a:r>
              <a:rPr lang="en-US" i="1">
                <a:solidFill>
                  <a:schemeClr val="bg1"/>
                </a:solidFill>
                <a:latin typeface="Tahoma" pitchFamily="34" charset="0"/>
              </a:rPr>
              <a:t>(OPTIONAL)</a:t>
            </a:r>
          </a:p>
        </p:txBody>
      </p:sp>
      <p:sp>
        <p:nvSpPr>
          <p:cNvPr id="359444" name="AutoShape 20"/>
          <p:cNvSpPr>
            <a:spLocks noChangeArrowheads="1"/>
          </p:cNvSpPr>
          <p:nvPr/>
        </p:nvSpPr>
        <p:spPr bwMode="auto">
          <a:xfrm>
            <a:off x="6715125" y="4000500"/>
            <a:ext cx="1152525" cy="431800"/>
          </a:xfrm>
          <a:prstGeom prst="rightArrow">
            <a:avLst>
              <a:gd name="adj1" fmla="val 50000"/>
              <a:gd name="adj2" fmla="val 66728"/>
            </a:avLst>
          </a:prstGeom>
          <a:solidFill>
            <a:srgbClr val="FF6600"/>
          </a:solidFill>
          <a:ln w="9525">
            <a:solidFill>
              <a:schemeClr val="tx1"/>
            </a:solidFill>
            <a:miter lim="800000"/>
            <a:headEnd/>
            <a:tailEnd/>
          </a:ln>
        </p:spPr>
        <p:txBody>
          <a:bodyPr wrap="none" anchor="ctr"/>
          <a:lstStyle/>
          <a:p>
            <a:endParaRPr lang="id-ID"/>
          </a:p>
        </p:txBody>
      </p:sp>
      <p:sp>
        <p:nvSpPr>
          <p:cNvPr id="359445" name="AutoShape 21">
            <a:hlinkClick r:id="" action="ppaction://noaction"/>
          </p:cNvPr>
          <p:cNvSpPr>
            <a:spLocks noChangeArrowheads="1"/>
          </p:cNvSpPr>
          <p:nvPr/>
        </p:nvSpPr>
        <p:spPr bwMode="auto">
          <a:xfrm>
            <a:off x="2571750" y="3643313"/>
            <a:ext cx="1908175" cy="792162"/>
          </a:xfrm>
          <a:prstGeom prst="flowChartProcess">
            <a:avLst/>
          </a:prstGeom>
          <a:solidFill>
            <a:srgbClr val="FF6600"/>
          </a:solidFill>
          <a:ln w="9525">
            <a:solidFill>
              <a:schemeClr val="tx1"/>
            </a:solidFill>
            <a:miter lim="800000"/>
            <a:headEnd/>
            <a:tailEnd/>
          </a:ln>
        </p:spPr>
        <p:txBody>
          <a:bodyPr wrap="none" anchor="ctr"/>
          <a:lstStyle/>
          <a:p>
            <a:pPr algn="ctr"/>
            <a:r>
              <a:rPr lang="en-US" sz="1600">
                <a:solidFill>
                  <a:schemeClr val="bg1"/>
                </a:solidFill>
                <a:latin typeface="Tahoma" pitchFamily="34" charset="0"/>
              </a:rPr>
              <a:t>JURNAL</a:t>
            </a:r>
          </a:p>
          <a:p>
            <a:pPr algn="ctr"/>
            <a:r>
              <a:rPr lang="en-US" sz="1600">
                <a:solidFill>
                  <a:schemeClr val="bg1"/>
                </a:solidFill>
                <a:latin typeface="Tahoma" pitchFamily="34" charset="0"/>
              </a:rPr>
              <a:t>PEMBALIK</a:t>
            </a:r>
          </a:p>
          <a:p>
            <a:pPr algn="ctr"/>
            <a:r>
              <a:rPr lang="en-US" sz="1600">
                <a:solidFill>
                  <a:schemeClr val="bg1"/>
                </a:solidFill>
                <a:latin typeface="Tahoma" pitchFamily="34" charset="0"/>
              </a:rPr>
              <a:t>(OPTIONAL)</a:t>
            </a:r>
          </a:p>
        </p:txBody>
      </p:sp>
      <p:sp>
        <p:nvSpPr>
          <p:cNvPr id="359446" name="AutoShape 22"/>
          <p:cNvSpPr>
            <a:spLocks noChangeArrowheads="1"/>
          </p:cNvSpPr>
          <p:nvPr/>
        </p:nvSpPr>
        <p:spPr bwMode="auto">
          <a:xfrm rot="-5400000">
            <a:off x="3121820" y="4736306"/>
            <a:ext cx="976312" cy="504825"/>
          </a:xfrm>
          <a:prstGeom prst="leftArrow">
            <a:avLst>
              <a:gd name="adj1" fmla="val 50000"/>
              <a:gd name="adj2" fmla="val 114148"/>
            </a:avLst>
          </a:prstGeom>
          <a:solidFill>
            <a:srgbClr val="FF6600"/>
          </a:solidFill>
          <a:ln w="9525">
            <a:solidFill>
              <a:schemeClr val="tx1"/>
            </a:solidFill>
            <a:miter lim="800000"/>
            <a:headEnd/>
            <a:tailEnd/>
          </a:ln>
        </p:spPr>
        <p:txBody>
          <a:bodyPr wrap="none" anchor="ctr"/>
          <a:lstStyle/>
          <a:p>
            <a:endParaRPr lang="id-ID"/>
          </a:p>
        </p:txBody>
      </p:sp>
      <p:sp>
        <p:nvSpPr>
          <p:cNvPr id="359448" name="Text Box 24"/>
          <p:cNvSpPr txBox="1">
            <a:spLocks noChangeArrowheads="1"/>
          </p:cNvSpPr>
          <p:nvPr/>
        </p:nvSpPr>
        <p:spPr bwMode="auto">
          <a:xfrm>
            <a:off x="2771775" y="1125538"/>
            <a:ext cx="1792288" cy="641350"/>
          </a:xfrm>
          <a:prstGeom prst="rect">
            <a:avLst/>
          </a:prstGeom>
          <a:noFill/>
          <a:ln w="9525">
            <a:noFill/>
            <a:miter lim="800000"/>
            <a:headEnd/>
            <a:tailEnd/>
          </a:ln>
        </p:spPr>
        <p:txBody>
          <a:bodyPr wrap="none">
            <a:spAutoFit/>
          </a:bodyPr>
          <a:lstStyle/>
          <a:p>
            <a:r>
              <a:rPr lang="en-US" b="1">
                <a:latin typeface="Tahoma" pitchFamily="34" charset="0"/>
              </a:rPr>
              <a:t>Jurnal Umum</a:t>
            </a:r>
          </a:p>
          <a:p>
            <a:r>
              <a:rPr lang="en-US" b="1">
                <a:latin typeface="Tahoma" pitchFamily="34" charset="0"/>
              </a:rPr>
              <a:t>Jurnal Khusus</a:t>
            </a:r>
          </a:p>
        </p:txBody>
      </p:sp>
      <p:sp>
        <p:nvSpPr>
          <p:cNvPr id="359449" name="Text Box 25"/>
          <p:cNvSpPr txBox="1">
            <a:spLocks noChangeArrowheads="1"/>
          </p:cNvSpPr>
          <p:nvPr/>
        </p:nvSpPr>
        <p:spPr bwMode="auto">
          <a:xfrm>
            <a:off x="4932363" y="1268413"/>
            <a:ext cx="2711450" cy="366712"/>
          </a:xfrm>
          <a:prstGeom prst="rect">
            <a:avLst/>
          </a:prstGeom>
          <a:noFill/>
          <a:ln w="9525">
            <a:noFill/>
            <a:miter lim="800000"/>
            <a:headEnd/>
            <a:tailEnd/>
          </a:ln>
        </p:spPr>
        <p:txBody>
          <a:bodyPr wrap="none">
            <a:spAutoFit/>
          </a:bodyPr>
          <a:lstStyle/>
          <a:p>
            <a:r>
              <a:rPr lang="en-US" b="1">
                <a:latin typeface="Tahoma" pitchFamily="34" charset="0"/>
              </a:rPr>
              <a:t>Buku besar Pembantu</a:t>
            </a:r>
          </a:p>
        </p:txBody>
      </p:sp>
      <p:sp>
        <p:nvSpPr>
          <p:cNvPr id="28" name="AutoShape 12">
            <a:hlinkClick r:id="" action="ppaction://noaction"/>
          </p:cNvPr>
          <p:cNvSpPr>
            <a:spLocks noChangeArrowheads="1"/>
          </p:cNvSpPr>
          <p:nvPr/>
        </p:nvSpPr>
        <p:spPr bwMode="auto">
          <a:xfrm>
            <a:off x="7092950" y="4565650"/>
            <a:ext cx="1908175" cy="792163"/>
          </a:xfrm>
          <a:prstGeom prst="flowChartProcess">
            <a:avLst/>
          </a:prstGeom>
          <a:solidFill>
            <a:srgbClr val="FF6600"/>
          </a:solidFill>
          <a:ln w="9525">
            <a:solidFill>
              <a:schemeClr val="tx1"/>
            </a:solidFill>
            <a:miter lim="800000"/>
            <a:headEnd/>
            <a:tailEnd/>
          </a:ln>
        </p:spPr>
        <p:txBody>
          <a:bodyPr wrap="none" anchor="ctr"/>
          <a:lstStyle/>
          <a:p>
            <a:pPr algn="ctr"/>
            <a:r>
              <a:rPr lang="en-US" sz="1600">
                <a:solidFill>
                  <a:schemeClr val="bg1"/>
                </a:solidFill>
                <a:latin typeface="Tahoma" pitchFamily="34" charset="0"/>
              </a:rPr>
              <a:t>NERACA SALDO</a:t>
            </a:r>
          </a:p>
          <a:p>
            <a:pPr algn="ctr"/>
            <a:r>
              <a:rPr lang="en-US" sz="1600">
                <a:solidFill>
                  <a:schemeClr val="bg1"/>
                </a:solidFill>
                <a:latin typeface="Tahoma" pitchFamily="34" charset="0"/>
              </a:rPr>
              <a:t>STLH PENYESUAIAN</a:t>
            </a:r>
          </a:p>
        </p:txBody>
      </p:sp>
      <p:sp>
        <p:nvSpPr>
          <p:cNvPr id="30" name="AutoShape 18"/>
          <p:cNvSpPr>
            <a:spLocks noChangeArrowheads="1"/>
          </p:cNvSpPr>
          <p:nvPr/>
        </p:nvSpPr>
        <p:spPr bwMode="auto">
          <a:xfrm rot="10800000">
            <a:off x="7820025" y="5429250"/>
            <a:ext cx="895350" cy="696913"/>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lnTo>
                  <a:pt x="21600" y="6079"/>
                </a:lnTo>
                <a:close/>
              </a:path>
            </a:pathLst>
          </a:custGeom>
          <a:solidFill>
            <a:srgbClr val="FF6600"/>
          </a:solidFill>
          <a:ln w="9525">
            <a:solidFill>
              <a:schemeClr val="tx1"/>
            </a:solidFill>
            <a:miter lim="800000"/>
            <a:headEnd/>
            <a:tailEnd/>
          </a:ln>
        </p:spPr>
        <p:txBody>
          <a:bodyPr wrap="none" anchor="ctr"/>
          <a:lstStyle/>
          <a:p>
            <a:endParaRPr lang="id-ID"/>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359426"/>
                                        </p:tgtEl>
                                        <p:attrNameLst>
                                          <p:attrName>style.visibility</p:attrName>
                                        </p:attrNameLst>
                                      </p:cBhvr>
                                      <p:to>
                                        <p:strVal val="visible"/>
                                      </p:to>
                                    </p:set>
                                    <p:anim calcmode="lin" valueType="num">
                                      <p:cBhvr>
                                        <p:cTn id="7" dur="500" fill="hold"/>
                                        <p:tgtEl>
                                          <p:spTgt spid="359426"/>
                                        </p:tgtEl>
                                        <p:attrNameLst>
                                          <p:attrName>ppt_w</p:attrName>
                                        </p:attrNameLst>
                                      </p:cBhvr>
                                      <p:tavLst>
                                        <p:tav tm="0">
                                          <p:val>
                                            <p:fltVal val="0"/>
                                          </p:val>
                                        </p:tav>
                                        <p:tav tm="100000">
                                          <p:val>
                                            <p:strVal val="#ppt_w"/>
                                          </p:val>
                                        </p:tav>
                                      </p:tavLst>
                                    </p:anim>
                                    <p:anim calcmode="lin" valueType="num">
                                      <p:cBhvr>
                                        <p:cTn id="8" dur="500" fill="hold"/>
                                        <p:tgtEl>
                                          <p:spTgt spid="359426"/>
                                        </p:tgtEl>
                                        <p:attrNameLst>
                                          <p:attrName>ppt_h</p:attrName>
                                        </p:attrNameLst>
                                      </p:cBhvr>
                                      <p:tavLst>
                                        <p:tav tm="0">
                                          <p:val>
                                            <p:fltVal val="0"/>
                                          </p:val>
                                        </p:tav>
                                        <p:tav tm="100000">
                                          <p:val>
                                            <p:strVal val="#ppt_h"/>
                                          </p:val>
                                        </p:tav>
                                      </p:tavLst>
                                    </p:anim>
                                    <p:animEffect transition="in" filter="fade">
                                      <p:cBhvr>
                                        <p:cTn id="9" dur="500"/>
                                        <p:tgtEl>
                                          <p:spTgt spid="35942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59427"/>
                                        </p:tgtEl>
                                        <p:attrNameLst>
                                          <p:attrName>style.visibility</p:attrName>
                                        </p:attrNameLst>
                                      </p:cBhvr>
                                      <p:to>
                                        <p:strVal val="visible"/>
                                      </p:to>
                                    </p:set>
                                    <p:anim calcmode="lin" valueType="num">
                                      <p:cBhvr>
                                        <p:cTn id="14" dur="500" fill="hold"/>
                                        <p:tgtEl>
                                          <p:spTgt spid="359427"/>
                                        </p:tgtEl>
                                        <p:attrNameLst>
                                          <p:attrName>ppt_w</p:attrName>
                                        </p:attrNameLst>
                                      </p:cBhvr>
                                      <p:tavLst>
                                        <p:tav tm="0">
                                          <p:val>
                                            <p:fltVal val="0"/>
                                          </p:val>
                                        </p:tav>
                                        <p:tav tm="100000">
                                          <p:val>
                                            <p:strVal val="#ppt_w"/>
                                          </p:val>
                                        </p:tav>
                                      </p:tavLst>
                                    </p:anim>
                                    <p:anim calcmode="lin" valueType="num">
                                      <p:cBhvr>
                                        <p:cTn id="15" dur="500" fill="hold"/>
                                        <p:tgtEl>
                                          <p:spTgt spid="359427"/>
                                        </p:tgtEl>
                                        <p:attrNameLst>
                                          <p:attrName>ppt_h</p:attrName>
                                        </p:attrNameLst>
                                      </p:cBhvr>
                                      <p:tavLst>
                                        <p:tav tm="0">
                                          <p:val>
                                            <p:fltVal val="0"/>
                                          </p:val>
                                        </p:tav>
                                        <p:tav tm="100000">
                                          <p:val>
                                            <p:strVal val="#ppt_h"/>
                                          </p:val>
                                        </p:tav>
                                      </p:tavLst>
                                    </p:anim>
                                    <p:animEffect transition="in" filter="fade">
                                      <p:cBhvr>
                                        <p:cTn id="16" dur="500"/>
                                        <p:tgtEl>
                                          <p:spTgt spid="359427"/>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59428"/>
                                        </p:tgtEl>
                                        <p:attrNameLst>
                                          <p:attrName>style.visibility</p:attrName>
                                        </p:attrNameLst>
                                      </p:cBhvr>
                                      <p:to>
                                        <p:strVal val="visible"/>
                                      </p:to>
                                    </p:set>
                                    <p:anim calcmode="lin" valueType="num">
                                      <p:cBhvr>
                                        <p:cTn id="21" dur="500" fill="hold"/>
                                        <p:tgtEl>
                                          <p:spTgt spid="359428"/>
                                        </p:tgtEl>
                                        <p:attrNameLst>
                                          <p:attrName>ppt_w</p:attrName>
                                        </p:attrNameLst>
                                      </p:cBhvr>
                                      <p:tavLst>
                                        <p:tav tm="0">
                                          <p:val>
                                            <p:fltVal val="0"/>
                                          </p:val>
                                        </p:tav>
                                        <p:tav tm="100000">
                                          <p:val>
                                            <p:strVal val="#ppt_w"/>
                                          </p:val>
                                        </p:tav>
                                      </p:tavLst>
                                    </p:anim>
                                    <p:anim calcmode="lin" valueType="num">
                                      <p:cBhvr>
                                        <p:cTn id="22" dur="500" fill="hold"/>
                                        <p:tgtEl>
                                          <p:spTgt spid="359428"/>
                                        </p:tgtEl>
                                        <p:attrNameLst>
                                          <p:attrName>ppt_h</p:attrName>
                                        </p:attrNameLst>
                                      </p:cBhvr>
                                      <p:tavLst>
                                        <p:tav tm="0">
                                          <p:val>
                                            <p:fltVal val="0"/>
                                          </p:val>
                                        </p:tav>
                                        <p:tav tm="100000">
                                          <p:val>
                                            <p:strVal val="#ppt_h"/>
                                          </p:val>
                                        </p:tav>
                                      </p:tavLst>
                                    </p:anim>
                                    <p:animEffect transition="in" filter="fade">
                                      <p:cBhvr>
                                        <p:cTn id="23" dur="500"/>
                                        <p:tgtEl>
                                          <p:spTgt spid="359428"/>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359429"/>
                                        </p:tgtEl>
                                        <p:attrNameLst>
                                          <p:attrName>style.visibility</p:attrName>
                                        </p:attrNameLst>
                                      </p:cBhvr>
                                      <p:to>
                                        <p:strVal val="visible"/>
                                      </p:to>
                                    </p:set>
                                    <p:anim calcmode="lin" valueType="num">
                                      <p:cBhvr>
                                        <p:cTn id="28" dur="500" fill="hold"/>
                                        <p:tgtEl>
                                          <p:spTgt spid="359429"/>
                                        </p:tgtEl>
                                        <p:attrNameLst>
                                          <p:attrName>ppt_w</p:attrName>
                                        </p:attrNameLst>
                                      </p:cBhvr>
                                      <p:tavLst>
                                        <p:tav tm="0">
                                          <p:val>
                                            <p:fltVal val="0"/>
                                          </p:val>
                                        </p:tav>
                                        <p:tav tm="100000">
                                          <p:val>
                                            <p:strVal val="#ppt_w"/>
                                          </p:val>
                                        </p:tav>
                                      </p:tavLst>
                                    </p:anim>
                                    <p:anim calcmode="lin" valueType="num">
                                      <p:cBhvr>
                                        <p:cTn id="29" dur="500" fill="hold"/>
                                        <p:tgtEl>
                                          <p:spTgt spid="359429"/>
                                        </p:tgtEl>
                                        <p:attrNameLst>
                                          <p:attrName>ppt_h</p:attrName>
                                        </p:attrNameLst>
                                      </p:cBhvr>
                                      <p:tavLst>
                                        <p:tav tm="0">
                                          <p:val>
                                            <p:fltVal val="0"/>
                                          </p:val>
                                        </p:tav>
                                        <p:tav tm="100000">
                                          <p:val>
                                            <p:strVal val="#ppt_h"/>
                                          </p:val>
                                        </p:tav>
                                      </p:tavLst>
                                    </p:anim>
                                    <p:animEffect transition="in" filter="fade">
                                      <p:cBhvr>
                                        <p:cTn id="30" dur="500"/>
                                        <p:tgtEl>
                                          <p:spTgt spid="359429"/>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359448"/>
                                        </p:tgtEl>
                                        <p:attrNameLst>
                                          <p:attrName>style.visibility</p:attrName>
                                        </p:attrNameLst>
                                      </p:cBhvr>
                                      <p:to>
                                        <p:strVal val="visible"/>
                                      </p:to>
                                    </p:set>
                                    <p:anim calcmode="lin" valueType="num">
                                      <p:cBhvr>
                                        <p:cTn id="35" dur="500" fill="hold"/>
                                        <p:tgtEl>
                                          <p:spTgt spid="359448"/>
                                        </p:tgtEl>
                                        <p:attrNameLst>
                                          <p:attrName>ppt_w</p:attrName>
                                        </p:attrNameLst>
                                      </p:cBhvr>
                                      <p:tavLst>
                                        <p:tav tm="0">
                                          <p:val>
                                            <p:fltVal val="0"/>
                                          </p:val>
                                        </p:tav>
                                        <p:tav tm="100000">
                                          <p:val>
                                            <p:strVal val="#ppt_w"/>
                                          </p:val>
                                        </p:tav>
                                      </p:tavLst>
                                    </p:anim>
                                    <p:anim calcmode="lin" valueType="num">
                                      <p:cBhvr>
                                        <p:cTn id="36" dur="500" fill="hold"/>
                                        <p:tgtEl>
                                          <p:spTgt spid="359448"/>
                                        </p:tgtEl>
                                        <p:attrNameLst>
                                          <p:attrName>ppt_h</p:attrName>
                                        </p:attrNameLst>
                                      </p:cBhvr>
                                      <p:tavLst>
                                        <p:tav tm="0">
                                          <p:val>
                                            <p:fltVal val="0"/>
                                          </p:val>
                                        </p:tav>
                                        <p:tav tm="100000">
                                          <p:val>
                                            <p:strVal val="#ppt_h"/>
                                          </p:val>
                                        </p:tav>
                                      </p:tavLst>
                                    </p:anim>
                                    <p:animEffect transition="in" filter="fade">
                                      <p:cBhvr>
                                        <p:cTn id="37" dur="500"/>
                                        <p:tgtEl>
                                          <p:spTgt spid="359448"/>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3" presetClass="entr" presetSubtype="0" fill="hold" grpId="0" nodeType="clickEffect">
                                  <p:stCondLst>
                                    <p:cond delay="0"/>
                                  </p:stCondLst>
                                  <p:childTnLst>
                                    <p:set>
                                      <p:cBhvr>
                                        <p:cTn id="41" dur="1" fill="hold">
                                          <p:stCondLst>
                                            <p:cond delay="0"/>
                                          </p:stCondLst>
                                        </p:cTn>
                                        <p:tgtEl>
                                          <p:spTgt spid="359430"/>
                                        </p:tgtEl>
                                        <p:attrNameLst>
                                          <p:attrName>style.visibility</p:attrName>
                                        </p:attrNameLst>
                                      </p:cBhvr>
                                      <p:to>
                                        <p:strVal val="visible"/>
                                      </p:to>
                                    </p:set>
                                    <p:anim calcmode="lin" valueType="num">
                                      <p:cBhvr>
                                        <p:cTn id="42" dur="500" fill="hold"/>
                                        <p:tgtEl>
                                          <p:spTgt spid="359430"/>
                                        </p:tgtEl>
                                        <p:attrNameLst>
                                          <p:attrName>ppt_w</p:attrName>
                                        </p:attrNameLst>
                                      </p:cBhvr>
                                      <p:tavLst>
                                        <p:tav tm="0">
                                          <p:val>
                                            <p:fltVal val="0"/>
                                          </p:val>
                                        </p:tav>
                                        <p:tav tm="100000">
                                          <p:val>
                                            <p:strVal val="#ppt_w"/>
                                          </p:val>
                                        </p:tav>
                                      </p:tavLst>
                                    </p:anim>
                                    <p:anim calcmode="lin" valueType="num">
                                      <p:cBhvr>
                                        <p:cTn id="43" dur="500" fill="hold"/>
                                        <p:tgtEl>
                                          <p:spTgt spid="359430"/>
                                        </p:tgtEl>
                                        <p:attrNameLst>
                                          <p:attrName>ppt_h</p:attrName>
                                        </p:attrNameLst>
                                      </p:cBhvr>
                                      <p:tavLst>
                                        <p:tav tm="0">
                                          <p:val>
                                            <p:fltVal val="0"/>
                                          </p:val>
                                        </p:tav>
                                        <p:tav tm="100000">
                                          <p:val>
                                            <p:strVal val="#ppt_h"/>
                                          </p:val>
                                        </p:tav>
                                      </p:tavLst>
                                    </p:anim>
                                    <p:animEffect transition="in" filter="fade">
                                      <p:cBhvr>
                                        <p:cTn id="44" dur="500"/>
                                        <p:tgtEl>
                                          <p:spTgt spid="359430"/>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3" presetClass="entr" presetSubtype="0" fill="hold" grpId="0" nodeType="clickEffect">
                                  <p:stCondLst>
                                    <p:cond delay="0"/>
                                  </p:stCondLst>
                                  <p:childTnLst>
                                    <p:set>
                                      <p:cBhvr>
                                        <p:cTn id="48" dur="1" fill="hold">
                                          <p:stCondLst>
                                            <p:cond delay="0"/>
                                          </p:stCondLst>
                                        </p:cTn>
                                        <p:tgtEl>
                                          <p:spTgt spid="359431"/>
                                        </p:tgtEl>
                                        <p:attrNameLst>
                                          <p:attrName>style.visibility</p:attrName>
                                        </p:attrNameLst>
                                      </p:cBhvr>
                                      <p:to>
                                        <p:strVal val="visible"/>
                                      </p:to>
                                    </p:set>
                                    <p:anim calcmode="lin" valueType="num">
                                      <p:cBhvr>
                                        <p:cTn id="49" dur="500" fill="hold"/>
                                        <p:tgtEl>
                                          <p:spTgt spid="359431"/>
                                        </p:tgtEl>
                                        <p:attrNameLst>
                                          <p:attrName>ppt_w</p:attrName>
                                        </p:attrNameLst>
                                      </p:cBhvr>
                                      <p:tavLst>
                                        <p:tav tm="0">
                                          <p:val>
                                            <p:fltVal val="0"/>
                                          </p:val>
                                        </p:tav>
                                        <p:tav tm="100000">
                                          <p:val>
                                            <p:strVal val="#ppt_w"/>
                                          </p:val>
                                        </p:tav>
                                      </p:tavLst>
                                    </p:anim>
                                    <p:anim calcmode="lin" valueType="num">
                                      <p:cBhvr>
                                        <p:cTn id="50" dur="500" fill="hold"/>
                                        <p:tgtEl>
                                          <p:spTgt spid="359431"/>
                                        </p:tgtEl>
                                        <p:attrNameLst>
                                          <p:attrName>ppt_h</p:attrName>
                                        </p:attrNameLst>
                                      </p:cBhvr>
                                      <p:tavLst>
                                        <p:tav tm="0">
                                          <p:val>
                                            <p:fltVal val="0"/>
                                          </p:val>
                                        </p:tav>
                                        <p:tav tm="100000">
                                          <p:val>
                                            <p:strVal val="#ppt_h"/>
                                          </p:val>
                                        </p:tav>
                                      </p:tavLst>
                                    </p:anim>
                                    <p:animEffect transition="in" filter="fade">
                                      <p:cBhvr>
                                        <p:cTn id="51" dur="500"/>
                                        <p:tgtEl>
                                          <p:spTgt spid="359431"/>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53" presetClass="entr" presetSubtype="0" fill="hold" grpId="0" nodeType="clickEffect">
                                  <p:stCondLst>
                                    <p:cond delay="0"/>
                                  </p:stCondLst>
                                  <p:childTnLst>
                                    <p:set>
                                      <p:cBhvr>
                                        <p:cTn id="55" dur="1" fill="hold">
                                          <p:stCondLst>
                                            <p:cond delay="0"/>
                                          </p:stCondLst>
                                        </p:cTn>
                                        <p:tgtEl>
                                          <p:spTgt spid="359449"/>
                                        </p:tgtEl>
                                        <p:attrNameLst>
                                          <p:attrName>style.visibility</p:attrName>
                                        </p:attrNameLst>
                                      </p:cBhvr>
                                      <p:to>
                                        <p:strVal val="visible"/>
                                      </p:to>
                                    </p:set>
                                    <p:anim calcmode="lin" valueType="num">
                                      <p:cBhvr>
                                        <p:cTn id="56" dur="500" fill="hold"/>
                                        <p:tgtEl>
                                          <p:spTgt spid="359449"/>
                                        </p:tgtEl>
                                        <p:attrNameLst>
                                          <p:attrName>ppt_w</p:attrName>
                                        </p:attrNameLst>
                                      </p:cBhvr>
                                      <p:tavLst>
                                        <p:tav tm="0">
                                          <p:val>
                                            <p:fltVal val="0"/>
                                          </p:val>
                                        </p:tav>
                                        <p:tav tm="100000">
                                          <p:val>
                                            <p:strVal val="#ppt_w"/>
                                          </p:val>
                                        </p:tav>
                                      </p:tavLst>
                                    </p:anim>
                                    <p:anim calcmode="lin" valueType="num">
                                      <p:cBhvr>
                                        <p:cTn id="57" dur="500" fill="hold"/>
                                        <p:tgtEl>
                                          <p:spTgt spid="359449"/>
                                        </p:tgtEl>
                                        <p:attrNameLst>
                                          <p:attrName>ppt_h</p:attrName>
                                        </p:attrNameLst>
                                      </p:cBhvr>
                                      <p:tavLst>
                                        <p:tav tm="0">
                                          <p:val>
                                            <p:fltVal val="0"/>
                                          </p:val>
                                        </p:tav>
                                        <p:tav tm="100000">
                                          <p:val>
                                            <p:strVal val="#ppt_h"/>
                                          </p:val>
                                        </p:tav>
                                      </p:tavLst>
                                    </p:anim>
                                    <p:animEffect transition="in" filter="fade">
                                      <p:cBhvr>
                                        <p:cTn id="58" dur="500"/>
                                        <p:tgtEl>
                                          <p:spTgt spid="359449"/>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53" presetClass="entr" presetSubtype="0" fill="hold" grpId="0" nodeType="clickEffect">
                                  <p:stCondLst>
                                    <p:cond delay="0"/>
                                  </p:stCondLst>
                                  <p:childTnLst>
                                    <p:set>
                                      <p:cBhvr>
                                        <p:cTn id="62" dur="1" fill="hold">
                                          <p:stCondLst>
                                            <p:cond delay="0"/>
                                          </p:stCondLst>
                                        </p:cTn>
                                        <p:tgtEl>
                                          <p:spTgt spid="359432"/>
                                        </p:tgtEl>
                                        <p:attrNameLst>
                                          <p:attrName>style.visibility</p:attrName>
                                        </p:attrNameLst>
                                      </p:cBhvr>
                                      <p:to>
                                        <p:strVal val="visible"/>
                                      </p:to>
                                    </p:set>
                                    <p:anim calcmode="lin" valueType="num">
                                      <p:cBhvr>
                                        <p:cTn id="63" dur="500" fill="hold"/>
                                        <p:tgtEl>
                                          <p:spTgt spid="359432"/>
                                        </p:tgtEl>
                                        <p:attrNameLst>
                                          <p:attrName>ppt_w</p:attrName>
                                        </p:attrNameLst>
                                      </p:cBhvr>
                                      <p:tavLst>
                                        <p:tav tm="0">
                                          <p:val>
                                            <p:fltVal val="0"/>
                                          </p:val>
                                        </p:tav>
                                        <p:tav tm="100000">
                                          <p:val>
                                            <p:strVal val="#ppt_w"/>
                                          </p:val>
                                        </p:tav>
                                      </p:tavLst>
                                    </p:anim>
                                    <p:anim calcmode="lin" valueType="num">
                                      <p:cBhvr>
                                        <p:cTn id="64" dur="500" fill="hold"/>
                                        <p:tgtEl>
                                          <p:spTgt spid="359432"/>
                                        </p:tgtEl>
                                        <p:attrNameLst>
                                          <p:attrName>ppt_h</p:attrName>
                                        </p:attrNameLst>
                                      </p:cBhvr>
                                      <p:tavLst>
                                        <p:tav tm="0">
                                          <p:val>
                                            <p:fltVal val="0"/>
                                          </p:val>
                                        </p:tav>
                                        <p:tav tm="100000">
                                          <p:val>
                                            <p:strVal val="#ppt_h"/>
                                          </p:val>
                                        </p:tav>
                                      </p:tavLst>
                                    </p:anim>
                                    <p:animEffect transition="in" filter="fade">
                                      <p:cBhvr>
                                        <p:cTn id="65" dur="500"/>
                                        <p:tgtEl>
                                          <p:spTgt spid="359432"/>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53" presetClass="entr" presetSubtype="0" fill="hold" grpId="0" nodeType="clickEffect">
                                  <p:stCondLst>
                                    <p:cond delay="0"/>
                                  </p:stCondLst>
                                  <p:childTnLst>
                                    <p:set>
                                      <p:cBhvr>
                                        <p:cTn id="69" dur="1" fill="hold">
                                          <p:stCondLst>
                                            <p:cond delay="0"/>
                                          </p:stCondLst>
                                        </p:cTn>
                                        <p:tgtEl>
                                          <p:spTgt spid="359433"/>
                                        </p:tgtEl>
                                        <p:attrNameLst>
                                          <p:attrName>style.visibility</p:attrName>
                                        </p:attrNameLst>
                                      </p:cBhvr>
                                      <p:to>
                                        <p:strVal val="visible"/>
                                      </p:to>
                                    </p:set>
                                    <p:anim calcmode="lin" valueType="num">
                                      <p:cBhvr>
                                        <p:cTn id="70" dur="500" fill="hold"/>
                                        <p:tgtEl>
                                          <p:spTgt spid="359433"/>
                                        </p:tgtEl>
                                        <p:attrNameLst>
                                          <p:attrName>ppt_w</p:attrName>
                                        </p:attrNameLst>
                                      </p:cBhvr>
                                      <p:tavLst>
                                        <p:tav tm="0">
                                          <p:val>
                                            <p:fltVal val="0"/>
                                          </p:val>
                                        </p:tav>
                                        <p:tav tm="100000">
                                          <p:val>
                                            <p:strVal val="#ppt_w"/>
                                          </p:val>
                                        </p:tav>
                                      </p:tavLst>
                                    </p:anim>
                                    <p:anim calcmode="lin" valueType="num">
                                      <p:cBhvr>
                                        <p:cTn id="71" dur="500" fill="hold"/>
                                        <p:tgtEl>
                                          <p:spTgt spid="359433"/>
                                        </p:tgtEl>
                                        <p:attrNameLst>
                                          <p:attrName>ppt_h</p:attrName>
                                        </p:attrNameLst>
                                      </p:cBhvr>
                                      <p:tavLst>
                                        <p:tav tm="0">
                                          <p:val>
                                            <p:fltVal val="0"/>
                                          </p:val>
                                        </p:tav>
                                        <p:tav tm="100000">
                                          <p:val>
                                            <p:strVal val="#ppt_h"/>
                                          </p:val>
                                        </p:tav>
                                      </p:tavLst>
                                    </p:anim>
                                    <p:animEffect transition="in" filter="fade">
                                      <p:cBhvr>
                                        <p:cTn id="72" dur="500"/>
                                        <p:tgtEl>
                                          <p:spTgt spid="359433"/>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53" presetClass="entr" presetSubtype="0" fill="hold" grpId="0" nodeType="clickEffect">
                                  <p:stCondLst>
                                    <p:cond delay="0"/>
                                  </p:stCondLst>
                                  <p:childTnLst>
                                    <p:set>
                                      <p:cBhvr>
                                        <p:cTn id="76" dur="1" fill="hold">
                                          <p:stCondLst>
                                            <p:cond delay="0"/>
                                          </p:stCondLst>
                                        </p:cTn>
                                        <p:tgtEl>
                                          <p:spTgt spid="359434"/>
                                        </p:tgtEl>
                                        <p:attrNameLst>
                                          <p:attrName>style.visibility</p:attrName>
                                        </p:attrNameLst>
                                      </p:cBhvr>
                                      <p:to>
                                        <p:strVal val="visible"/>
                                      </p:to>
                                    </p:set>
                                    <p:anim calcmode="lin" valueType="num">
                                      <p:cBhvr>
                                        <p:cTn id="77" dur="500" fill="hold"/>
                                        <p:tgtEl>
                                          <p:spTgt spid="359434"/>
                                        </p:tgtEl>
                                        <p:attrNameLst>
                                          <p:attrName>ppt_w</p:attrName>
                                        </p:attrNameLst>
                                      </p:cBhvr>
                                      <p:tavLst>
                                        <p:tav tm="0">
                                          <p:val>
                                            <p:fltVal val="0"/>
                                          </p:val>
                                        </p:tav>
                                        <p:tav tm="100000">
                                          <p:val>
                                            <p:strVal val="#ppt_w"/>
                                          </p:val>
                                        </p:tav>
                                      </p:tavLst>
                                    </p:anim>
                                    <p:anim calcmode="lin" valueType="num">
                                      <p:cBhvr>
                                        <p:cTn id="78" dur="500" fill="hold"/>
                                        <p:tgtEl>
                                          <p:spTgt spid="359434"/>
                                        </p:tgtEl>
                                        <p:attrNameLst>
                                          <p:attrName>ppt_h</p:attrName>
                                        </p:attrNameLst>
                                      </p:cBhvr>
                                      <p:tavLst>
                                        <p:tav tm="0">
                                          <p:val>
                                            <p:fltVal val="0"/>
                                          </p:val>
                                        </p:tav>
                                        <p:tav tm="100000">
                                          <p:val>
                                            <p:strVal val="#ppt_h"/>
                                          </p:val>
                                        </p:tav>
                                      </p:tavLst>
                                    </p:anim>
                                    <p:animEffect transition="in" filter="fade">
                                      <p:cBhvr>
                                        <p:cTn id="79" dur="500"/>
                                        <p:tgtEl>
                                          <p:spTgt spid="359434"/>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53" presetClass="entr" presetSubtype="0" fill="hold" grpId="0" nodeType="clickEffect">
                                  <p:stCondLst>
                                    <p:cond delay="0"/>
                                  </p:stCondLst>
                                  <p:childTnLst>
                                    <p:set>
                                      <p:cBhvr>
                                        <p:cTn id="83" dur="1" fill="hold">
                                          <p:stCondLst>
                                            <p:cond delay="0"/>
                                          </p:stCondLst>
                                        </p:cTn>
                                        <p:tgtEl>
                                          <p:spTgt spid="359435"/>
                                        </p:tgtEl>
                                        <p:attrNameLst>
                                          <p:attrName>style.visibility</p:attrName>
                                        </p:attrNameLst>
                                      </p:cBhvr>
                                      <p:to>
                                        <p:strVal val="visible"/>
                                      </p:to>
                                    </p:set>
                                    <p:anim calcmode="lin" valueType="num">
                                      <p:cBhvr>
                                        <p:cTn id="84" dur="500" fill="hold"/>
                                        <p:tgtEl>
                                          <p:spTgt spid="359435"/>
                                        </p:tgtEl>
                                        <p:attrNameLst>
                                          <p:attrName>ppt_w</p:attrName>
                                        </p:attrNameLst>
                                      </p:cBhvr>
                                      <p:tavLst>
                                        <p:tav tm="0">
                                          <p:val>
                                            <p:fltVal val="0"/>
                                          </p:val>
                                        </p:tav>
                                        <p:tav tm="100000">
                                          <p:val>
                                            <p:strVal val="#ppt_w"/>
                                          </p:val>
                                        </p:tav>
                                      </p:tavLst>
                                    </p:anim>
                                    <p:anim calcmode="lin" valueType="num">
                                      <p:cBhvr>
                                        <p:cTn id="85" dur="500" fill="hold"/>
                                        <p:tgtEl>
                                          <p:spTgt spid="359435"/>
                                        </p:tgtEl>
                                        <p:attrNameLst>
                                          <p:attrName>ppt_h</p:attrName>
                                        </p:attrNameLst>
                                      </p:cBhvr>
                                      <p:tavLst>
                                        <p:tav tm="0">
                                          <p:val>
                                            <p:fltVal val="0"/>
                                          </p:val>
                                        </p:tav>
                                        <p:tav tm="100000">
                                          <p:val>
                                            <p:strVal val="#ppt_h"/>
                                          </p:val>
                                        </p:tav>
                                      </p:tavLst>
                                    </p:anim>
                                    <p:animEffect transition="in" filter="fade">
                                      <p:cBhvr>
                                        <p:cTn id="86" dur="500"/>
                                        <p:tgtEl>
                                          <p:spTgt spid="359435"/>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53" presetClass="entr" presetSubtype="0" fill="hold" grpId="0" nodeType="clickEffect">
                                  <p:stCondLst>
                                    <p:cond delay="0"/>
                                  </p:stCondLst>
                                  <p:childTnLst>
                                    <p:set>
                                      <p:cBhvr>
                                        <p:cTn id="90" dur="1" fill="hold">
                                          <p:stCondLst>
                                            <p:cond delay="0"/>
                                          </p:stCondLst>
                                        </p:cTn>
                                        <p:tgtEl>
                                          <p:spTgt spid="359437"/>
                                        </p:tgtEl>
                                        <p:attrNameLst>
                                          <p:attrName>style.visibility</p:attrName>
                                        </p:attrNameLst>
                                      </p:cBhvr>
                                      <p:to>
                                        <p:strVal val="visible"/>
                                      </p:to>
                                    </p:set>
                                    <p:anim calcmode="lin" valueType="num">
                                      <p:cBhvr>
                                        <p:cTn id="91" dur="500" fill="hold"/>
                                        <p:tgtEl>
                                          <p:spTgt spid="359437"/>
                                        </p:tgtEl>
                                        <p:attrNameLst>
                                          <p:attrName>ppt_w</p:attrName>
                                        </p:attrNameLst>
                                      </p:cBhvr>
                                      <p:tavLst>
                                        <p:tav tm="0">
                                          <p:val>
                                            <p:fltVal val="0"/>
                                          </p:val>
                                        </p:tav>
                                        <p:tav tm="100000">
                                          <p:val>
                                            <p:strVal val="#ppt_w"/>
                                          </p:val>
                                        </p:tav>
                                      </p:tavLst>
                                    </p:anim>
                                    <p:anim calcmode="lin" valueType="num">
                                      <p:cBhvr>
                                        <p:cTn id="92" dur="500" fill="hold"/>
                                        <p:tgtEl>
                                          <p:spTgt spid="359437"/>
                                        </p:tgtEl>
                                        <p:attrNameLst>
                                          <p:attrName>ppt_h</p:attrName>
                                        </p:attrNameLst>
                                      </p:cBhvr>
                                      <p:tavLst>
                                        <p:tav tm="0">
                                          <p:val>
                                            <p:fltVal val="0"/>
                                          </p:val>
                                        </p:tav>
                                        <p:tav tm="100000">
                                          <p:val>
                                            <p:strVal val="#ppt_h"/>
                                          </p:val>
                                        </p:tav>
                                      </p:tavLst>
                                    </p:anim>
                                    <p:animEffect transition="in" filter="fade">
                                      <p:cBhvr>
                                        <p:cTn id="93" dur="500"/>
                                        <p:tgtEl>
                                          <p:spTgt spid="359437"/>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53" presetClass="entr" presetSubtype="0" fill="hold" grpId="0" nodeType="clickEffect">
                                  <p:stCondLst>
                                    <p:cond delay="0"/>
                                  </p:stCondLst>
                                  <p:childTnLst>
                                    <p:set>
                                      <p:cBhvr>
                                        <p:cTn id="97" dur="1" fill="hold">
                                          <p:stCondLst>
                                            <p:cond delay="0"/>
                                          </p:stCondLst>
                                        </p:cTn>
                                        <p:tgtEl>
                                          <p:spTgt spid="28"/>
                                        </p:tgtEl>
                                        <p:attrNameLst>
                                          <p:attrName>style.visibility</p:attrName>
                                        </p:attrNameLst>
                                      </p:cBhvr>
                                      <p:to>
                                        <p:strVal val="visible"/>
                                      </p:to>
                                    </p:set>
                                    <p:anim calcmode="lin" valueType="num">
                                      <p:cBhvr>
                                        <p:cTn id="98" dur="500" fill="hold"/>
                                        <p:tgtEl>
                                          <p:spTgt spid="28"/>
                                        </p:tgtEl>
                                        <p:attrNameLst>
                                          <p:attrName>ppt_w</p:attrName>
                                        </p:attrNameLst>
                                      </p:cBhvr>
                                      <p:tavLst>
                                        <p:tav tm="0">
                                          <p:val>
                                            <p:fltVal val="0"/>
                                          </p:val>
                                        </p:tav>
                                        <p:tav tm="100000">
                                          <p:val>
                                            <p:strVal val="#ppt_w"/>
                                          </p:val>
                                        </p:tav>
                                      </p:tavLst>
                                    </p:anim>
                                    <p:anim calcmode="lin" valueType="num">
                                      <p:cBhvr>
                                        <p:cTn id="99" dur="500" fill="hold"/>
                                        <p:tgtEl>
                                          <p:spTgt spid="28"/>
                                        </p:tgtEl>
                                        <p:attrNameLst>
                                          <p:attrName>ppt_h</p:attrName>
                                        </p:attrNameLst>
                                      </p:cBhvr>
                                      <p:tavLst>
                                        <p:tav tm="0">
                                          <p:val>
                                            <p:fltVal val="0"/>
                                          </p:val>
                                        </p:tav>
                                        <p:tav tm="100000">
                                          <p:val>
                                            <p:strVal val="#ppt_h"/>
                                          </p:val>
                                        </p:tav>
                                      </p:tavLst>
                                    </p:anim>
                                    <p:animEffect transition="in" filter="fade">
                                      <p:cBhvr>
                                        <p:cTn id="100" dur="500"/>
                                        <p:tgtEl>
                                          <p:spTgt spid="28"/>
                                        </p:tgtEl>
                                      </p:cBhvr>
                                    </p:animEffec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53" presetClass="entr" presetSubtype="0" fill="hold" grpId="0" nodeType="clickEffect">
                                  <p:stCondLst>
                                    <p:cond delay="0"/>
                                  </p:stCondLst>
                                  <p:childTnLst>
                                    <p:set>
                                      <p:cBhvr>
                                        <p:cTn id="104" dur="1" fill="hold">
                                          <p:stCondLst>
                                            <p:cond delay="0"/>
                                          </p:stCondLst>
                                        </p:cTn>
                                        <p:tgtEl>
                                          <p:spTgt spid="30"/>
                                        </p:tgtEl>
                                        <p:attrNameLst>
                                          <p:attrName>style.visibility</p:attrName>
                                        </p:attrNameLst>
                                      </p:cBhvr>
                                      <p:to>
                                        <p:strVal val="visible"/>
                                      </p:to>
                                    </p:set>
                                    <p:anim calcmode="lin" valueType="num">
                                      <p:cBhvr>
                                        <p:cTn id="105" dur="500" fill="hold"/>
                                        <p:tgtEl>
                                          <p:spTgt spid="30"/>
                                        </p:tgtEl>
                                        <p:attrNameLst>
                                          <p:attrName>ppt_w</p:attrName>
                                        </p:attrNameLst>
                                      </p:cBhvr>
                                      <p:tavLst>
                                        <p:tav tm="0">
                                          <p:val>
                                            <p:fltVal val="0"/>
                                          </p:val>
                                        </p:tav>
                                        <p:tav tm="100000">
                                          <p:val>
                                            <p:strVal val="#ppt_w"/>
                                          </p:val>
                                        </p:tav>
                                      </p:tavLst>
                                    </p:anim>
                                    <p:anim calcmode="lin" valueType="num">
                                      <p:cBhvr>
                                        <p:cTn id="106" dur="500" fill="hold"/>
                                        <p:tgtEl>
                                          <p:spTgt spid="30"/>
                                        </p:tgtEl>
                                        <p:attrNameLst>
                                          <p:attrName>ppt_h</p:attrName>
                                        </p:attrNameLst>
                                      </p:cBhvr>
                                      <p:tavLst>
                                        <p:tav tm="0">
                                          <p:val>
                                            <p:fltVal val="0"/>
                                          </p:val>
                                        </p:tav>
                                        <p:tav tm="100000">
                                          <p:val>
                                            <p:strVal val="#ppt_h"/>
                                          </p:val>
                                        </p:tav>
                                      </p:tavLst>
                                    </p:anim>
                                    <p:animEffect transition="in" filter="fade">
                                      <p:cBhvr>
                                        <p:cTn id="107" dur="500"/>
                                        <p:tgtEl>
                                          <p:spTgt spid="30"/>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53" presetClass="entr" presetSubtype="0" fill="hold" grpId="0" nodeType="clickEffect">
                                  <p:stCondLst>
                                    <p:cond delay="0"/>
                                  </p:stCondLst>
                                  <p:childTnLst>
                                    <p:set>
                                      <p:cBhvr>
                                        <p:cTn id="111" dur="1" fill="hold">
                                          <p:stCondLst>
                                            <p:cond delay="0"/>
                                          </p:stCondLst>
                                        </p:cTn>
                                        <p:tgtEl>
                                          <p:spTgt spid="359444"/>
                                        </p:tgtEl>
                                        <p:attrNameLst>
                                          <p:attrName>style.visibility</p:attrName>
                                        </p:attrNameLst>
                                      </p:cBhvr>
                                      <p:to>
                                        <p:strVal val="visible"/>
                                      </p:to>
                                    </p:set>
                                    <p:anim calcmode="lin" valueType="num">
                                      <p:cBhvr>
                                        <p:cTn id="112" dur="500" fill="hold"/>
                                        <p:tgtEl>
                                          <p:spTgt spid="359444"/>
                                        </p:tgtEl>
                                        <p:attrNameLst>
                                          <p:attrName>ppt_w</p:attrName>
                                        </p:attrNameLst>
                                      </p:cBhvr>
                                      <p:tavLst>
                                        <p:tav tm="0">
                                          <p:val>
                                            <p:fltVal val="0"/>
                                          </p:val>
                                        </p:tav>
                                        <p:tav tm="100000">
                                          <p:val>
                                            <p:strVal val="#ppt_w"/>
                                          </p:val>
                                        </p:tav>
                                      </p:tavLst>
                                    </p:anim>
                                    <p:anim calcmode="lin" valueType="num">
                                      <p:cBhvr>
                                        <p:cTn id="113" dur="500" fill="hold"/>
                                        <p:tgtEl>
                                          <p:spTgt spid="359444"/>
                                        </p:tgtEl>
                                        <p:attrNameLst>
                                          <p:attrName>ppt_h</p:attrName>
                                        </p:attrNameLst>
                                      </p:cBhvr>
                                      <p:tavLst>
                                        <p:tav tm="0">
                                          <p:val>
                                            <p:fltVal val="0"/>
                                          </p:val>
                                        </p:tav>
                                        <p:tav tm="100000">
                                          <p:val>
                                            <p:strVal val="#ppt_h"/>
                                          </p:val>
                                        </p:tav>
                                      </p:tavLst>
                                    </p:anim>
                                    <p:animEffect transition="in" filter="fade">
                                      <p:cBhvr>
                                        <p:cTn id="114" dur="500"/>
                                        <p:tgtEl>
                                          <p:spTgt spid="359444"/>
                                        </p:tgtEl>
                                      </p:cBhvr>
                                    </p:animEffec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53" presetClass="entr" presetSubtype="0" fill="hold" grpId="0" nodeType="clickEffect">
                                  <p:stCondLst>
                                    <p:cond delay="0"/>
                                  </p:stCondLst>
                                  <p:childTnLst>
                                    <p:set>
                                      <p:cBhvr>
                                        <p:cTn id="118" dur="1" fill="hold">
                                          <p:stCondLst>
                                            <p:cond delay="0"/>
                                          </p:stCondLst>
                                        </p:cTn>
                                        <p:tgtEl>
                                          <p:spTgt spid="359443"/>
                                        </p:tgtEl>
                                        <p:attrNameLst>
                                          <p:attrName>style.visibility</p:attrName>
                                        </p:attrNameLst>
                                      </p:cBhvr>
                                      <p:to>
                                        <p:strVal val="visible"/>
                                      </p:to>
                                    </p:set>
                                    <p:anim calcmode="lin" valueType="num">
                                      <p:cBhvr>
                                        <p:cTn id="119" dur="500" fill="hold"/>
                                        <p:tgtEl>
                                          <p:spTgt spid="359443"/>
                                        </p:tgtEl>
                                        <p:attrNameLst>
                                          <p:attrName>ppt_w</p:attrName>
                                        </p:attrNameLst>
                                      </p:cBhvr>
                                      <p:tavLst>
                                        <p:tav tm="0">
                                          <p:val>
                                            <p:fltVal val="0"/>
                                          </p:val>
                                        </p:tav>
                                        <p:tav tm="100000">
                                          <p:val>
                                            <p:strVal val="#ppt_w"/>
                                          </p:val>
                                        </p:tav>
                                      </p:tavLst>
                                    </p:anim>
                                    <p:anim calcmode="lin" valueType="num">
                                      <p:cBhvr>
                                        <p:cTn id="120" dur="500" fill="hold"/>
                                        <p:tgtEl>
                                          <p:spTgt spid="359443"/>
                                        </p:tgtEl>
                                        <p:attrNameLst>
                                          <p:attrName>ppt_h</p:attrName>
                                        </p:attrNameLst>
                                      </p:cBhvr>
                                      <p:tavLst>
                                        <p:tav tm="0">
                                          <p:val>
                                            <p:fltVal val="0"/>
                                          </p:val>
                                        </p:tav>
                                        <p:tav tm="100000">
                                          <p:val>
                                            <p:strVal val="#ppt_h"/>
                                          </p:val>
                                        </p:tav>
                                      </p:tavLst>
                                    </p:anim>
                                    <p:animEffect transition="in" filter="fade">
                                      <p:cBhvr>
                                        <p:cTn id="121" dur="500"/>
                                        <p:tgtEl>
                                          <p:spTgt spid="359443"/>
                                        </p:tgtEl>
                                      </p:cBhvr>
                                    </p:animEffect>
                                  </p:childTnLst>
                                </p:cTn>
                              </p:par>
                            </p:childTnLst>
                          </p:cTn>
                        </p:par>
                      </p:childTnLst>
                    </p:cTn>
                  </p:par>
                  <p:par>
                    <p:cTn id="122" fill="hold" nodeType="clickPar">
                      <p:stCondLst>
                        <p:cond delay="indefinite"/>
                      </p:stCondLst>
                      <p:childTnLst>
                        <p:par>
                          <p:cTn id="123" fill="hold" nodeType="withGroup">
                            <p:stCondLst>
                              <p:cond delay="0"/>
                            </p:stCondLst>
                            <p:childTnLst>
                              <p:par>
                                <p:cTn id="124" presetID="53" presetClass="entr" presetSubtype="0" fill="hold" grpId="0" nodeType="clickEffect">
                                  <p:stCondLst>
                                    <p:cond delay="0"/>
                                  </p:stCondLst>
                                  <p:childTnLst>
                                    <p:set>
                                      <p:cBhvr>
                                        <p:cTn id="125" dur="1" fill="hold">
                                          <p:stCondLst>
                                            <p:cond delay="0"/>
                                          </p:stCondLst>
                                        </p:cTn>
                                        <p:tgtEl>
                                          <p:spTgt spid="359436"/>
                                        </p:tgtEl>
                                        <p:attrNameLst>
                                          <p:attrName>style.visibility</p:attrName>
                                        </p:attrNameLst>
                                      </p:cBhvr>
                                      <p:to>
                                        <p:strVal val="visible"/>
                                      </p:to>
                                    </p:set>
                                    <p:anim calcmode="lin" valueType="num">
                                      <p:cBhvr>
                                        <p:cTn id="126" dur="500" fill="hold"/>
                                        <p:tgtEl>
                                          <p:spTgt spid="359436"/>
                                        </p:tgtEl>
                                        <p:attrNameLst>
                                          <p:attrName>ppt_w</p:attrName>
                                        </p:attrNameLst>
                                      </p:cBhvr>
                                      <p:tavLst>
                                        <p:tav tm="0">
                                          <p:val>
                                            <p:fltVal val="0"/>
                                          </p:val>
                                        </p:tav>
                                        <p:tav tm="100000">
                                          <p:val>
                                            <p:strVal val="#ppt_w"/>
                                          </p:val>
                                        </p:tav>
                                      </p:tavLst>
                                    </p:anim>
                                    <p:anim calcmode="lin" valueType="num">
                                      <p:cBhvr>
                                        <p:cTn id="127" dur="500" fill="hold"/>
                                        <p:tgtEl>
                                          <p:spTgt spid="359436"/>
                                        </p:tgtEl>
                                        <p:attrNameLst>
                                          <p:attrName>ppt_h</p:attrName>
                                        </p:attrNameLst>
                                      </p:cBhvr>
                                      <p:tavLst>
                                        <p:tav tm="0">
                                          <p:val>
                                            <p:fltVal val="0"/>
                                          </p:val>
                                        </p:tav>
                                        <p:tav tm="100000">
                                          <p:val>
                                            <p:strVal val="#ppt_h"/>
                                          </p:val>
                                        </p:tav>
                                      </p:tavLst>
                                    </p:anim>
                                    <p:animEffect transition="in" filter="fade">
                                      <p:cBhvr>
                                        <p:cTn id="128" dur="500"/>
                                        <p:tgtEl>
                                          <p:spTgt spid="359436"/>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53" presetClass="entr" presetSubtype="0" fill="hold" grpId="0" nodeType="clickEffect">
                                  <p:stCondLst>
                                    <p:cond delay="0"/>
                                  </p:stCondLst>
                                  <p:childTnLst>
                                    <p:set>
                                      <p:cBhvr>
                                        <p:cTn id="132" dur="1" fill="hold">
                                          <p:stCondLst>
                                            <p:cond delay="0"/>
                                          </p:stCondLst>
                                        </p:cTn>
                                        <p:tgtEl>
                                          <p:spTgt spid="359440"/>
                                        </p:tgtEl>
                                        <p:attrNameLst>
                                          <p:attrName>style.visibility</p:attrName>
                                        </p:attrNameLst>
                                      </p:cBhvr>
                                      <p:to>
                                        <p:strVal val="visible"/>
                                      </p:to>
                                    </p:set>
                                    <p:anim calcmode="lin" valueType="num">
                                      <p:cBhvr>
                                        <p:cTn id="133" dur="500" fill="hold"/>
                                        <p:tgtEl>
                                          <p:spTgt spid="359440"/>
                                        </p:tgtEl>
                                        <p:attrNameLst>
                                          <p:attrName>ppt_w</p:attrName>
                                        </p:attrNameLst>
                                      </p:cBhvr>
                                      <p:tavLst>
                                        <p:tav tm="0">
                                          <p:val>
                                            <p:fltVal val="0"/>
                                          </p:val>
                                        </p:tav>
                                        <p:tav tm="100000">
                                          <p:val>
                                            <p:strVal val="#ppt_w"/>
                                          </p:val>
                                        </p:tav>
                                      </p:tavLst>
                                    </p:anim>
                                    <p:anim calcmode="lin" valueType="num">
                                      <p:cBhvr>
                                        <p:cTn id="134" dur="500" fill="hold"/>
                                        <p:tgtEl>
                                          <p:spTgt spid="359440"/>
                                        </p:tgtEl>
                                        <p:attrNameLst>
                                          <p:attrName>ppt_h</p:attrName>
                                        </p:attrNameLst>
                                      </p:cBhvr>
                                      <p:tavLst>
                                        <p:tav tm="0">
                                          <p:val>
                                            <p:fltVal val="0"/>
                                          </p:val>
                                        </p:tav>
                                        <p:tav tm="100000">
                                          <p:val>
                                            <p:strVal val="#ppt_h"/>
                                          </p:val>
                                        </p:tav>
                                      </p:tavLst>
                                    </p:anim>
                                    <p:animEffect transition="in" filter="fade">
                                      <p:cBhvr>
                                        <p:cTn id="135" dur="500"/>
                                        <p:tgtEl>
                                          <p:spTgt spid="359440"/>
                                        </p:tgtEl>
                                      </p:cBhvr>
                                    </p:animEffect>
                                  </p:childTnLst>
                                </p:cTn>
                              </p:par>
                            </p:childTnLst>
                          </p:cTn>
                        </p:par>
                      </p:childTnLst>
                    </p:cTn>
                  </p:par>
                  <p:par>
                    <p:cTn id="136" fill="hold" nodeType="clickPar">
                      <p:stCondLst>
                        <p:cond delay="indefinite"/>
                      </p:stCondLst>
                      <p:childTnLst>
                        <p:par>
                          <p:cTn id="137" fill="hold" nodeType="withGroup">
                            <p:stCondLst>
                              <p:cond delay="0"/>
                            </p:stCondLst>
                            <p:childTnLst>
                              <p:par>
                                <p:cTn id="138" presetID="53" presetClass="entr" presetSubtype="0" fill="hold" grpId="0" nodeType="clickEffect">
                                  <p:stCondLst>
                                    <p:cond delay="0"/>
                                  </p:stCondLst>
                                  <p:childTnLst>
                                    <p:set>
                                      <p:cBhvr>
                                        <p:cTn id="139" dur="1" fill="hold">
                                          <p:stCondLst>
                                            <p:cond delay="0"/>
                                          </p:stCondLst>
                                        </p:cTn>
                                        <p:tgtEl>
                                          <p:spTgt spid="359438"/>
                                        </p:tgtEl>
                                        <p:attrNameLst>
                                          <p:attrName>style.visibility</p:attrName>
                                        </p:attrNameLst>
                                      </p:cBhvr>
                                      <p:to>
                                        <p:strVal val="visible"/>
                                      </p:to>
                                    </p:set>
                                    <p:anim calcmode="lin" valueType="num">
                                      <p:cBhvr>
                                        <p:cTn id="140" dur="500" fill="hold"/>
                                        <p:tgtEl>
                                          <p:spTgt spid="359438"/>
                                        </p:tgtEl>
                                        <p:attrNameLst>
                                          <p:attrName>ppt_w</p:attrName>
                                        </p:attrNameLst>
                                      </p:cBhvr>
                                      <p:tavLst>
                                        <p:tav tm="0">
                                          <p:val>
                                            <p:fltVal val="0"/>
                                          </p:val>
                                        </p:tav>
                                        <p:tav tm="100000">
                                          <p:val>
                                            <p:strVal val="#ppt_w"/>
                                          </p:val>
                                        </p:tav>
                                      </p:tavLst>
                                    </p:anim>
                                    <p:anim calcmode="lin" valueType="num">
                                      <p:cBhvr>
                                        <p:cTn id="141" dur="500" fill="hold"/>
                                        <p:tgtEl>
                                          <p:spTgt spid="359438"/>
                                        </p:tgtEl>
                                        <p:attrNameLst>
                                          <p:attrName>ppt_h</p:attrName>
                                        </p:attrNameLst>
                                      </p:cBhvr>
                                      <p:tavLst>
                                        <p:tav tm="0">
                                          <p:val>
                                            <p:fltVal val="0"/>
                                          </p:val>
                                        </p:tav>
                                        <p:tav tm="100000">
                                          <p:val>
                                            <p:strVal val="#ppt_h"/>
                                          </p:val>
                                        </p:tav>
                                      </p:tavLst>
                                    </p:anim>
                                    <p:animEffect transition="in" filter="fade">
                                      <p:cBhvr>
                                        <p:cTn id="142" dur="500"/>
                                        <p:tgtEl>
                                          <p:spTgt spid="359438"/>
                                        </p:tgtEl>
                                      </p:cBhvr>
                                    </p:animEffect>
                                  </p:childTnLst>
                                </p:cTn>
                              </p:par>
                            </p:childTnLst>
                          </p:cTn>
                        </p:par>
                      </p:childTnLst>
                    </p:cTn>
                  </p:par>
                  <p:par>
                    <p:cTn id="143" fill="hold" nodeType="clickPar">
                      <p:stCondLst>
                        <p:cond delay="indefinite"/>
                      </p:stCondLst>
                      <p:childTnLst>
                        <p:par>
                          <p:cTn id="144" fill="hold" nodeType="withGroup">
                            <p:stCondLst>
                              <p:cond delay="0"/>
                            </p:stCondLst>
                            <p:childTnLst>
                              <p:par>
                                <p:cTn id="145" presetID="53" presetClass="entr" presetSubtype="0" fill="hold" grpId="0" nodeType="clickEffect">
                                  <p:stCondLst>
                                    <p:cond delay="0"/>
                                  </p:stCondLst>
                                  <p:childTnLst>
                                    <p:set>
                                      <p:cBhvr>
                                        <p:cTn id="146" dur="1" fill="hold">
                                          <p:stCondLst>
                                            <p:cond delay="0"/>
                                          </p:stCondLst>
                                        </p:cTn>
                                        <p:tgtEl>
                                          <p:spTgt spid="359445"/>
                                        </p:tgtEl>
                                        <p:attrNameLst>
                                          <p:attrName>style.visibility</p:attrName>
                                        </p:attrNameLst>
                                      </p:cBhvr>
                                      <p:to>
                                        <p:strVal val="visible"/>
                                      </p:to>
                                    </p:set>
                                    <p:anim calcmode="lin" valueType="num">
                                      <p:cBhvr>
                                        <p:cTn id="147" dur="500" fill="hold"/>
                                        <p:tgtEl>
                                          <p:spTgt spid="359445"/>
                                        </p:tgtEl>
                                        <p:attrNameLst>
                                          <p:attrName>ppt_w</p:attrName>
                                        </p:attrNameLst>
                                      </p:cBhvr>
                                      <p:tavLst>
                                        <p:tav tm="0">
                                          <p:val>
                                            <p:fltVal val="0"/>
                                          </p:val>
                                        </p:tav>
                                        <p:tav tm="100000">
                                          <p:val>
                                            <p:strVal val="#ppt_w"/>
                                          </p:val>
                                        </p:tav>
                                      </p:tavLst>
                                    </p:anim>
                                    <p:anim calcmode="lin" valueType="num">
                                      <p:cBhvr>
                                        <p:cTn id="148" dur="500" fill="hold"/>
                                        <p:tgtEl>
                                          <p:spTgt spid="359445"/>
                                        </p:tgtEl>
                                        <p:attrNameLst>
                                          <p:attrName>ppt_h</p:attrName>
                                        </p:attrNameLst>
                                      </p:cBhvr>
                                      <p:tavLst>
                                        <p:tav tm="0">
                                          <p:val>
                                            <p:fltVal val="0"/>
                                          </p:val>
                                        </p:tav>
                                        <p:tav tm="100000">
                                          <p:val>
                                            <p:strVal val="#ppt_h"/>
                                          </p:val>
                                        </p:tav>
                                      </p:tavLst>
                                    </p:anim>
                                    <p:animEffect transition="in" filter="fade">
                                      <p:cBhvr>
                                        <p:cTn id="149" dur="500"/>
                                        <p:tgtEl>
                                          <p:spTgt spid="359445"/>
                                        </p:tgtEl>
                                      </p:cBhvr>
                                    </p:animEffect>
                                  </p:childTnLst>
                                </p:cTn>
                              </p:par>
                            </p:childTnLst>
                          </p:cTn>
                        </p:par>
                      </p:childTnLst>
                    </p:cTn>
                  </p:par>
                  <p:par>
                    <p:cTn id="150" fill="hold" nodeType="clickPar">
                      <p:stCondLst>
                        <p:cond delay="indefinite"/>
                      </p:stCondLst>
                      <p:childTnLst>
                        <p:par>
                          <p:cTn id="151" fill="hold" nodeType="withGroup">
                            <p:stCondLst>
                              <p:cond delay="0"/>
                            </p:stCondLst>
                            <p:childTnLst>
                              <p:par>
                                <p:cTn id="152" presetID="53" presetClass="entr" presetSubtype="0" fill="hold" grpId="0" nodeType="clickEffect">
                                  <p:stCondLst>
                                    <p:cond delay="0"/>
                                  </p:stCondLst>
                                  <p:childTnLst>
                                    <p:set>
                                      <p:cBhvr>
                                        <p:cTn id="153" dur="1" fill="hold">
                                          <p:stCondLst>
                                            <p:cond delay="0"/>
                                          </p:stCondLst>
                                        </p:cTn>
                                        <p:tgtEl>
                                          <p:spTgt spid="359446"/>
                                        </p:tgtEl>
                                        <p:attrNameLst>
                                          <p:attrName>style.visibility</p:attrName>
                                        </p:attrNameLst>
                                      </p:cBhvr>
                                      <p:to>
                                        <p:strVal val="visible"/>
                                      </p:to>
                                    </p:set>
                                    <p:anim calcmode="lin" valueType="num">
                                      <p:cBhvr>
                                        <p:cTn id="154" dur="500" fill="hold"/>
                                        <p:tgtEl>
                                          <p:spTgt spid="359446"/>
                                        </p:tgtEl>
                                        <p:attrNameLst>
                                          <p:attrName>ppt_w</p:attrName>
                                        </p:attrNameLst>
                                      </p:cBhvr>
                                      <p:tavLst>
                                        <p:tav tm="0">
                                          <p:val>
                                            <p:fltVal val="0"/>
                                          </p:val>
                                        </p:tav>
                                        <p:tav tm="100000">
                                          <p:val>
                                            <p:strVal val="#ppt_w"/>
                                          </p:val>
                                        </p:tav>
                                      </p:tavLst>
                                    </p:anim>
                                    <p:anim calcmode="lin" valueType="num">
                                      <p:cBhvr>
                                        <p:cTn id="155" dur="500" fill="hold"/>
                                        <p:tgtEl>
                                          <p:spTgt spid="359446"/>
                                        </p:tgtEl>
                                        <p:attrNameLst>
                                          <p:attrName>ppt_h</p:attrName>
                                        </p:attrNameLst>
                                      </p:cBhvr>
                                      <p:tavLst>
                                        <p:tav tm="0">
                                          <p:val>
                                            <p:fltVal val="0"/>
                                          </p:val>
                                        </p:tav>
                                        <p:tav tm="100000">
                                          <p:val>
                                            <p:strVal val="#ppt_h"/>
                                          </p:val>
                                        </p:tav>
                                      </p:tavLst>
                                    </p:anim>
                                    <p:animEffect transition="in" filter="fade">
                                      <p:cBhvr>
                                        <p:cTn id="156" dur="500"/>
                                        <p:tgtEl>
                                          <p:spTgt spid="359446"/>
                                        </p:tgtEl>
                                      </p:cBhvr>
                                    </p:animEffect>
                                  </p:childTnLst>
                                </p:cTn>
                              </p:par>
                            </p:childTnLst>
                          </p:cTn>
                        </p:par>
                      </p:childTnLst>
                    </p:cTn>
                  </p:par>
                  <p:par>
                    <p:cTn id="157" fill="hold" nodeType="clickPar">
                      <p:stCondLst>
                        <p:cond delay="indefinite"/>
                      </p:stCondLst>
                      <p:childTnLst>
                        <p:par>
                          <p:cTn id="158" fill="hold" nodeType="withGroup">
                            <p:stCondLst>
                              <p:cond delay="0"/>
                            </p:stCondLst>
                            <p:childTnLst>
                              <p:par>
                                <p:cTn id="159" presetID="53" presetClass="entr" presetSubtype="0" fill="hold" grpId="0" nodeType="clickEffect">
                                  <p:stCondLst>
                                    <p:cond delay="0"/>
                                  </p:stCondLst>
                                  <p:childTnLst>
                                    <p:set>
                                      <p:cBhvr>
                                        <p:cTn id="160" dur="1" fill="hold">
                                          <p:stCondLst>
                                            <p:cond delay="0"/>
                                          </p:stCondLst>
                                        </p:cTn>
                                        <p:tgtEl>
                                          <p:spTgt spid="359441"/>
                                        </p:tgtEl>
                                        <p:attrNameLst>
                                          <p:attrName>style.visibility</p:attrName>
                                        </p:attrNameLst>
                                      </p:cBhvr>
                                      <p:to>
                                        <p:strVal val="visible"/>
                                      </p:to>
                                    </p:set>
                                    <p:anim calcmode="lin" valueType="num">
                                      <p:cBhvr>
                                        <p:cTn id="161" dur="500" fill="hold"/>
                                        <p:tgtEl>
                                          <p:spTgt spid="359441"/>
                                        </p:tgtEl>
                                        <p:attrNameLst>
                                          <p:attrName>ppt_w</p:attrName>
                                        </p:attrNameLst>
                                      </p:cBhvr>
                                      <p:tavLst>
                                        <p:tav tm="0">
                                          <p:val>
                                            <p:fltVal val="0"/>
                                          </p:val>
                                        </p:tav>
                                        <p:tav tm="100000">
                                          <p:val>
                                            <p:strVal val="#ppt_w"/>
                                          </p:val>
                                        </p:tav>
                                      </p:tavLst>
                                    </p:anim>
                                    <p:anim calcmode="lin" valueType="num">
                                      <p:cBhvr>
                                        <p:cTn id="162" dur="500" fill="hold"/>
                                        <p:tgtEl>
                                          <p:spTgt spid="359441"/>
                                        </p:tgtEl>
                                        <p:attrNameLst>
                                          <p:attrName>ppt_h</p:attrName>
                                        </p:attrNameLst>
                                      </p:cBhvr>
                                      <p:tavLst>
                                        <p:tav tm="0">
                                          <p:val>
                                            <p:fltVal val="0"/>
                                          </p:val>
                                        </p:tav>
                                        <p:tav tm="100000">
                                          <p:val>
                                            <p:strVal val="#ppt_h"/>
                                          </p:val>
                                        </p:tav>
                                      </p:tavLst>
                                    </p:anim>
                                    <p:animEffect transition="in" filter="fade">
                                      <p:cBhvr>
                                        <p:cTn id="163" dur="500"/>
                                        <p:tgtEl>
                                          <p:spTgt spid="359441"/>
                                        </p:tgtEl>
                                      </p:cBhvr>
                                    </p:animEffect>
                                  </p:childTnLst>
                                </p:cTn>
                              </p:par>
                            </p:childTnLst>
                          </p:cTn>
                        </p:par>
                      </p:childTnLst>
                    </p:cTn>
                  </p:par>
                  <p:par>
                    <p:cTn id="164" fill="hold" nodeType="clickPar">
                      <p:stCondLst>
                        <p:cond delay="indefinite"/>
                      </p:stCondLst>
                      <p:childTnLst>
                        <p:par>
                          <p:cTn id="165" fill="hold" nodeType="withGroup">
                            <p:stCondLst>
                              <p:cond delay="0"/>
                            </p:stCondLst>
                            <p:childTnLst>
                              <p:par>
                                <p:cTn id="166" presetID="53" presetClass="entr" presetSubtype="0" fill="hold" grpId="0" nodeType="clickEffect">
                                  <p:stCondLst>
                                    <p:cond delay="0"/>
                                  </p:stCondLst>
                                  <p:childTnLst>
                                    <p:set>
                                      <p:cBhvr>
                                        <p:cTn id="167" dur="1" fill="hold">
                                          <p:stCondLst>
                                            <p:cond delay="0"/>
                                          </p:stCondLst>
                                        </p:cTn>
                                        <p:tgtEl>
                                          <p:spTgt spid="359439"/>
                                        </p:tgtEl>
                                        <p:attrNameLst>
                                          <p:attrName>style.visibility</p:attrName>
                                        </p:attrNameLst>
                                      </p:cBhvr>
                                      <p:to>
                                        <p:strVal val="visible"/>
                                      </p:to>
                                    </p:set>
                                    <p:anim calcmode="lin" valueType="num">
                                      <p:cBhvr>
                                        <p:cTn id="168" dur="500" fill="hold"/>
                                        <p:tgtEl>
                                          <p:spTgt spid="359439"/>
                                        </p:tgtEl>
                                        <p:attrNameLst>
                                          <p:attrName>ppt_w</p:attrName>
                                        </p:attrNameLst>
                                      </p:cBhvr>
                                      <p:tavLst>
                                        <p:tav tm="0">
                                          <p:val>
                                            <p:fltVal val="0"/>
                                          </p:val>
                                        </p:tav>
                                        <p:tav tm="100000">
                                          <p:val>
                                            <p:strVal val="#ppt_w"/>
                                          </p:val>
                                        </p:tav>
                                      </p:tavLst>
                                    </p:anim>
                                    <p:anim calcmode="lin" valueType="num">
                                      <p:cBhvr>
                                        <p:cTn id="169" dur="500" fill="hold"/>
                                        <p:tgtEl>
                                          <p:spTgt spid="359439"/>
                                        </p:tgtEl>
                                        <p:attrNameLst>
                                          <p:attrName>ppt_h</p:attrName>
                                        </p:attrNameLst>
                                      </p:cBhvr>
                                      <p:tavLst>
                                        <p:tav tm="0">
                                          <p:val>
                                            <p:fltVal val="0"/>
                                          </p:val>
                                        </p:tav>
                                        <p:tav tm="100000">
                                          <p:val>
                                            <p:strVal val="#ppt_h"/>
                                          </p:val>
                                        </p:tav>
                                      </p:tavLst>
                                    </p:anim>
                                    <p:animEffect transition="in" filter="fade">
                                      <p:cBhvr>
                                        <p:cTn id="170" dur="500"/>
                                        <p:tgtEl>
                                          <p:spTgt spid="359439"/>
                                        </p:tgtEl>
                                      </p:cBhvr>
                                    </p:animEffect>
                                  </p:childTnLst>
                                </p:cTn>
                              </p:par>
                            </p:childTnLst>
                          </p:cTn>
                        </p:par>
                      </p:childTnLst>
                    </p:cTn>
                  </p:par>
                  <p:par>
                    <p:cTn id="171" fill="hold" nodeType="clickPar">
                      <p:stCondLst>
                        <p:cond delay="indefinite"/>
                      </p:stCondLst>
                      <p:childTnLst>
                        <p:par>
                          <p:cTn id="172" fill="hold" nodeType="withGroup">
                            <p:stCondLst>
                              <p:cond delay="0"/>
                            </p:stCondLst>
                            <p:childTnLst>
                              <p:par>
                                <p:cTn id="173" presetID="53" presetClass="entr" presetSubtype="0" fill="hold" grpId="0" nodeType="clickEffect">
                                  <p:stCondLst>
                                    <p:cond delay="0"/>
                                  </p:stCondLst>
                                  <p:childTnLst>
                                    <p:set>
                                      <p:cBhvr>
                                        <p:cTn id="174" dur="1" fill="hold">
                                          <p:stCondLst>
                                            <p:cond delay="0"/>
                                          </p:stCondLst>
                                        </p:cTn>
                                        <p:tgtEl>
                                          <p:spTgt spid="359442"/>
                                        </p:tgtEl>
                                        <p:attrNameLst>
                                          <p:attrName>style.visibility</p:attrName>
                                        </p:attrNameLst>
                                      </p:cBhvr>
                                      <p:to>
                                        <p:strVal val="visible"/>
                                      </p:to>
                                    </p:set>
                                    <p:anim calcmode="lin" valueType="num">
                                      <p:cBhvr>
                                        <p:cTn id="175" dur="500" fill="hold"/>
                                        <p:tgtEl>
                                          <p:spTgt spid="359442"/>
                                        </p:tgtEl>
                                        <p:attrNameLst>
                                          <p:attrName>ppt_w</p:attrName>
                                        </p:attrNameLst>
                                      </p:cBhvr>
                                      <p:tavLst>
                                        <p:tav tm="0">
                                          <p:val>
                                            <p:fltVal val="0"/>
                                          </p:val>
                                        </p:tav>
                                        <p:tav tm="100000">
                                          <p:val>
                                            <p:strVal val="#ppt_w"/>
                                          </p:val>
                                        </p:tav>
                                      </p:tavLst>
                                    </p:anim>
                                    <p:anim calcmode="lin" valueType="num">
                                      <p:cBhvr>
                                        <p:cTn id="176" dur="500" fill="hold"/>
                                        <p:tgtEl>
                                          <p:spTgt spid="359442"/>
                                        </p:tgtEl>
                                        <p:attrNameLst>
                                          <p:attrName>ppt_h</p:attrName>
                                        </p:attrNameLst>
                                      </p:cBhvr>
                                      <p:tavLst>
                                        <p:tav tm="0">
                                          <p:val>
                                            <p:fltVal val="0"/>
                                          </p:val>
                                        </p:tav>
                                        <p:tav tm="100000">
                                          <p:val>
                                            <p:strVal val="#ppt_h"/>
                                          </p:val>
                                        </p:tav>
                                      </p:tavLst>
                                    </p:anim>
                                    <p:animEffect transition="in" filter="fade">
                                      <p:cBhvr>
                                        <p:cTn id="177" dur="500"/>
                                        <p:tgtEl>
                                          <p:spTgt spid="3594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9426" grpId="0"/>
      <p:bldP spid="359427" grpId="0" animBg="1"/>
      <p:bldP spid="359428" grpId="0" animBg="1"/>
      <p:bldP spid="359429" grpId="0" animBg="1"/>
      <p:bldP spid="359430" grpId="0" animBg="1"/>
      <p:bldP spid="359431" grpId="0" animBg="1"/>
      <p:bldP spid="359432" grpId="0" animBg="1"/>
      <p:bldP spid="359433" grpId="0" animBg="1"/>
      <p:bldP spid="359434" grpId="0" animBg="1"/>
      <p:bldP spid="359435" grpId="0" animBg="1"/>
      <p:bldP spid="359436" grpId="0" animBg="1"/>
      <p:bldP spid="359437" grpId="0" animBg="1"/>
      <p:bldP spid="359438" grpId="0" animBg="1"/>
      <p:bldP spid="359439" grpId="0" animBg="1"/>
      <p:bldP spid="359440" grpId="0" animBg="1"/>
      <p:bldP spid="359441" grpId="0" animBg="1"/>
      <p:bldP spid="359442" grpId="0" animBg="1"/>
      <p:bldP spid="359443" grpId="0" animBg="1"/>
      <p:bldP spid="359444" grpId="0" animBg="1"/>
      <p:bldP spid="359445" grpId="0" animBg="1"/>
      <p:bldP spid="359446" grpId="0" animBg="1"/>
      <p:bldP spid="359448" grpId="0"/>
      <p:bldP spid="359449" grpId="0"/>
      <p:bldP spid="28" grpId="0" animBg="1"/>
      <p:bldP spid="3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JENIS JENIS LAPORAN KEUANGAN</a:t>
            </a:r>
          </a:p>
        </p:txBody>
      </p:sp>
      <p:pic>
        <p:nvPicPr>
          <p:cNvPr id="4" name="Content Placeholder 3" descr="Capture.PNG jenis lap keu.PNG"/>
          <p:cNvPicPr>
            <a:picLocks noGrp="1" noChangeAspect="1"/>
          </p:cNvPicPr>
          <p:nvPr>
            <p:ph idx="1"/>
          </p:nvPr>
        </p:nvPicPr>
        <p:blipFill>
          <a:blip r:embed="rId2"/>
          <a:stretch>
            <a:fillRect/>
          </a:stretch>
        </p:blipFill>
        <p:spPr>
          <a:xfrm>
            <a:off x="1142976" y="1785926"/>
            <a:ext cx="7358114" cy="4071966"/>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428736"/>
            <a:ext cx="8229600" cy="4840303"/>
          </a:xfrm>
        </p:spPr>
        <p:txBody>
          <a:bodyPr/>
          <a:lstStyle/>
          <a:p>
            <a:pPr>
              <a:buNone/>
            </a:pPr>
            <a:r>
              <a:rPr lang="id-ID" dirty="0"/>
              <a:t>    </a:t>
            </a:r>
            <a:r>
              <a:rPr lang="id-ID" sz="2800" b="1" dirty="0"/>
              <a:t>Jenis jenis atau macam macam laporan keuangan yaitu:</a:t>
            </a:r>
          </a:p>
          <a:p>
            <a:r>
              <a:rPr lang="en-US" sz="2800" dirty="0" err="1"/>
              <a:t>Laporan</a:t>
            </a:r>
            <a:r>
              <a:rPr lang="en-US" sz="2800" dirty="0"/>
              <a:t> </a:t>
            </a:r>
            <a:r>
              <a:rPr lang="en-US" sz="2800" dirty="0" err="1"/>
              <a:t>Laba-rugi</a:t>
            </a:r>
            <a:r>
              <a:rPr lang="en-US" sz="2800" dirty="0"/>
              <a:t> (</a:t>
            </a:r>
            <a:r>
              <a:rPr lang="en-US" sz="2800" i="1" dirty="0"/>
              <a:t>Profit and Loss Statement</a:t>
            </a:r>
            <a:r>
              <a:rPr lang="id-ID" sz="2800" i="1" dirty="0"/>
              <a:t>)</a:t>
            </a:r>
            <a:endParaRPr lang="en-US" sz="2800" b="1" dirty="0"/>
          </a:p>
          <a:p>
            <a:r>
              <a:rPr lang="id-ID" sz="2800" dirty="0"/>
              <a:t>Laporan Perubahan Modal (Ekuitas)</a:t>
            </a:r>
            <a:endParaRPr lang="id-ID" sz="2800" b="1" dirty="0"/>
          </a:p>
          <a:p>
            <a:r>
              <a:rPr lang="id-ID" sz="2800" dirty="0"/>
              <a:t>Neraca (</a:t>
            </a:r>
            <a:r>
              <a:rPr lang="id-ID" sz="2800" i="1" dirty="0"/>
              <a:t>Balance Sheet</a:t>
            </a:r>
            <a:r>
              <a:rPr lang="id-ID" sz="2800" dirty="0"/>
              <a:t>)</a:t>
            </a:r>
            <a:endParaRPr lang="id-ID" sz="2800" b="1" dirty="0"/>
          </a:p>
          <a:p>
            <a:r>
              <a:rPr lang="en-US" sz="2800" dirty="0" err="1"/>
              <a:t>Laporan</a:t>
            </a:r>
            <a:r>
              <a:rPr lang="en-US" sz="2800" dirty="0"/>
              <a:t> </a:t>
            </a:r>
            <a:r>
              <a:rPr lang="en-US" sz="2800" dirty="0" err="1"/>
              <a:t>Arus</a:t>
            </a:r>
            <a:r>
              <a:rPr lang="en-US" sz="2800" dirty="0"/>
              <a:t> </a:t>
            </a:r>
            <a:r>
              <a:rPr lang="en-US" sz="2800" dirty="0" err="1"/>
              <a:t>Kas</a:t>
            </a:r>
            <a:r>
              <a:rPr lang="en-US" sz="2800" dirty="0"/>
              <a:t> (</a:t>
            </a:r>
            <a:r>
              <a:rPr lang="en-US" sz="2800" i="1" dirty="0"/>
              <a:t>cash flow statement</a:t>
            </a:r>
            <a:r>
              <a:rPr lang="en-US" sz="2800" dirty="0"/>
              <a:t>)</a:t>
            </a:r>
            <a:endParaRPr lang="en-US" sz="2800" b="1" dirty="0"/>
          </a:p>
          <a:p>
            <a:pPr>
              <a:buNone/>
            </a:pPr>
            <a:endParaRPr lang="id-ID"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71546"/>
            <a:ext cx="8229600" cy="1214446"/>
          </a:xfrm>
        </p:spPr>
        <p:txBody>
          <a:bodyPr>
            <a:normAutofit fontScale="90000"/>
          </a:bodyPr>
          <a:lstStyle/>
          <a:p>
            <a:r>
              <a:rPr lang="id-ID" b="1" dirty="0"/>
              <a:t>1.</a:t>
            </a:r>
            <a:r>
              <a:rPr lang="en-US" b="1" dirty="0"/>
              <a:t> </a:t>
            </a:r>
            <a:r>
              <a:rPr lang="en-US" b="1" dirty="0" err="1"/>
              <a:t>Laporan</a:t>
            </a:r>
            <a:r>
              <a:rPr lang="en-US" b="1" dirty="0"/>
              <a:t> </a:t>
            </a:r>
            <a:r>
              <a:rPr lang="en-US" b="1" dirty="0" err="1"/>
              <a:t>Laba-rugi</a:t>
            </a:r>
            <a:r>
              <a:rPr lang="en-US" b="1" dirty="0"/>
              <a:t> </a:t>
            </a:r>
            <a:br>
              <a:rPr lang="id-ID" b="1" dirty="0"/>
            </a:br>
            <a:r>
              <a:rPr lang="en-US" b="1" dirty="0"/>
              <a:t>(</a:t>
            </a:r>
            <a:r>
              <a:rPr lang="en-US" b="1" i="1" dirty="0"/>
              <a:t>Profit and Loss Statement</a:t>
            </a:r>
            <a:r>
              <a:rPr lang="id-ID" b="1" i="1" dirty="0"/>
              <a:t>)</a:t>
            </a:r>
            <a:br>
              <a:rPr lang="en-US" b="1" dirty="0"/>
            </a:br>
            <a:endParaRPr lang="id-ID" b="1" dirty="0"/>
          </a:p>
        </p:txBody>
      </p:sp>
      <p:sp>
        <p:nvSpPr>
          <p:cNvPr id="3" name="Content Placeholder 2"/>
          <p:cNvSpPr>
            <a:spLocks noGrp="1"/>
          </p:cNvSpPr>
          <p:nvPr>
            <p:ph idx="1"/>
          </p:nvPr>
        </p:nvSpPr>
        <p:spPr>
          <a:xfrm>
            <a:off x="457200" y="1928802"/>
            <a:ext cx="8229600" cy="4395798"/>
          </a:xfrm>
        </p:spPr>
        <p:txBody>
          <a:bodyPr/>
          <a:lstStyle/>
          <a:p>
            <a:r>
              <a:rPr lang="en-US" sz="3200" dirty="0" err="1">
                <a:latin typeface="Tahoma" pitchFamily="34" charset="0"/>
              </a:rPr>
              <a:t>Suatu</a:t>
            </a:r>
            <a:r>
              <a:rPr lang="en-US" sz="3200" dirty="0">
                <a:latin typeface="Tahoma" pitchFamily="34" charset="0"/>
              </a:rPr>
              <a:t> </a:t>
            </a:r>
            <a:r>
              <a:rPr lang="en-US" sz="3200" dirty="0" err="1">
                <a:latin typeface="Tahoma" pitchFamily="34" charset="0"/>
              </a:rPr>
              <a:t>Daftar</a:t>
            </a:r>
            <a:r>
              <a:rPr lang="en-US" sz="3200" dirty="0">
                <a:latin typeface="Tahoma" pitchFamily="34" charset="0"/>
              </a:rPr>
              <a:t> yang </a:t>
            </a:r>
            <a:r>
              <a:rPr lang="en-US" sz="3200" dirty="0" err="1">
                <a:latin typeface="Tahoma" pitchFamily="34" charset="0"/>
              </a:rPr>
              <a:t>menggambarkan</a:t>
            </a:r>
            <a:r>
              <a:rPr lang="en-US" sz="3200" dirty="0">
                <a:latin typeface="Tahoma" pitchFamily="34" charset="0"/>
              </a:rPr>
              <a:t> </a:t>
            </a:r>
            <a:r>
              <a:rPr lang="en-US" sz="3200" dirty="0" err="1">
                <a:latin typeface="Tahoma" pitchFamily="34" charset="0"/>
              </a:rPr>
              <a:t>hasil</a:t>
            </a:r>
            <a:r>
              <a:rPr lang="en-US" sz="3200" dirty="0">
                <a:latin typeface="Tahoma" pitchFamily="34" charset="0"/>
              </a:rPr>
              <a:t> </a:t>
            </a:r>
            <a:r>
              <a:rPr lang="en-US" sz="3200" dirty="0" err="1">
                <a:latin typeface="Tahoma" pitchFamily="34" charset="0"/>
              </a:rPr>
              <a:t>operasi</a:t>
            </a:r>
            <a:r>
              <a:rPr lang="en-US" sz="3200" dirty="0">
                <a:latin typeface="Tahoma" pitchFamily="34" charset="0"/>
              </a:rPr>
              <a:t> </a:t>
            </a:r>
            <a:r>
              <a:rPr lang="en-US" sz="3200" dirty="0" err="1">
                <a:latin typeface="Tahoma" pitchFamily="34" charset="0"/>
              </a:rPr>
              <a:t>perusahaan</a:t>
            </a:r>
            <a:r>
              <a:rPr lang="en-US" sz="3200" dirty="0">
                <a:latin typeface="Tahoma" pitchFamily="34" charset="0"/>
              </a:rPr>
              <a:t> </a:t>
            </a:r>
            <a:r>
              <a:rPr lang="en-US" sz="3200" dirty="0" err="1">
                <a:latin typeface="Tahoma" pitchFamily="34" charset="0"/>
              </a:rPr>
              <a:t>dalam</a:t>
            </a:r>
            <a:r>
              <a:rPr lang="en-US" sz="3200" dirty="0">
                <a:latin typeface="Tahoma" pitchFamily="34" charset="0"/>
              </a:rPr>
              <a:t> </a:t>
            </a:r>
            <a:r>
              <a:rPr lang="en-US" sz="3200" dirty="0" err="1">
                <a:latin typeface="Tahoma" pitchFamily="34" charset="0"/>
              </a:rPr>
              <a:t>suatu</a:t>
            </a:r>
            <a:r>
              <a:rPr lang="en-US" sz="3200" dirty="0">
                <a:latin typeface="Tahoma" pitchFamily="34" charset="0"/>
              </a:rPr>
              <a:t> </a:t>
            </a:r>
            <a:r>
              <a:rPr lang="en-US" sz="3200" dirty="0" err="1">
                <a:latin typeface="Tahoma" pitchFamily="34" charset="0"/>
              </a:rPr>
              <a:t>periode</a:t>
            </a:r>
            <a:r>
              <a:rPr lang="en-US" sz="3200" dirty="0">
                <a:latin typeface="Tahoma" pitchFamily="34" charset="0"/>
              </a:rPr>
              <a:t> </a:t>
            </a:r>
            <a:r>
              <a:rPr lang="en-US" sz="3200" dirty="0" err="1">
                <a:latin typeface="Tahoma" pitchFamily="34" charset="0"/>
              </a:rPr>
              <a:t>tertentu</a:t>
            </a:r>
            <a:r>
              <a:rPr lang="en-US" sz="3200" dirty="0">
                <a:latin typeface="Tahoma" pitchFamily="34" charset="0"/>
              </a:rPr>
              <a:t>. </a:t>
            </a:r>
            <a:r>
              <a:rPr lang="en-US" sz="3200" dirty="0" err="1">
                <a:latin typeface="Tahoma" pitchFamily="34" charset="0"/>
              </a:rPr>
              <a:t>atau</a:t>
            </a:r>
            <a:r>
              <a:rPr lang="en-US" sz="3200" dirty="0">
                <a:latin typeface="Tahoma" pitchFamily="34" charset="0"/>
              </a:rPr>
              <a:t> </a:t>
            </a:r>
            <a:r>
              <a:rPr lang="en-US" sz="3200" dirty="0" err="1">
                <a:latin typeface="Tahoma" pitchFamily="34" charset="0"/>
              </a:rPr>
              <a:t>dengan</a:t>
            </a:r>
            <a:r>
              <a:rPr lang="en-US" sz="3200" dirty="0">
                <a:latin typeface="Tahoma" pitchFamily="34" charset="0"/>
              </a:rPr>
              <a:t> </a:t>
            </a:r>
            <a:r>
              <a:rPr lang="en-US" sz="3200" dirty="0" err="1">
                <a:latin typeface="Tahoma" pitchFamily="34" charset="0"/>
              </a:rPr>
              <a:t>kata</a:t>
            </a:r>
            <a:r>
              <a:rPr lang="en-US" sz="3200" dirty="0">
                <a:latin typeface="Tahoma" pitchFamily="34" charset="0"/>
              </a:rPr>
              <a:t> lain </a:t>
            </a:r>
            <a:r>
              <a:rPr lang="en-US" sz="3200" dirty="0" err="1">
                <a:latin typeface="Tahoma" pitchFamily="34" charset="0"/>
              </a:rPr>
              <a:t>Laporan</a:t>
            </a:r>
            <a:r>
              <a:rPr lang="en-US" sz="3200" dirty="0">
                <a:latin typeface="Tahoma" pitchFamily="34" charset="0"/>
              </a:rPr>
              <a:t> </a:t>
            </a:r>
            <a:r>
              <a:rPr lang="en-US" sz="3200" dirty="0" err="1">
                <a:latin typeface="Tahoma" pitchFamily="34" charset="0"/>
              </a:rPr>
              <a:t>rugi</a:t>
            </a:r>
            <a:r>
              <a:rPr lang="en-US" sz="3200" dirty="0">
                <a:latin typeface="Tahoma" pitchFamily="34" charset="0"/>
              </a:rPr>
              <a:t> </a:t>
            </a:r>
            <a:r>
              <a:rPr lang="en-US" sz="3200" dirty="0" err="1">
                <a:latin typeface="Tahoma" pitchFamily="34" charset="0"/>
              </a:rPr>
              <a:t>Laba</a:t>
            </a:r>
            <a:r>
              <a:rPr lang="en-US" sz="3200" dirty="0">
                <a:latin typeface="Tahoma" pitchFamily="34" charset="0"/>
              </a:rPr>
              <a:t> </a:t>
            </a:r>
            <a:r>
              <a:rPr lang="en-US" sz="3200" dirty="0" err="1">
                <a:latin typeface="Tahoma" pitchFamily="34" charset="0"/>
              </a:rPr>
              <a:t>menggambarkan</a:t>
            </a:r>
            <a:r>
              <a:rPr lang="en-US" sz="3200" dirty="0">
                <a:latin typeface="Tahoma" pitchFamily="34" charset="0"/>
              </a:rPr>
              <a:t> </a:t>
            </a:r>
            <a:r>
              <a:rPr lang="en-US" sz="3200" dirty="0" err="1">
                <a:latin typeface="Tahoma" pitchFamily="34" charset="0"/>
              </a:rPr>
              <a:t>keberhasilan</a:t>
            </a:r>
            <a:r>
              <a:rPr lang="en-US" sz="3200" dirty="0">
                <a:latin typeface="Tahoma" pitchFamily="34" charset="0"/>
              </a:rPr>
              <a:t> </a:t>
            </a:r>
            <a:r>
              <a:rPr lang="en-US" sz="3200" dirty="0" err="1">
                <a:latin typeface="Tahoma" pitchFamily="34" charset="0"/>
              </a:rPr>
              <a:t>atau</a:t>
            </a:r>
            <a:r>
              <a:rPr lang="en-US" sz="3200" dirty="0">
                <a:latin typeface="Tahoma" pitchFamily="34" charset="0"/>
              </a:rPr>
              <a:t> </a:t>
            </a:r>
            <a:r>
              <a:rPr lang="en-US" sz="3200" dirty="0" err="1">
                <a:latin typeface="Tahoma" pitchFamily="34" charset="0"/>
              </a:rPr>
              <a:t>kegagalan</a:t>
            </a:r>
            <a:r>
              <a:rPr lang="en-US" sz="3200" dirty="0">
                <a:latin typeface="Tahoma" pitchFamily="34" charset="0"/>
              </a:rPr>
              <a:t> </a:t>
            </a:r>
            <a:r>
              <a:rPr lang="en-US" sz="3200" dirty="0" err="1">
                <a:latin typeface="Tahoma" pitchFamily="34" charset="0"/>
              </a:rPr>
              <a:t>operasi</a:t>
            </a:r>
            <a:r>
              <a:rPr lang="en-US" sz="3200" dirty="0">
                <a:latin typeface="Tahoma" pitchFamily="34" charset="0"/>
              </a:rPr>
              <a:t> </a:t>
            </a:r>
            <a:r>
              <a:rPr lang="en-US" sz="3200" dirty="0" err="1">
                <a:latin typeface="Tahoma" pitchFamily="34" charset="0"/>
              </a:rPr>
              <a:t>perusahaan</a:t>
            </a:r>
            <a:r>
              <a:rPr lang="en-US" sz="3200" dirty="0">
                <a:latin typeface="Tahoma" pitchFamily="34" charset="0"/>
              </a:rPr>
              <a:t> </a:t>
            </a:r>
            <a:r>
              <a:rPr lang="en-US" sz="3200" dirty="0" err="1">
                <a:latin typeface="Tahoma" pitchFamily="34" charset="0"/>
              </a:rPr>
              <a:t>dalam</a:t>
            </a:r>
            <a:r>
              <a:rPr lang="en-US" sz="3200" dirty="0">
                <a:latin typeface="Tahoma" pitchFamily="34" charset="0"/>
              </a:rPr>
              <a:t> </a:t>
            </a:r>
            <a:r>
              <a:rPr lang="en-US" sz="3200" dirty="0" err="1">
                <a:latin typeface="Tahoma" pitchFamily="34" charset="0"/>
              </a:rPr>
              <a:t>upaya</a:t>
            </a:r>
            <a:r>
              <a:rPr lang="en-US" sz="3200" dirty="0">
                <a:latin typeface="Tahoma" pitchFamily="34" charset="0"/>
              </a:rPr>
              <a:t> </a:t>
            </a:r>
            <a:r>
              <a:rPr lang="en-US" sz="3200" dirty="0" err="1">
                <a:latin typeface="Tahoma" pitchFamily="34" charset="0"/>
              </a:rPr>
              <a:t>mencapai</a:t>
            </a:r>
            <a:r>
              <a:rPr lang="en-US" sz="3200" dirty="0">
                <a:latin typeface="Tahoma" pitchFamily="34" charset="0"/>
              </a:rPr>
              <a:t> </a:t>
            </a:r>
            <a:r>
              <a:rPr lang="en-US" sz="3200" dirty="0" err="1">
                <a:latin typeface="Tahoma" pitchFamily="34" charset="0"/>
              </a:rPr>
              <a:t>tujuannya</a:t>
            </a:r>
            <a:r>
              <a:rPr lang="en-US" dirty="0">
                <a:latin typeface="Tahoma" pitchFamily="34" charset="0"/>
              </a:rPr>
              <a:t>. </a:t>
            </a:r>
          </a:p>
          <a:p>
            <a:pPr>
              <a:buNone/>
            </a:pPr>
            <a:endParaRPr lang="id-ID"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197493"/>
          </a:xfrm>
        </p:spPr>
        <p:txBody>
          <a:bodyPr>
            <a:normAutofit/>
          </a:bodyPr>
          <a:lstStyle/>
          <a:p>
            <a:r>
              <a:rPr lang="id-ID" sz="3200" dirty="0"/>
              <a:t>Laporan laba rugi memiliki beberapa fungsi seperti sebagai rujukan bagi manajemen untuk menentukan step by step langkah penyelesaian masalah di periode mendatang dan memberikan info usaha yang dilakukan supaya besaran biaya perusahaan agar lebih hemat lagi.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Komponen  </a:t>
            </a:r>
            <a:r>
              <a:rPr lang="en-US" b="1" dirty="0" err="1"/>
              <a:t>Laporan</a:t>
            </a:r>
            <a:r>
              <a:rPr lang="en-US" b="1" dirty="0"/>
              <a:t> </a:t>
            </a:r>
            <a:r>
              <a:rPr lang="en-US" b="1" dirty="0" err="1"/>
              <a:t>Laba-rugi</a:t>
            </a:r>
            <a:r>
              <a:rPr lang="en-US" b="1" dirty="0"/>
              <a:t> </a:t>
            </a:r>
            <a:endParaRPr lang="id-ID" dirty="0"/>
          </a:p>
        </p:txBody>
      </p:sp>
      <p:sp>
        <p:nvSpPr>
          <p:cNvPr id="3" name="Content Placeholder 2"/>
          <p:cNvSpPr>
            <a:spLocks noGrp="1"/>
          </p:cNvSpPr>
          <p:nvPr>
            <p:ph idx="1"/>
          </p:nvPr>
        </p:nvSpPr>
        <p:spPr/>
        <p:txBody>
          <a:bodyPr/>
          <a:lstStyle/>
          <a:p>
            <a:r>
              <a:rPr lang="id-ID" b="1" dirty="0"/>
              <a:t> </a:t>
            </a:r>
            <a:r>
              <a:rPr lang="id-ID" b="1" i="1" dirty="0"/>
              <a:t> </a:t>
            </a:r>
            <a:r>
              <a:rPr lang="id-ID" sz="3200" b="1" i="1" dirty="0"/>
              <a:t>Pendapatan (Revenues)</a:t>
            </a:r>
            <a:endParaRPr lang="id-ID" sz="3200" dirty="0"/>
          </a:p>
          <a:p>
            <a:pPr>
              <a:buNone/>
            </a:pPr>
            <a:r>
              <a:rPr lang="id-ID" sz="3200" i="1" dirty="0"/>
              <a:t>     </a:t>
            </a:r>
            <a:r>
              <a:rPr lang="id-ID" sz="3200" dirty="0"/>
              <a:t>Pendapatan adalah kenaikan manfaat ekonomis yang timbul dari kegiatan operasional utama perusahaan. Pengertian kegiatan operasional utama perusahaan adalah kegiatan di mana perusahaan tersebut fokus berkecimpung.</a:t>
            </a:r>
          </a:p>
          <a:p>
            <a:pPr marL="514350" indent="-514350">
              <a:buAutoNum type="arabicPeriod"/>
            </a:pPr>
            <a:endParaRPr lang="id-ID" b="1" dirty="0"/>
          </a:p>
          <a:p>
            <a:pPr marL="514350" indent="-514350">
              <a:buAutoNum type="arabicPeriod"/>
            </a:pPr>
            <a:endParaRPr lang="id-ID"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2984"/>
            <a:ext cx="8229600" cy="4983179"/>
          </a:xfrm>
        </p:spPr>
        <p:txBody>
          <a:bodyPr/>
          <a:lstStyle/>
          <a:p>
            <a:r>
              <a:rPr lang="id-ID" b="1" i="1" dirty="0"/>
              <a:t>Pendapatan Lain-Lain</a:t>
            </a:r>
            <a:endParaRPr lang="id-ID" dirty="0"/>
          </a:p>
          <a:p>
            <a:r>
              <a:rPr lang="id-ID" i="1" dirty="0"/>
              <a:t>  </a:t>
            </a:r>
            <a:r>
              <a:rPr lang="id-ID" dirty="0"/>
              <a:t>Pendapatan lain-lain adalah wadah untuk menampung penghasilan yang tidak masuk dalam kedua kategori di atas. Sebagai contoh, pendapatan bunga bagi perusahaan dagang yang mempunyai rekening di bank.</a:t>
            </a:r>
          </a:p>
          <a:p>
            <a:endParaRPr lang="id-ID"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5126055"/>
          </a:xfrm>
        </p:spPr>
        <p:txBody>
          <a:bodyPr/>
          <a:lstStyle/>
          <a:p>
            <a:r>
              <a:rPr lang="id-ID" b="1" dirty="0"/>
              <a:t>Beban (</a:t>
            </a:r>
            <a:r>
              <a:rPr lang="id-ID" b="1" i="1" dirty="0"/>
              <a:t>Expense</a:t>
            </a:r>
            <a:r>
              <a:rPr lang="id-ID" b="1" dirty="0"/>
              <a:t>)</a:t>
            </a:r>
            <a:endParaRPr lang="id-ID" dirty="0"/>
          </a:p>
          <a:p>
            <a:pPr>
              <a:buNone/>
            </a:pPr>
            <a:r>
              <a:rPr lang="id-ID" dirty="0"/>
              <a:t>   Beban adalah pengorbanan sumber daya ekonomis untuk memperoleh penghasilan. Dalam laporan keuangan, beban adalah faktor pengurang penghasilan. Sebagai contoh gaji wiraniaga, beban penyusutan gedung, dan sebagainya.</a:t>
            </a:r>
          </a:p>
          <a:p>
            <a:endParaRPr lang="id-ID"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133</TotalTime>
  <Words>622</Words>
  <Application>Microsoft Office PowerPoint</Application>
  <PresentationFormat>On-screen Show (4:3)</PresentationFormat>
  <Paragraphs>347</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Calibri</vt:lpstr>
      <vt:lpstr>Constantia</vt:lpstr>
      <vt:lpstr>Maiandra GD</vt:lpstr>
      <vt:lpstr>Tahoma</vt:lpstr>
      <vt:lpstr>Wingdings</vt:lpstr>
      <vt:lpstr>Wingdings 2</vt:lpstr>
      <vt:lpstr>Flow</vt:lpstr>
      <vt:lpstr>LAPORAN LABA/RUGI  </vt:lpstr>
      <vt:lpstr>SIKLUS AKUNTANSI</vt:lpstr>
      <vt:lpstr>JENIS JENIS LAPORAN KEUANGAN</vt:lpstr>
      <vt:lpstr>PowerPoint Presentation</vt:lpstr>
      <vt:lpstr>1. Laporan Laba-rugi  (Profit and Loss Statement) </vt:lpstr>
      <vt:lpstr>PowerPoint Presentation</vt:lpstr>
      <vt:lpstr>Komponen  Laporan Laba-rugi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TOSHIBA</dc:creator>
  <cp:lastModifiedBy>user</cp:lastModifiedBy>
  <cp:revision>9</cp:revision>
  <dcterms:created xsi:type="dcterms:W3CDTF">2020-10-22T14:38:23Z</dcterms:created>
  <dcterms:modified xsi:type="dcterms:W3CDTF">2021-11-02T14:57:44Z</dcterms:modified>
</cp:coreProperties>
</file>