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sldIdLst>
    <p:sldId id="261" r:id="rId6"/>
    <p:sldId id="257" r:id="rId7"/>
    <p:sldId id="266" r:id="rId8"/>
    <p:sldId id="258" r:id="rId9"/>
    <p:sldId id="264" r:id="rId10"/>
    <p:sldId id="269" r:id="rId11"/>
    <p:sldId id="263" r:id="rId12"/>
    <p:sldId id="262" r:id="rId13"/>
    <p:sldId id="259" r:id="rId14"/>
    <p:sldId id="265" r:id="rId15"/>
    <p:sldId id="260" r:id="rId16"/>
    <p:sldId id="268" r:id="rId17"/>
    <p:sldId id="267"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5" d="100"/>
          <a:sy n="65" d="100"/>
        </p:scale>
        <p:origin x="-14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rot="39991575" flipH="1" flipV="1">
              <a:off x="5377"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5039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5039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pPr>
              <a:defRPr/>
            </a:pPr>
            <a:fld id="{DDC51C39-A63C-42B0-AD32-52456F6850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770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6E87DC63-A0FF-442E-BF58-E6CE617390B0}"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5647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C697F5DA-E219-48F8-A64D-0B4B3B02EA84}"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2636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B8C1BF6B-82F1-4E69-A2F4-CBBA68E49E59}"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14118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p>
            <a:pPr>
              <a:defRPr/>
            </a:pPr>
            <a:fld id="{DDC51C39-A63C-42B0-AD32-52456F6850E3}" type="slidenum">
              <a:rPr lang="en-US" smtClean="0">
                <a:solidFill>
                  <a:srgbClr val="FFFFFF"/>
                </a:solidFill>
              </a:rPr>
              <a:pPr>
                <a:defRPr/>
              </a:pPr>
              <a:t>‹#›</a:t>
            </a:fld>
            <a:endParaRPr lang="en-US">
              <a:solidFill>
                <a:srgbClr val="FFFFFF"/>
              </a:solidFill>
            </a:endParaRPr>
          </a:p>
        </p:txBody>
      </p:sp>
      <p:sp>
        <p:nvSpPr>
          <p:cNvPr id="9" name="Footer Placeholder 8"/>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ED302D5F-68E6-449B-8AAC-0BC096C000CF}" type="slidenum">
              <a:rPr lang="en-US" smtClean="0">
                <a:solidFill>
                  <a:srgbClr val="FFFFFF"/>
                </a:solidFill>
              </a:rPr>
              <a:pPr>
                <a:defRPr/>
              </a:pPr>
              <a:t>‹#›</a:t>
            </a:fld>
            <a:endParaRPr lang="en-US">
              <a:solidFill>
                <a:srgbClr val="FFFFFF"/>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D6A47DD-A07E-4D98-B103-07C31B326FF1}" type="slidenum">
              <a:rPr lang="en-US" smtClean="0">
                <a:solidFill>
                  <a:srgbClr val="FFFFFF"/>
                </a:solidFill>
              </a:rPr>
              <a:pPr>
                <a:defRPr/>
              </a:pPr>
              <a:t>‹#›</a:t>
            </a:fld>
            <a:endParaRPr lang="en-US">
              <a:solidFill>
                <a:srgbClr val="FFFFFF"/>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3A13219-66B4-4F74-9D09-434D6A1FC9FB}"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4FC203B-574F-4D2F-9672-12AD980807DC}"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36211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364B062-D523-4CD7-8577-C25741703496}"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defRPr/>
            </a:pPr>
            <a:endParaRPr lang="en-US">
              <a:solidFill>
                <a:srgbClr val="FFFFFF"/>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defRPr/>
            </a:pPr>
            <a:fld id="{DDC51C39-A63C-42B0-AD32-52456F6850E3}" type="slidenum">
              <a:rPr lang="en-US" smtClean="0">
                <a:solidFill>
                  <a:srgbClr val="FFFFFF"/>
                </a:solidFill>
              </a:rPr>
              <a:pPr>
                <a:defRPr/>
              </a:pPr>
              <a:t>‹#›</a:t>
            </a:fld>
            <a:endParaRPr lang="en-US">
              <a:solidFill>
                <a:srgbClr val="FFFFFF"/>
              </a:solidFill>
            </a:endParaRPr>
          </a:p>
        </p:txBody>
      </p:sp>
      <p:sp>
        <p:nvSpPr>
          <p:cNvPr id="15" name="Footer Placeholder 14"/>
          <p:cNvSpPr>
            <a:spLocks noGrp="1"/>
          </p:cNvSpPr>
          <p:nvPr>
            <p:ph type="ftr" sz="quarter" idx="12"/>
          </p:nvPr>
        </p:nvSpPr>
        <p:spPr>
          <a:xfrm>
            <a:off x="3581400" y="6296248"/>
            <a:ext cx="2820987" cy="152400"/>
          </a:xfrm>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endParaRPr lang="en-US">
              <a:solidFill>
                <a:srgbClr val="FFFFFF"/>
              </a:solidFill>
            </a:endParaRPr>
          </a:p>
        </p:txBody>
      </p:sp>
      <p:sp>
        <p:nvSpPr>
          <p:cNvPr id="11" name="Slide Number Placeholder 10"/>
          <p:cNvSpPr>
            <a:spLocks noGrp="1"/>
          </p:cNvSpPr>
          <p:nvPr>
            <p:ph type="sldNum" sz="quarter" idx="11"/>
          </p:nvPr>
        </p:nvSpPr>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
        <p:nvSpPr>
          <p:cNvPr id="12" name="Footer Placeholder 11"/>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defRPr/>
            </a:pPr>
            <a:endParaRPr lang="en-US">
              <a:solidFill>
                <a:srgbClr val="FFFFFF"/>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pPr>
              <a:defRPr/>
            </a:pPr>
            <a:fld id="{ED302D5F-68E6-449B-8AAC-0BC096C000CF}" type="slidenum">
              <a:rPr lang="en-US" smtClean="0">
                <a:solidFill>
                  <a:srgbClr val="FFFFFF"/>
                </a:solidFill>
              </a:rPr>
              <a:pPr>
                <a:defRPr/>
              </a:pPr>
              <a:t>‹#›</a:t>
            </a:fld>
            <a:endParaRPr lang="en-US">
              <a:solidFill>
                <a:srgbClr val="FFFFFF"/>
              </a:solidFill>
            </a:endParaRPr>
          </a:p>
        </p:txBody>
      </p:sp>
      <p:sp>
        <p:nvSpPr>
          <p:cNvPr id="14" name="Footer Placeholder 13"/>
          <p:cNvSpPr>
            <a:spLocks noGrp="1"/>
          </p:cNvSpPr>
          <p:nvPr>
            <p:ph type="ftr" sz="quarter" idx="12"/>
          </p:nvPr>
        </p:nvSpPr>
        <p:spPr>
          <a:xfrm>
            <a:off x="838200" y="6296248"/>
            <a:ext cx="2820987" cy="152400"/>
          </a:xfrm>
        </p:spPr>
        <p:txBody>
          <a:bodyPr/>
          <a:lstStyle/>
          <a:p>
            <a:pPr>
              <a:defRPr/>
            </a:pPr>
            <a:endParaRPr lang="en-US">
              <a:solidFill>
                <a:srgbClr val="FFFFFF"/>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3" name="Slide Number Placeholder 12"/>
          <p:cNvSpPr>
            <a:spLocks noGrp="1"/>
          </p:cNvSpPr>
          <p:nvPr>
            <p:ph type="sldNum" sz="quarter" idx="11"/>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
        <p:nvSpPr>
          <p:cNvPr id="14" name="Footer Placeholder 13"/>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pPr>
              <a:defRPr/>
            </a:pPr>
            <a:endParaRPr lang="en-US">
              <a:solidFill>
                <a:srgbClr val="FFFFFF"/>
              </a:solidFill>
            </a:endParaRPr>
          </a:p>
        </p:txBody>
      </p:sp>
      <p:sp>
        <p:nvSpPr>
          <p:cNvPr id="14" name="Slide Number Placeholder 13"/>
          <p:cNvSpPr>
            <a:spLocks noGrp="1"/>
          </p:cNvSpPr>
          <p:nvPr>
            <p:ph type="sldNum" sz="quarter" idx="11"/>
          </p:nvPr>
        </p:nvSpPr>
        <p:spPr/>
        <p:txBody>
          <a:bodyPr/>
          <a:lstStyle/>
          <a:p>
            <a:pPr>
              <a:defRPr/>
            </a:pPr>
            <a:fld id="{BD6A47DD-A07E-4D98-B103-07C31B326FF1}" type="slidenum">
              <a:rPr lang="en-US" smtClean="0">
                <a:solidFill>
                  <a:srgbClr val="FFFFFF"/>
                </a:solidFill>
              </a:rPr>
              <a:pPr>
                <a:defRPr/>
              </a:pPr>
              <a:t>‹#›</a:t>
            </a:fld>
            <a:endParaRPr lang="en-US">
              <a:solidFill>
                <a:srgbClr val="FFFFFF"/>
              </a:solidFill>
            </a:endParaRPr>
          </a:p>
        </p:txBody>
      </p:sp>
      <p:sp>
        <p:nvSpPr>
          <p:cNvPr id="16" name="Footer Placeholder 15"/>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0" name="Slide Number Placeholder 9"/>
          <p:cNvSpPr>
            <a:spLocks noGrp="1"/>
          </p:cNvSpPr>
          <p:nvPr>
            <p:ph type="sldNum" sz="quarter" idx="11"/>
          </p:nvPr>
        </p:nvSpPr>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
        <p:nvSpPr>
          <p:cNvPr id="11" name="Footer Placeholder 10"/>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ED302D5F-68E6-449B-8AAC-0BC096C000CF}"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466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1"/>
          </p:nvPr>
        </p:nvSpPr>
        <p:spPr/>
        <p:txBody>
          <a:bodyPr/>
          <a:lstStyle/>
          <a:p>
            <a:pPr>
              <a:defRPr/>
            </a:pPr>
            <a:fld id="{43A13219-66B4-4F74-9D09-434D6A1FC9FB}" type="slidenum">
              <a:rPr lang="en-US" smtClean="0">
                <a:solidFill>
                  <a:srgbClr val="FFFFFF"/>
                </a:solidFill>
              </a:rPr>
              <a:pPr>
                <a:defRPr/>
              </a:pPr>
              <a:t>‹#›</a:t>
            </a:fld>
            <a:endParaRPr lang="en-US">
              <a:solidFill>
                <a:srgbClr val="FFFFFF"/>
              </a:solidFill>
            </a:endParaRPr>
          </a:p>
        </p:txBody>
      </p:sp>
      <p:sp>
        <p:nvSpPr>
          <p:cNvPr id="10" name="Footer Placeholder 9"/>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defRPr/>
            </a:pPr>
            <a:endParaRPr lang="en-US">
              <a:solidFill>
                <a:srgbClr val="FFFFFF"/>
              </a:solidFill>
            </a:endParaRPr>
          </a:p>
        </p:txBody>
      </p:sp>
      <p:sp>
        <p:nvSpPr>
          <p:cNvPr id="16" name="Slide Number Placeholder 15"/>
          <p:cNvSpPr>
            <a:spLocks noGrp="1"/>
          </p:cNvSpPr>
          <p:nvPr>
            <p:ph type="sldNum" sz="quarter" idx="11"/>
          </p:nvPr>
        </p:nvSpPr>
        <p:spPr/>
        <p:txBody>
          <a:bodyPr/>
          <a:lstStyle/>
          <a:p>
            <a:pPr>
              <a:defRPr/>
            </a:pPr>
            <a:fld id="{3364B062-D523-4CD7-8577-C25741703496}" type="slidenum">
              <a:rPr lang="en-US" smtClean="0">
                <a:solidFill>
                  <a:srgbClr val="FFFFFF"/>
                </a:solidFill>
              </a:rPr>
              <a:pPr>
                <a:defRPr/>
              </a:pPr>
              <a:t>‹#›</a:t>
            </a:fld>
            <a:endParaRPr lang="en-US">
              <a:solidFill>
                <a:srgbClr val="FFFFFF"/>
              </a:solidFill>
            </a:endParaRPr>
          </a:p>
        </p:txBody>
      </p:sp>
      <p:sp>
        <p:nvSpPr>
          <p:cNvPr id="17" name="Footer Placeholder 16"/>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pPr>
              <a:defRPr/>
            </a:pPr>
            <a:endParaRPr lang="en-US">
              <a:solidFill>
                <a:srgbClr val="FFFFFF"/>
              </a:solidFill>
            </a:endParaRPr>
          </a:p>
        </p:txBody>
      </p:sp>
      <p:sp>
        <p:nvSpPr>
          <p:cNvPr id="17" name="Slide Number Placeholder 16"/>
          <p:cNvSpPr>
            <a:spLocks noGrp="1"/>
          </p:cNvSpPr>
          <p:nvPr>
            <p:ph type="sldNum" sz="quarter" idx="11"/>
          </p:nvPr>
        </p:nvSpPr>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
        <p:nvSpPr>
          <p:cNvPr id="18" name="Footer Placeholder 17"/>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defRPr/>
            </a:pPr>
            <a:endParaRPr lang="en-US">
              <a:solidFill>
                <a:srgbClr val="FFFFFF"/>
              </a:solidFill>
            </a:endParaRPr>
          </a:p>
        </p:txBody>
      </p:sp>
      <p:sp>
        <p:nvSpPr>
          <p:cNvPr id="14" name="Slide Number Placeholder 13"/>
          <p:cNvSpPr>
            <a:spLocks noGrp="1"/>
          </p:cNvSpPr>
          <p:nvPr>
            <p:ph type="sldNum" sz="quarter" idx="11"/>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
        <p:nvSpPr>
          <p:cNvPr id="15" name="Footer Placeholder 14"/>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defRPr/>
            </a:pPr>
            <a:endParaRPr lang="en-US">
              <a:solidFill>
                <a:srgbClr val="FFFFFF"/>
              </a:solidFill>
            </a:endParaRPr>
          </a:p>
        </p:txBody>
      </p:sp>
      <p:sp>
        <p:nvSpPr>
          <p:cNvPr id="14" name="Slide Number Placeholder 13"/>
          <p:cNvSpPr>
            <a:spLocks noGrp="1"/>
          </p:cNvSpPr>
          <p:nvPr>
            <p:ph type="sldNum" sz="quarter" idx="11"/>
          </p:nvPr>
        </p:nvSpPr>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
        <p:nvSpPr>
          <p:cNvPr id="15" name="Footer Placeholder 14"/>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DC51C39-A63C-42B0-AD32-52456F6850E3}" type="slidenum">
              <a:rPr lang="en-US" smtClean="0">
                <a:solidFill>
                  <a:srgbClr val="FFFFFF"/>
                </a:solidFill>
              </a:rPr>
              <a:pPr>
                <a:defRPr/>
              </a:pPr>
              <a:t>‹#›</a:t>
            </a:fld>
            <a:endParaRPr lang="en-US">
              <a:solidFill>
                <a:srgbClr val="FFFFFF"/>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ED302D5F-68E6-449B-8AAC-0BC096C000CF}" type="slidenum">
              <a:rPr lang="en-US" smtClean="0">
                <a:solidFill>
                  <a:srgbClr val="FFFFFF"/>
                </a:solidFill>
              </a:rPr>
              <a:pPr>
                <a:defRPr/>
              </a:pPr>
              <a:t>‹#›</a:t>
            </a:fld>
            <a:endParaRPr lang="en-US">
              <a:solidFill>
                <a:srgbClr val="FFFFFF"/>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D6A47DD-A07E-4D98-B103-07C31B326FF1}" type="slidenum">
              <a:rPr lang="en-US" smtClean="0">
                <a:solidFill>
                  <a:srgbClr val="FFFFFF"/>
                </a:solidFill>
              </a:rPr>
              <a:pPr>
                <a:defRPr/>
              </a:pPr>
              <a:t>‹#›</a:t>
            </a:fld>
            <a:endParaRPr lang="en-US">
              <a:solidFill>
                <a:srgbClr val="FFFFFF"/>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53BBD836-B8BF-444A-BC31-07AD369E1E85}"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26338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3A13219-66B4-4F74-9D09-434D6A1FC9FB}"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364B062-D523-4CD7-8577-C25741703496}" type="slidenum">
              <a:rPr lang="en-US" smtClean="0">
                <a:solidFill>
                  <a:srgbClr val="FFFFFF"/>
                </a:solidFill>
              </a:rPr>
              <a:pPr>
                <a:defRPr/>
              </a:pPr>
              <a:t>‹#›</a:t>
            </a:fld>
            <a:endParaRPr lang="en-US">
              <a:solidFill>
                <a:srgbClr val="FFFFFF"/>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DC51C39-A63C-42B0-AD32-52456F6850E3}" type="slidenum">
              <a:rPr lang="en-US" smtClean="0">
                <a:solidFill>
                  <a:srgbClr val="FFFFFF"/>
                </a:solidFill>
              </a:rPr>
              <a:pPr>
                <a:defRPr/>
              </a:pPr>
              <a:t>‹#›</a:t>
            </a:fld>
            <a:endParaRPr lang="en-US">
              <a:solidFill>
                <a:srgbClr val="FFFFFF"/>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91" name="Footer Placeholder 90"/>
          <p:cNvSpPr>
            <a:spLocks noGrp="1"/>
          </p:cNvSpPr>
          <p:nvPr>
            <p:ph type="ftr" sz="quarter" idx="11"/>
          </p:nvPr>
        </p:nvSpPr>
        <p:spPr/>
        <p:txBody>
          <a:bodyPr/>
          <a:lstStyle/>
          <a:p>
            <a:pPr>
              <a:defRPr/>
            </a:pPr>
            <a:endParaRPr lang="en-US">
              <a:solidFill>
                <a:srgbClr val="FFFFFF"/>
              </a:solidFill>
            </a:endParaRPr>
          </a:p>
        </p:txBody>
      </p:sp>
      <p:sp>
        <p:nvSpPr>
          <p:cNvPr id="92" name="Slide Number Placeholder 91"/>
          <p:cNvSpPr>
            <a:spLocks noGrp="1"/>
          </p:cNvSpPr>
          <p:nvPr>
            <p:ph type="sldNum" sz="quarter" idx="12"/>
          </p:nvPr>
        </p:nvSpPr>
        <p:spPr/>
        <p:txBody>
          <a:bodyPr/>
          <a:lstStyle/>
          <a:p>
            <a:pPr>
              <a:defRPr/>
            </a:pPr>
            <a:fld id="{ED302D5F-68E6-449B-8AAC-0BC096C000CF}" type="slidenum">
              <a:rPr lang="en-US" smtClean="0">
                <a:solidFill>
                  <a:srgbClr val="FFFFFF"/>
                </a:solidFill>
              </a:rPr>
              <a:pPr>
                <a:defRPr/>
              </a:pPr>
              <a:t>‹#›</a:t>
            </a:fld>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BD6A47DD-A07E-4D98-B103-07C31B326FF1}" type="slidenum">
              <a:rPr lang="en-US">
                <a:solidFill>
                  <a:srgbClr val="FFFFFF"/>
                </a:solidFill>
              </a:rPr>
              <a:pPr>
                <a:defRPr/>
              </a:pPr>
              <a:t>‹#›</a:t>
            </a:fld>
            <a:endParaRPr lang="en-US">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620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D6A47DD-A07E-4D98-B103-07C31B326FF1}"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3A13219-66B4-4F74-9D09-434D6A1FC9FB}"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364B062-D523-4CD7-8577-C25741703496}" type="slidenum">
              <a:rPr lang="en-US" smtClean="0">
                <a:solidFill>
                  <a:srgbClr val="FFFFFF"/>
                </a:solidFill>
              </a:rPr>
              <a:pPr>
                <a:defRPr/>
              </a:pPr>
              <a:t>‹#›</a:t>
            </a:fld>
            <a:endParaRPr lang="en-US">
              <a:solidFill>
                <a:srgbClr val="FFFFFF"/>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E547CD36-74F1-4F42-9142-4392C2342DAF}"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32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43A13219-66B4-4F74-9D09-434D6A1FC9F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7165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3364B062-D523-4CD7-8577-C25741703496}"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8632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A767DAA8-9F03-4864-8384-7FEADA7896A8}"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6986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915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8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8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937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5D2DC8D4-BF88-440D-B5F7-6B81FE767F5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937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937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937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37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9641175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fontAlgn="base">
              <a:spcBef>
                <a:spcPct val="0"/>
              </a:spcBef>
              <a:spcAft>
                <a:spcPct val="0"/>
              </a:spcAft>
              <a:defRPr/>
            </a:pPr>
            <a:endParaRPr lang="en-US">
              <a:solidFill>
                <a:srgbClr val="FFFFFF"/>
              </a:solidFill>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fontAlgn="base">
              <a:spcBef>
                <a:spcPct val="0"/>
              </a:spcBef>
              <a:spcAft>
                <a:spcPct val="0"/>
              </a:spcAft>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JARINGAN SARAF</a:t>
            </a:r>
            <a:endParaRPr lang="id-ID" dirty="0"/>
          </a:p>
        </p:txBody>
      </p:sp>
      <p:sp>
        <p:nvSpPr>
          <p:cNvPr id="3" name="Content Placeholder 2"/>
          <p:cNvSpPr>
            <a:spLocks noGrp="1"/>
          </p:cNvSpPr>
          <p:nvPr>
            <p:ph idx="1"/>
          </p:nvPr>
        </p:nvSpPr>
        <p:spPr>
          <a:xfrm>
            <a:off x="395536" y="1916832"/>
            <a:ext cx="8291264" cy="4209331"/>
          </a:xfrm>
        </p:spPr>
        <p:txBody>
          <a:bodyPr>
            <a:normAutofit/>
          </a:bodyPr>
          <a:lstStyle/>
          <a:p>
            <a:pPr marL="0" indent="0">
              <a:buNone/>
            </a:pPr>
            <a:r>
              <a:rPr lang="id-ID" sz="4000" b="1" u="sng" dirty="0" smtClean="0">
                <a:solidFill>
                  <a:schemeClr val="tx1"/>
                </a:solidFill>
              </a:rPr>
              <a:t>Tujuan Pembelajaran:</a:t>
            </a:r>
          </a:p>
          <a:p>
            <a:pPr marL="514350" indent="-514350">
              <a:buAutoNum type="arabicPeriod"/>
            </a:pPr>
            <a:r>
              <a:rPr lang="id-ID" sz="4000" dirty="0" smtClean="0">
                <a:solidFill>
                  <a:schemeClr val="tx1"/>
                </a:solidFill>
              </a:rPr>
              <a:t>Arti Dan Fungsi Jaringan Saraf</a:t>
            </a:r>
          </a:p>
          <a:p>
            <a:pPr marL="514350" indent="-514350">
              <a:buAutoNum type="arabicPeriod"/>
            </a:pPr>
            <a:r>
              <a:rPr lang="id-ID" sz="4000" dirty="0" smtClean="0">
                <a:solidFill>
                  <a:schemeClr val="tx1"/>
                </a:solidFill>
              </a:rPr>
              <a:t>Neuron</a:t>
            </a:r>
          </a:p>
          <a:p>
            <a:pPr marL="514350" indent="-514350">
              <a:buAutoNum type="arabicPeriod"/>
            </a:pPr>
            <a:r>
              <a:rPr lang="id-ID" sz="4000" dirty="0" smtClean="0">
                <a:solidFill>
                  <a:schemeClr val="tx1"/>
                </a:solidFill>
              </a:rPr>
              <a:t>Klasifikasi Neuron</a:t>
            </a:r>
          </a:p>
          <a:p>
            <a:pPr marL="514350" indent="-514350">
              <a:buAutoNum type="arabicPeriod"/>
            </a:pPr>
            <a:r>
              <a:rPr lang="id-ID" sz="4000" dirty="0" smtClean="0">
                <a:solidFill>
                  <a:schemeClr val="tx1"/>
                </a:solidFill>
              </a:rPr>
              <a:t>Gerak sadar dan gerak refleks</a:t>
            </a:r>
          </a:p>
          <a:p>
            <a:pPr marL="514350" indent="-514350">
              <a:buAutoNum type="arabicPeriod"/>
            </a:pPr>
            <a:endParaRPr lang="id-ID" sz="4000" dirty="0">
              <a:solidFill>
                <a:schemeClr val="tx1"/>
              </a:solidFill>
            </a:endParaRPr>
          </a:p>
        </p:txBody>
      </p:sp>
    </p:spTree>
    <p:extLst>
      <p:ext uri="{BB962C8B-B14F-4D97-AF65-F5344CB8AC3E}">
        <p14:creationId xmlns:p14="http://schemas.microsoft.com/office/powerpoint/2010/main" val="4008975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78497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417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Terjadinya Gerak</a:t>
            </a:r>
            <a:endParaRPr lang="en-US" dirty="0"/>
          </a:p>
        </p:txBody>
      </p:sp>
      <p:sp>
        <p:nvSpPr>
          <p:cNvPr id="3" name="Content Placeholder 2"/>
          <p:cNvSpPr>
            <a:spLocks noGrp="1"/>
          </p:cNvSpPr>
          <p:nvPr>
            <p:ph idx="1"/>
          </p:nvPr>
        </p:nvSpPr>
        <p:spPr/>
        <p:txBody>
          <a:bodyPr/>
          <a:lstStyle/>
          <a:p>
            <a:pPr>
              <a:defRPr/>
            </a:pPr>
            <a:r>
              <a:rPr lang="en-US" sz="2800" dirty="0" err="1" smtClean="0"/>
              <a:t>Gerak</a:t>
            </a:r>
            <a:r>
              <a:rPr lang="en-US" sz="2800" dirty="0" smtClean="0"/>
              <a:t> </a:t>
            </a:r>
            <a:r>
              <a:rPr lang="en-US" sz="2800" dirty="0" err="1" smtClean="0"/>
              <a:t>sadar</a:t>
            </a:r>
            <a:endParaRPr lang="en-US" sz="2800" dirty="0" smtClean="0"/>
          </a:p>
          <a:p>
            <a:pPr>
              <a:buFont typeface="Wingdings" pitchFamily="2" charset="2"/>
              <a:buNone/>
              <a:defRPr/>
            </a:pPr>
            <a:r>
              <a:rPr lang="en-US" sz="2800" dirty="0" err="1" smtClean="0"/>
              <a:t>Reseptor</a:t>
            </a:r>
            <a:r>
              <a:rPr lang="en-US" sz="2800" dirty="0" smtClean="0"/>
              <a:t> (</a:t>
            </a:r>
            <a:r>
              <a:rPr lang="en-US" sz="2800" dirty="0" err="1" smtClean="0"/>
              <a:t>panca</a:t>
            </a:r>
            <a:r>
              <a:rPr lang="en-US" sz="2800" dirty="0" smtClean="0"/>
              <a:t> </a:t>
            </a:r>
            <a:r>
              <a:rPr lang="en-US" sz="2800" dirty="0" err="1" smtClean="0"/>
              <a:t>indera</a:t>
            </a:r>
            <a:r>
              <a:rPr lang="en-US" sz="2800" dirty="0" smtClean="0"/>
              <a:t>)	neuron </a:t>
            </a:r>
            <a:r>
              <a:rPr lang="en-US" sz="2800" dirty="0" err="1" smtClean="0"/>
              <a:t>sensorik</a:t>
            </a:r>
            <a:r>
              <a:rPr lang="en-US" sz="2800" dirty="0" smtClean="0"/>
              <a:t>		</a:t>
            </a:r>
            <a:r>
              <a:rPr lang="en-US" sz="2800" dirty="0" err="1" smtClean="0"/>
              <a:t>otak</a:t>
            </a:r>
            <a:r>
              <a:rPr lang="en-US" sz="2800" dirty="0" smtClean="0"/>
              <a:t>		neuron </a:t>
            </a:r>
            <a:r>
              <a:rPr lang="en-US" sz="2800" dirty="0" err="1" smtClean="0"/>
              <a:t>motorik</a:t>
            </a:r>
            <a:r>
              <a:rPr lang="en-US" sz="2800" dirty="0" smtClean="0"/>
              <a:t>		</a:t>
            </a:r>
            <a:r>
              <a:rPr lang="en-US" sz="2800" dirty="0" err="1" smtClean="0"/>
              <a:t>efektor</a:t>
            </a:r>
            <a:r>
              <a:rPr lang="en-US" sz="2800" dirty="0" smtClean="0"/>
              <a:t> (</a:t>
            </a:r>
            <a:r>
              <a:rPr lang="en-US" sz="2800" dirty="0" err="1" smtClean="0"/>
              <a:t>otot</a:t>
            </a:r>
            <a:r>
              <a:rPr lang="en-US" sz="2800" dirty="0" smtClean="0"/>
              <a:t>)</a:t>
            </a:r>
          </a:p>
          <a:p>
            <a:pPr>
              <a:buFont typeface="Arial" pitchFamily="34" charset="0"/>
              <a:buChar char="•"/>
              <a:defRPr/>
            </a:pPr>
            <a:r>
              <a:rPr lang="en-US" sz="2800" dirty="0" err="1" smtClean="0"/>
              <a:t>Gerak</a:t>
            </a:r>
            <a:r>
              <a:rPr lang="en-US" sz="2800" dirty="0" smtClean="0"/>
              <a:t> </a:t>
            </a:r>
            <a:r>
              <a:rPr lang="en-US" sz="2800" dirty="0" err="1" smtClean="0"/>
              <a:t>tidak</a:t>
            </a:r>
            <a:r>
              <a:rPr lang="en-US" sz="2800" dirty="0" smtClean="0"/>
              <a:t> </a:t>
            </a:r>
            <a:r>
              <a:rPr lang="en-US" sz="2800" dirty="0" err="1" smtClean="0"/>
              <a:t>sadar</a:t>
            </a:r>
            <a:r>
              <a:rPr lang="en-US" sz="2800" dirty="0" smtClean="0"/>
              <a:t> (</a:t>
            </a:r>
            <a:r>
              <a:rPr lang="en-US" sz="2800" dirty="0" err="1" smtClean="0"/>
              <a:t>refleks</a:t>
            </a:r>
            <a:r>
              <a:rPr lang="en-US" sz="2800" dirty="0" smtClean="0"/>
              <a:t>) </a:t>
            </a:r>
          </a:p>
          <a:p>
            <a:pPr>
              <a:buFont typeface="Wingdings" pitchFamily="2" charset="2"/>
              <a:buNone/>
              <a:defRPr/>
            </a:pPr>
            <a:r>
              <a:rPr lang="en-US" sz="2800" dirty="0" err="1" smtClean="0"/>
              <a:t>Reseptor</a:t>
            </a:r>
            <a:r>
              <a:rPr lang="en-US" sz="2800" dirty="0" smtClean="0"/>
              <a:t> (</a:t>
            </a:r>
            <a:r>
              <a:rPr lang="en-US" sz="2800" dirty="0" err="1" smtClean="0"/>
              <a:t>panca</a:t>
            </a:r>
            <a:r>
              <a:rPr lang="en-US" sz="2800" dirty="0" smtClean="0"/>
              <a:t> </a:t>
            </a:r>
            <a:r>
              <a:rPr lang="en-US" sz="2800" dirty="0" err="1" smtClean="0"/>
              <a:t>indera</a:t>
            </a:r>
            <a:r>
              <a:rPr lang="en-US" sz="2800" dirty="0" smtClean="0"/>
              <a:t>)	neuron </a:t>
            </a:r>
            <a:r>
              <a:rPr lang="en-US" sz="2800" dirty="0" err="1" smtClean="0"/>
              <a:t>sensorik</a:t>
            </a:r>
            <a:r>
              <a:rPr lang="en-US" sz="2800" dirty="0" smtClean="0"/>
              <a:t>		</a:t>
            </a:r>
            <a:r>
              <a:rPr lang="en-US" sz="2800" dirty="0" err="1" smtClean="0"/>
              <a:t>sumsum</a:t>
            </a:r>
            <a:r>
              <a:rPr lang="en-US" sz="2800" dirty="0" smtClean="0"/>
              <a:t> </a:t>
            </a:r>
            <a:r>
              <a:rPr lang="en-US" sz="2800" dirty="0" err="1" smtClean="0"/>
              <a:t>tulang</a:t>
            </a:r>
            <a:r>
              <a:rPr lang="en-US" sz="2800" dirty="0" smtClean="0"/>
              <a:t> </a:t>
            </a:r>
            <a:r>
              <a:rPr lang="en-US" sz="2800" dirty="0" err="1" smtClean="0"/>
              <a:t>belakang</a:t>
            </a:r>
            <a:r>
              <a:rPr lang="id-ID" sz="2800" dirty="0" smtClean="0"/>
              <a:t>/neuron konektor </a:t>
            </a:r>
            <a:r>
              <a:rPr lang="en-US" sz="2800" dirty="0" smtClean="0"/>
              <a:t> 		neuron </a:t>
            </a:r>
            <a:r>
              <a:rPr lang="en-US" sz="2800" dirty="0" err="1" smtClean="0"/>
              <a:t>motorik</a:t>
            </a:r>
            <a:r>
              <a:rPr lang="en-US" sz="2800" dirty="0" smtClean="0"/>
              <a:t>		</a:t>
            </a:r>
            <a:r>
              <a:rPr lang="en-US" sz="2800" dirty="0" err="1" smtClean="0"/>
              <a:t>efektor</a:t>
            </a:r>
            <a:r>
              <a:rPr lang="en-US" sz="2800" dirty="0" smtClean="0"/>
              <a:t> (</a:t>
            </a:r>
            <a:r>
              <a:rPr lang="en-US" sz="2800" dirty="0" err="1" smtClean="0"/>
              <a:t>otot</a:t>
            </a:r>
            <a:r>
              <a:rPr lang="en-US" sz="2800" dirty="0" smtClean="0"/>
              <a:t>)</a:t>
            </a:r>
          </a:p>
          <a:p>
            <a:pPr>
              <a:buFont typeface="Wingdings" pitchFamily="2" charset="2"/>
              <a:buNone/>
              <a:defRPr/>
            </a:pPr>
            <a:endParaRPr lang="en-US" sz="2800" dirty="0"/>
          </a:p>
        </p:txBody>
      </p:sp>
      <p:cxnSp>
        <p:nvCxnSpPr>
          <p:cNvPr id="44036" name="Straight Arrow Connector 4"/>
          <p:cNvCxnSpPr>
            <a:cxnSpLocks noChangeShapeType="1"/>
          </p:cNvCxnSpPr>
          <p:nvPr/>
        </p:nvCxnSpPr>
        <p:spPr bwMode="auto">
          <a:xfrm>
            <a:off x="4572000" y="2427288"/>
            <a:ext cx="428625" cy="1587"/>
          </a:xfrm>
          <a:prstGeom prst="straightConnector1">
            <a:avLst/>
          </a:prstGeom>
          <a:noFill/>
          <a:ln w="12700" cap="sq" algn="ctr">
            <a:solidFill>
              <a:schemeClr val="tx1"/>
            </a:solidFill>
            <a:round/>
            <a:headEnd type="none" w="sm" len="sm"/>
            <a:tailEnd type="arrow" w="med" len="med"/>
          </a:ln>
        </p:spPr>
      </p:cxnSp>
      <p:cxnSp>
        <p:nvCxnSpPr>
          <p:cNvPr id="44037" name="Straight Arrow Connector 5"/>
          <p:cNvCxnSpPr>
            <a:cxnSpLocks noChangeShapeType="1"/>
          </p:cNvCxnSpPr>
          <p:nvPr/>
        </p:nvCxnSpPr>
        <p:spPr bwMode="auto">
          <a:xfrm>
            <a:off x="7643813" y="2428875"/>
            <a:ext cx="428625" cy="1588"/>
          </a:xfrm>
          <a:prstGeom prst="straightConnector1">
            <a:avLst/>
          </a:prstGeom>
          <a:noFill/>
          <a:ln w="12700" cap="sq" algn="ctr">
            <a:solidFill>
              <a:schemeClr val="tx1"/>
            </a:solidFill>
            <a:round/>
            <a:headEnd type="none" w="sm" len="sm"/>
            <a:tailEnd type="arrow" w="med" len="med"/>
          </a:ln>
        </p:spPr>
      </p:cxnSp>
      <p:cxnSp>
        <p:nvCxnSpPr>
          <p:cNvPr id="44038" name="Straight Arrow Connector 7"/>
          <p:cNvCxnSpPr>
            <a:cxnSpLocks noChangeShapeType="1"/>
          </p:cNvCxnSpPr>
          <p:nvPr/>
        </p:nvCxnSpPr>
        <p:spPr bwMode="auto">
          <a:xfrm>
            <a:off x="2357438" y="2855913"/>
            <a:ext cx="428625" cy="1587"/>
          </a:xfrm>
          <a:prstGeom prst="straightConnector1">
            <a:avLst/>
          </a:prstGeom>
          <a:noFill/>
          <a:ln w="12700" cap="sq" algn="ctr">
            <a:solidFill>
              <a:schemeClr val="tx1"/>
            </a:solidFill>
            <a:round/>
            <a:headEnd type="none" w="sm" len="sm"/>
            <a:tailEnd type="arrow" w="med" len="med"/>
          </a:ln>
        </p:spPr>
      </p:cxnSp>
      <p:cxnSp>
        <p:nvCxnSpPr>
          <p:cNvPr id="44039" name="Straight Arrow Connector 8"/>
          <p:cNvCxnSpPr>
            <a:cxnSpLocks noChangeShapeType="1"/>
          </p:cNvCxnSpPr>
          <p:nvPr/>
        </p:nvCxnSpPr>
        <p:spPr bwMode="auto">
          <a:xfrm>
            <a:off x="6072188" y="2857500"/>
            <a:ext cx="428625" cy="1588"/>
          </a:xfrm>
          <a:prstGeom prst="straightConnector1">
            <a:avLst/>
          </a:prstGeom>
          <a:noFill/>
          <a:ln w="12700" cap="sq" algn="ctr">
            <a:solidFill>
              <a:schemeClr val="tx1"/>
            </a:solidFill>
            <a:round/>
            <a:headEnd type="none" w="sm" len="sm"/>
            <a:tailEnd type="arrow" w="med" len="med"/>
          </a:ln>
        </p:spPr>
      </p:cxnSp>
      <p:cxnSp>
        <p:nvCxnSpPr>
          <p:cNvPr id="44040" name="Straight Arrow Connector 9"/>
          <p:cNvCxnSpPr>
            <a:cxnSpLocks noChangeShapeType="1"/>
          </p:cNvCxnSpPr>
          <p:nvPr/>
        </p:nvCxnSpPr>
        <p:spPr bwMode="auto">
          <a:xfrm>
            <a:off x="4500563" y="4286250"/>
            <a:ext cx="428625" cy="1588"/>
          </a:xfrm>
          <a:prstGeom prst="straightConnector1">
            <a:avLst/>
          </a:prstGeom>
          <a:noFill/>
          <a:ln w="12700" cap="sq" algn="ctr">
            <a:solidFill>
              <a:schemeClr val="tx1"/>
            </a:solidFill>
            <a:round/>
            <a:headEnd type="none" w="sm" len="sm"/>
            <a:tailEnd type="arrow" w="med" len="med"/>
          </a:ln>
        </p:spPr>
      </p:cxnSp>
      <p:cxnSp>
        <p:nvCxnSpPr>
          <p:cNvPr id="44041" name="Straight Arrow Connector 10"/>
          <p:cNvCxnSpPr>
            <a:cxnSpLocks noChangeShapeType="1"/>
          </p:cNvCxnSpPr>
          <p:nvPr/>
        </p:nvCxnSpPr>
        <p:spPr bwMode="auto">
          <a:xfrm>
            <a:off x="7786688" y="4284663"/>
            <a:ext cx="428625" cy="1587"/>
          </a:xfrm>
          <a:prstGeom prst="straightConnector1">
            <a:avLst/>
          </a:prstGeom>
          <a:noFill/>
          <a:ln w="12700" cap="sq" algn="ctr">
            <a:solidFill>
              <a:schemeClr val="tx1"/>
            </a:solidFill>
            <a:round/>
            <a:headEnd type="none" w="sm" len="sm"/>
            <a:tailEnd type="arrow" w="med" len="med"/>
          </a:ln>
        </p:spPr>
      </p:cxnSp>
      <p:cxnSp>
        <p:nvCxnSpPr>
          <p:cNvPr id="44042" name="Straight Arrow Connector 11"/>
          <p:cNvCxnSpPr>
            <a:cxnSpLocks noChangeShapeType="1"/>
          </p:cNvCxnSpPr>
          <p:nvPr/>
        </p:nvCxnSpPr>
        <p:spPr bwMode="auto">
          <a:xfrm>
            <a:off x="8175823" y="4713288"/>
            <a:ext cx="428625" cy="1587"/>
          </a:xfrm>
          <a:prstGeom prst="straightConnector1">
            <a:avLst/>
          </a:prstGeom>
          <a:noFill/>
          <a:ln w="12700" cap="sq" algn="ctr">
            <a:solidFill>
              <a:schemeClr val="tx1"/>
            </a:solidFill>
            <a:round/>
            <a:headEnd type="none" w="sm" len="sm"/>
            <a:tailEnd type="arrow" w="med" len="med"/>
          </a:ln>
        </p:spPr>
      </p:cxnSp>
      <p:cxnSp>
        <p:nvCxnSpPr>
          <p:cNvPr id="44043" name="Straight Arrow Connector 12"/>
          <p:cNvCxnSpPr>
            <a:cxnSpLocks noChangeShapeType="1"/>
          </p:cNvCxnSpPr>
          <p:nvPr/>
        </p:nvCxnSpPr>
        <p:spPr bwMode="auto">
          <a:xfrm>
            <a:off x="5007471" y="5141913"/>
            <a:ext cx="428625" cy="1587"/>
          </a:xfrm>
          <a:prstGeom prst="straightConnector1">
            <a:avLst/>
          </a:prstGeom>
          <a:noFill/>
          <a:ln w="12700" cap="sq" algn="ctr">
            <a:solidFill>
              <a:schemeClr val="tx1"/>
            </a:solidFill>
            <a:round/>
            <a:headEnd type="none" w="sm" len="sm"/>
            <a:tailEnd type="arrow" w="med" len="med"/>
          </a:ln>
        </p:spPr>
      </p:cxnSp>
    </p:spTree>
    <p:extLst>
      <p:ext uri="{BB962C8B-B14F-4D97-AF65-F5344CB8AC3E}">
        <p14:creationId xmlns:p14="http://schemas.microsoft.com/office/powerpoint/2010/main" val="405540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lstStyle/>
          <a:p>
            <a:r>
              <a:rPr lang="id-ID" dirty="0" smtClean="0"/>
              <a:t>Berilah keterangan pada masing-masing no. pada gambar!</a:t>
            </a:r>
            <a:endParaRPr lang="id-ID"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5"/>
            <a:ext cx="8266310" cy="416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21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91264" cy="5585420"/>
          </a:xfrm>
        </p:spPr>
        <p:txBody>
          <a:bodyPr/>
          <a:lstStyle/>
          <a:p>
            <a:pPr marL="0" indent="0">
              <a:buNone/>
            </a:pPr>
            <a:endParaRPr lang="id-ID" i="1" dirty="0" smtClean="0"/>
          </a:p>
          <a:p>
            <a:pPr marL="0" indent="0">
              <a:buNone/>
            </a:pPr>
            <a:endParaRPr lang="id-ID" i="1" dirty="0" smtClean="0"/>
          </a:p>
          <a:p>
            <a:pPr marL="0" indent="0">
              <a:buNone/>
            </a:pPr>
            <a:r>
              <a:rPr lang="id-ID" i="1" dirty="0" smtClean="0"/>
              <a:t>Sampai bertemu di pertemuan berikutnya..</a:t>
            </a:r>
          </a:p>
          <a:p>
            <a:pPr marL="0" indent="0" algn="ctr">
              <a:buNone/>
            </a:pPr>
            <a:r>
              <a:rPr lang="id-ID" sz="6000" dirty="0" smtClean="0"/>
              <a:t>TETAP SEMANGAT</a:t>
            </a:r>
          </a:p>
          <a:p>
            <a:pPr marL="0" indent="0" algn="ctr">
              <a:buNone/>
            </a:pPr>
            <a:r>
              <a:rPr lang="id-ID" sz="6000" dirty="0" smtClean="0"/>
              <a:t>DAN</a:t>
            </a:r>
          </a:p>
          <a:p>
            <a:pPr marL="0" indent="0" algn="ctr">
              <a:buNone/>
            </a:pPr>
            <a:r>
              <a:rPr lang="id-ID" sz="6000" dirty="0" smtClean="0"/>
              <a:t>JAGA KESEHATAN</a:t>
            </a:r>
            <a:endParaRPr lang="id-ID" sz="6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252028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88640"/>
            <a:ext cx="270966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671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107505" y="981075"/>
            <a:ext cx="4968552" cy="5400675"/>
          </a:xfrm>
        </p:spPr>
        <p:txBody>
          <a:bodyPr>
            <a:noAutofit/>
          </a:bodyPr>
          <a:lstStyle/>
          <a:p>
            <a:pPr eaLnBrk="1" hangingPunct="1">
              <a:defRPr/>
            </a:pPr>
            <a:r>
              <a:rPr lang="es-ES" sz="4000" dirty="0" err="1" smtClean="0"/>
              <a:t>Jaringan</a:t>
            </a:r>
            <a:r>
              <a:rPr lang="es-ES" sz="4000" dirty="0" smtClean="0"/>
              <a:t> </a:t>
            </a:r>
            <a:r>
              <a:rPr lang="es-ES" sz="4000" dirty="0" err="1" smtClean="0"/>
              <a:t>saraf</a:t>
            </a:r>
            <a:r>
              <a:rPr lang="es-ES" sz="4000" dirty="0" smtClean="0"/>
              <a:t> </a:t>
            </a:r>
            <a:r>
              <a:rPr lang="id-ID" sz="4000" dirty="0" smtClean="0"/>
              <a:t>: kumpulan dari beberapa sel-sel saraf (neuron).</a:t>
            </a:r>
            <a:endParaRPr lang="es-ES" sz="4000" dirty="0" smtClean="0"/>
          </a:p>
          <a:p>
            <a:pPr eaLnBrk="1" hangingPunct="1">
              <a:defRPr/>
            </a:pPr>
            <a:r>
              <a:rPr lang="es-ES" sz="4000" dirty="0" err="1" smtClean="0"/>
              <a:t>Jaringan</a:t>
            </a:r>
            <a:r>
              <a:rPr lang="es-ES" sz="4000" dirty="0" smtClean="0"/>
              <a:t> </a:t>
            </a:r>
            <a:r>
              <a:rPr lang="es-ES" sz="4000" dirty="0" err="1" smtClean="0"/>
              <a:t>saraf</a:t>
            </a:r>
            <a:r>
              <a:rPr lang="es-ES" sz="4000" dirty="0" smtClean="0"/>
              <a:t> </a:t>
            </a:r>
            <a:r>
              <a:rPr lang="es-ES" sz="4000" dirty="0" err="1" smtClean="0"/>
              <a:t>berfungsi</a:t>
            </a:r>
            <a:r>
              <a:rPr lang="es-ES" sz="4000" dirty="0" smtClean="0"/>
              <a:t> </a:t>
            </a:r>
            <a:r>
              <a:rPr lang="id-ID" sz="4000" dirty="0" smtClean="0"/>
              <a:t>mengirimkan sinyal-sinyal ke seluruh tubuh.</a:t>
            </a:r>
            <a:endParaRPr lang="en-US" sz="4000" dirty="0" smtClean="0"/>
          </a:p>
        </p:txBody>
      </p:sp>
      <p:sp>
        <p:nvSpPr>
          <p:cNvPr id="70658" name="Rectangle 2"/>
          <p:cNvSpPr>
            <a:spLocks noGrp="1" noChangeArrowheads="1"/>
          </p:cNvSpPr>
          <p:nvPr>
            <p:ph type="title"/>
          </p:nvPr>
        </p:nvSpPr>
        <p:spPr>
          <a:xfrm>
            <a:off x="457200" y="115888"/>
            <a:ext cx="8229600" cy="490537"/>
          </a:xfrm>
        </p:spPr>
        <p:txBody>
          <a:bodyPr>
            <a:normAutofit fontScale="90000"/>
          </a:bodyPr>
          <a:lstStyle/>
          <a:p>
            <a:pPr algn="l" eaLnBrk="1" hangingPunct="1">
              <a:defRPr/>
            </a:pPr>
            <a:r>
              <a:rPr lang="es-ES" sz="4000" b="1" dirty="0" smtClean="0"/>
              <a:t>A</a:t>
            </a:r>
            <a:r>
              <a:rPr lang="id-ID" sz="4000" b="1" dirty="0" smtClean="0"/>
              <a:t>rti dan Fungsi Jaringan Saraf</a:t>
            </a:r>
            <a:endParaRPr lang="en-US" sz="4000" dirty="0" smtClean="0"/>
          </a:p>
        </p:txBody>
      </p:sp>
      <p:pic>
        <p:nvPicPr>
          <p:cNvPr id="3074" name="Picture 2" descr="Jaringan Saraf Struktur, Jenis, Ciri, dan Penjelasan- PakGuru.c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836713"/>
            <a:ext cx="3888432"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Anatomy of a typical human neuron (axon, synapse, dendrite, mitochondrion,  myelin  sheath, node Ranvier and Schwann cell). Vector diagram Vector 2 Stock Vector - 4154103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429001"/>
            <a:ext cx="3888432"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575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fade">
                                      <p:cBhvr>
                                        <p:cTn id="12" dur="20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fade">
                                      <p:cBhvr>
                                        <p:cTn id="17" dur="2000"/>
                                        <p:tgtEl>
                                          <p:spTgt spid="7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93" y="0"/>
            <a:ext cx="8512463" cy="6669360"/>
          </a:xfrm>
        </p:spPr>
      </p:pic>
    </p:spTree>
    <p:extLst>
      <p:ext uri="{BB962C8B-B14F-4D97-AF65-F5344CB8AC3E}">
        <p14:creationId xmlns:p14="http://schemas.microsoft.com/office/powerpoint/2010/main" val="1265265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179512" y="476672"/>
            <a:ext cx="8785101" cy="6192416"/>
          </a:xfrm>
        </p:spPr>
        <p:txBody>
          <a:bodyPr/>
          <a:lstStyle/>
          <a:p>
            <a:pPr marL="0" indent="0" eaLnBrk="1" hangingPunct="1">
              <a:lnSpc>
                <a:spcPct val="90000"/>
              </a:lnSpc>
              <a:buNone/>
              <a:defRPr/>
            </a:pPr>
            <a:r>
              <a:rPr lang="id-ID" sz="2800" b="1" u="sng" dirty="0" smtClean="0"/>
              <a:t>Sel Saraf (</a:t>
            </a:r>
            <a:r>
              <a:rPr lang="en-US" sz="2800" b="1" u="sng" dirty="0" smtClean="0"/>
              <a:t>Neuron</a:t>
            </a:r>
            <a:r>
              <a:rPr lang="id-ID" sz="2800" b="1" u="sng" dirty="0" smtClean="0"/>
              <a:t>)</a:t>
            </a:r>
          </a:p>
          <a:p>
            <a:pPr>
              <a:lnSpc>
                <a:spcPct val="90000"/>
              </a:lnSpc>
              <a:defRPr/>
            </a:pPr>
            <a:r>
              <a:rPr lang="en-US" sz="2800" dirty="0" err="1" smtClean="0">
                <a:solidFill>
                  <a:srgbClr val="FF0000"/>
                </a:solidFill>
              </a:rPr>
              <a:t>Dendrit</a:t>
            </a:r>
            <a:r>
              <a:rPr lang="en-US" sz="2800" dirty="0" smtClean="0"/>
              <a:t> </a:t>
            </a:r>
            <a:r>
              <a:rPr lang="en-US" sz="2800" dirty="0" err="1" smtClean="0"/>
              <a:t>adalah</a:t>
            </a:r>
            <a:r>
              <a:rPr lang="en-US" sz="2800" dirty="0" smtClean="0"/>
              <a:t> </a:t>
            </a:r>
            <a:r>
              <a:rPr lang="id-ID" sz="2800" dirty="0" smtClean="0"/>
              <a:t>penjuluran pendek yang bercabang-cabang dan keluar dari badan sel. </a:t>
            </a:r>
            <a:r>
              <a:rPr lang="en-US" sz="2800" dirty="0" err="1" smtClean="0"/>
              <a:t>Berfungsi</a:t>
            </a:r>
            <a:r>
              <a:rPr lang="en-US" sz="2800" dirty="0" smtClean="0"/>
              <a:t> </a:t>
            </a:r>
            <a:r>
              <a:rPr lang="en-US" sz="2800" dirty="0" err="1" smtClean="0"/>
              <a:t>menerima</a:t>
            </a:r>
            <a:r>
              <a:rPr lang="en-US" sz="2800" dirty="0" smtClean="0"/>
              <a:t> </a:t>
            </a:r>
            <a:r>
              <a:rPr lang="en-US" sz="2800" dirty="0" err="1" smtClean="0"/>
              <a:t>sinyal</a:t>
            </a:r>
            <a:r>
              <a:rPr lang="en-US" sz="2800" dirty="0" smtClean="0"/>
              <a:t> </a:t>
            </a:r>
            <a:r>
              <a:rPr lang="en-US" sz="2800" dirty="0" err="1" smtClean="0"/>
              <a:t>dan</a:t>
            </a:r>
            <a:r>
              <a:rPr lang="en-US" sz="2800" dirty="0" smtClean="0"/>
              <a:t> </a:t>
            </a:r>
            <a:r>
              <a:rPr lang="en-US" sz="2800" dirty="0" err="1" smtClean="0"/>
              <a:t>menyampaikannya</a:t>
            </a:r>
            <a:r>
              <a:rPr lang="en-US" sz="2800" dirty="0" smtClean="0"/>
              <a:t> </a:t>
            </a:r>
            <a:r>
              <a:rPr lang="en-US" sz="2800" dirty="0" err="1" smtClean="0"/>
              <a:t>ke</a:t>
            </a:r>
            <a:r>
              <a:rPr lang="en-US" sz="2800" dirty="0" smtClean="0"/>
              <a:t> </a:t>
            </a:r>
            <a:r>
              <a:rPr lang="en-US" sz="2800" dirty="0" err="1" smtClean="0"/>
              <a:t>badan</a:t>
            </a:r>
            <a:r>
              <a:rPr lang="en-US" sz="2800" dirty="0" smtClean="0"/>
              <a:t> </a:t>
            </a:r>
            <a:r>
              <a:rPr lang="en-US" sz="2800" dirty="0" err="1" smtClean="0"/>
              <a:t>sel</a:t>
            </a:r>
            <a:endParaRPr lang="en-US" sz="2800" dirty="0" smtClean="0"/>
          </a:p>
          <a:p>
            <a:pPr eaLnBrk="1" hangingPunct="1">
              <a:lnSpc>
                <a:spcPct val="90000"/>
              </a:lnSpc>
              <a:defRPr/>
            </a:pPr>
            <a:r>
              <a:rPr lang="id-ID" sz="2800" dirty="0" smtClean="0">
                <a:solidFill>
                  <a:srgbClr val="FF0000"/>
                </a:solidFill>
              </a:rPr>
              <a:t>Badan sel</a:t>
            </a:r>
            <a:r>
              <a:rPr lang="id-ID" sz="2800" dirty="0" smtClean="0"/>
              <a:t> yaitu bagian utama neuron yang memliki inti sel. Berfungsi menerima rangsangan dari dendrit dan meneruskan ke akson.</a:t>
            </a:r>
          </a:p>
          <a:p>
            <a:pPr eaLnBrk="1" hangingPunct="1">
              <a:lnSpc>
                <a:spcPct val="90000"/>
              </a:lnSpc>
              <a:defRPr/>
            </a:pPr>
            <a:r>
              <a:rPr lang="en-US" sz="2800" dirty="0" err="1" smtClean="0">
                <a:solidFill>
                  <a:srgbClr val="FF0000"/>
                </a:solidFill>
              </a:rPr>
              <a:t>Akson</a:t>
            </a:r>
            <a:r>
              <a:rPr lang="id-ID" sz="2800" dirty="0" smtClean="0">
                <a:solidFill>
                  <a:srgbClr val="FF0000"/>
                </a:solidFill>
              </a:rPr>
              <a:t> (neurit)</a:t>
            </a:r>
            <a:r>
              <a:rPr lang="en-US" sz="2800" dirty="0" smtClean="0"/>
              <a:t> </a:t>
            </a:r>
            <a:r>
              <a:rPr lang="en-US" sz="2800" dirty="0" err="1" smtClean="0"/>
              <a:t>adalah</a:t>
            </a:r>
            <a:r>
              <a:rPr lang="en-US" sz="2800" dirty="0" smtClean="0"/>
              <a:t> </a:t>
            </a:r>
            <a:r>
              <a:rPr lang="id-ID" sz="2800" dirty="0" smtClean="0"/>
              <a:t>penjuluran</a:t>
            </a:r>
            <a:r>
              <a:rPr lang="en-US" sz="2800" dirty="0" smtClean="0"/>
              <a:t> </a:t>
            </a:r>
            <a:r>
              <a:rPr lang="en-US" sz="2800" dirty="0" err="1" smtClean="0"/>
              <a:t>panjang</a:t>
            </a:r>
            <a:r>
              <a:rPr lang="en-US" sz="2800" dirty="0" smtClean="0"/>
              <a:t> </a:t>
            </a:r>
            <a:r>
              <a:rPr lang="id-ID" sz="2800" dirty="0" smtClean="0"/>
              <a:t>badan sel </a:t>
            </a:r>
            <a:r>
              <a:rPr lang="en-US" sz="2800" dirty="0" smtClean="0"/>
              <a:t>yang </a:t>
            </a:r>
            <a:r>
              <a:rPr lang="en-US" sz="2800" dirty="0" err="1" smtClean="0"/>
              <a:t>berfungsi</a:t>
            </a:r>
            <a:r>
              <a:rPr lang="en-US" sz="2800" dirty="0" smtClean="0"/>
              <a:t> </a:t>
            </a:r>
            <a:r>
              <a:rPr lang="en-US" sz="2800" dirty="0" err="1" smtClean="0"/>
              <a:t>menghantarkan</a:t>
            </a:r>
            <a:r>
              <a:rPr lang="en-US" sz="2800" dirty="0" smtClean="0"/>
              <a:t> </a:t>
            </a:r>
            <a:r>
              <a:rPr lang="en-US" sz="2800" dirty="0" err="1" smtClean="0"/>
              <a:t>implus</a:t>
            </a:r>
            <a:r>
              <a:rPr lang="en-US" sz="2800" dirty="0" smtClean="0"/>
              <a:t> </a:t>
            </a:r>
            <a:r>
              <a:rPr lang="en-US" sz="2800" dirty="0" err="1" smtClean="0"/>
              <a:t>dari</a:t>
            </a:r>
            <a:r>
              <a:rPr lang="en-US" sz="2800" dirty="0" smtClean="0"/>
              <a:t> </a:t>
            </a:r>
            <a:r>
              <a:rPr lang="en-US" sz="2800" dirty="0" err="1" smtClean="0"/>
              <a:t>badan</a:t>
            </a:r>
            <a:r>
              <a:rPr lang="en-US" sz="2800" dirty="0" smtClean="0"/>
              <a:t> </a:t>
            </a:r>
            <a:r>
              <a:rPr lang="en-US" sz="2800" dirty="0" err="1" smtClean="0"/>
              <a:t>sel</a:t>
            </a:r>
            <a:r>
              <a:rPr lang="en-US" sz="2800" dirty="0" smtClean="0"/>
              <a:t> </a:t>
            </a:r>
            <a:r>
              <a:rPr lang="en-US" sz="2800" dirty="0" err="1" smtClean="0"/>
              <a:t>ke</a:t>
            </a:r>
            <a:r>
              <a:rPr lang="en-US" sz="2800" dirty="0" smtClean="0"/>
              <a:t> neuron lain </a:t>
            </a:r>
            <a:r>
              <a:rPr lang="en-US" sz="2800" dirty="0" err="1" smtClean="0"/>
              <a:t>atau</a:t>
            </a:r>
            <a:r>
              <a:rPr lang="en-US" sz="2800" dirty="0" smtClean="0"/>
              <a:t> </a:t>
            </a:r>
            <a:r>
              <a:rPr lang="en-US" sz="2800" dirty="0" err="1" smtClean="0"/>
              <a:t>menyampaikan</a:t>
            </a:r>
            <a:r>
              <a:rPr lang="en-US" sz="2800" dirty="0" smtClean="0"/>
              <a:t> </a:t>
            </a:r>
            <a:r>
              <a:rPr lang="en-US" sz="2800" dirty="0" err="1" smtClean="0"/>
              <a:t>respon</a:t>
            </a:r>
            <a:r>
              <a:rPr lang="en-US" sz="2800" dirty="0" smtClean="0"/>
              <a:t> </a:t>
            </a:r>
            <a:r>
              <a:rPr lang="en-US" sz="2800" dirty="0" err="1" smtClean="0"/>
              <a:t>ke</a:t>
            </a:r>
            <a:r>
              <a:rPr lang="en-US" sz="2800" dirty="0" smtClean="0"/>
              <a:t> organ </a:t>
            </a:r>
            <a:r>
              <a:rPr lang="en-US" sz="2800" dirty="0" err="1" smtClean="0"/>
              <a:t>efektor</a:t>
            </a:r>
            <a:r>
              <a:rPr lang="id-ID" sz="2800" dirty="0" smtClean="0"/>
              <a:t>.</a:t>
            </a:r>
            <a:r>
              <a:rPr lang="id-ID" sz="2800" dirty="0"/>
              <a:t> </a:t>
            </a:r>
            <a:r>
              <a:rPr lang="en-US" sz="2800" dirty="0" err="1" smtClean="0"/>
              <a:t>Akson</a:t>
            </a:r>
            <a:r>
              <a:rPr lang="en-US" sz="2800" dirty="0" smtClean="0"/>
              <a:t> </a:t>
            </a:r>
            <a:r>
              <a:rPr lang="en-US" sz="2800" dirty="0" err="1" smtClean="0"/>
              <a:t>diselubungi</a:t>
            </a:r>
            <a:r>
              <a:rPr lang="en-US" sz="2800" dirty="0" smtClean="0"/>
              <a:t> </a:t>
            </a:r>
            <a:r>
              <a:rPr lang="en-US" sz="2800" dirty="0" err="1" smtClean="0"/>
              <a:t>oleh</a:t>
            </a:r>
            <a:r>
              <a:rPr lang="en-US" sz="2800" dirty="0" smtClean="0"/>
              <a:t> </a:t>
            </a:r>
            <a:r>
              <a:rPr lang="en-US" sz="2800" dirty="0" err="1" smtClean="0"/>
              <a:t>sel</a:t>
            </a:r>
            <a:r>
              <a:rPr lang="en-US" sz="2800" dirty="0" smtClean="0"/>
              <a:t> </a:t>
            </a:r>
            <a:r>
              <a:rPr lang="en-US" sz="2800" dirty="0" err="1" smtClean="0"/>
              <a:t>penyokong</a:t>
            </a:r>
            <a:r>
              <a:rPr lang="en-US" sz="2800" dirty="0" smtClean="0"/>
              <a:t> (</a:t>
            </a:r>
            <a:r>
              <a:rPr lang="en-US" sz="2800" dirty="0" err="1" smtClean="0">
                <a:solidFill>
                  <a:srgbClr val="00B050"/>
                </a:solidFill>
              </a:rPr>
              <a:t>sel</a:t>
            </a:r>
            <a:r>
              <a:rPr lang="en-US" sz="2800" dirty="0" smtClean="0">
                <a:solidFill>
                  <a:srgbClr val="00B050"/>
                </a:solidFill>
              </a:rPr>
              <a:t> Schwann</a:t>
            </a:r>
            <a:r>
              <a:rPr lang="en-US" sz="2800" dirty="0" smtClean="0"/>
              <a:t>)</a:t>
            </a:r>
            <a:r>
              <a:rPr lang="id-ID" sz="2800" dirty="0" smtClean="0"/>
              <a:t>. Akson juga diselubungi oleh substansi lemak berwarna kekuningan yang disebut </a:t>
            </a:r>
            <a:r>
              <a:rPr lang="id-ID" sz="2800" dirty="0" smtClean="0">
                <a:solidFill>
                  <a:srgbClr val="00B050"/>
                </a:solidFill>
              </a:rPr>
              <a:t>selubung mielin</a:t>
            </a:r>
            <a:endParaRPr lang="en-US" sz="2800" dirty="0" smtClean="0">
              <a:solidFill>
                <a:srgbClr val="00B050"/>
              </a:solidFill>
            </a:endParaRPr>
          </a:p>
        </p:txBody>
      </p:sp>
    </p:spTree>
    <p:extLst>
      <p:ext uri="{BB962C8B-B14F-4D97-AF65-F5344CB8AC3E}">
        <p14:creationId xmlns:p14="http://schemas.microsoft.com/office/powerpoint/2010/main" val="3764810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20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20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fade">
                                      <p:cBhvr>
                                        <p:cTn id="17" dur="20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fade">
                                      <p:cBhvr>
                                        <p:cTn id="22" dur="20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Anatomy of a typical human neuron (axon, synapse, dendrite, mitochondrion,  myelin  sheath, node Ranvier and Schwann cell). Vector diagram Vector 2 Stock Vector - 4154103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476672"/>
            <a:ext cx="898842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7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ara neuron satu dengan lainnya memiliki hubungan yang berfungsi untuk  perambatan impuls - Brainly.c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1" y="332656"/>
            <a:ext cx="9076899"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6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87288"/>
          </a:xfrm>
        </p:spPr>
        <p:txBody>
          <a:bodyPr>
            <a:normAutofit fontScale="90000"/>
          </a:bodyPr>
          <a:lstStyle/>
          <a:p>
            <a:r>
              <a:rPr lang="id-ID" b="1" dirty="0" smtClean="0"/>
              <a:t>Klasifikasi Neuron</a:t>
            </a:r>
            <a:br>
              <a:rPr lang="id-ID" b="1" dirty="0" smtClean="0"/>
            </a:br>
            <a:r>
              <a:rPr lang="id-ID" dirty="0"/>
              <a:t/>
            </a:r>
            <a:br>
              <a:rPr lang="id-ID" dirty="0"/>
            </a:br>
            <a:endParaRPr lang="id-ID" dirty="0"/>
          </a:p>
        </p:txBody>
      </p:sp>
      <p:sp>
        <p:nvSpPr>
          <p:cNvPr id="3" name="Content Placeholder 2"/>
          <p:cNvSpPr>
            <a:spLocks noGrp="1"/>
          </p:cNvSpPr>
          <p:nvPr>
            <p:ph idx="1"/>
          </p:nvPr>
        </p:nvSpPr>
        <p:spPr>
          <a:xfrm>
            <a:off x="323528" y="1196752"/>
            <a:ext cx="8363272" cy="5280248"/>
          </a:xfrm>
        </p:spPr>
        <p:txBody>
          <a:bodyPr>
            <a:normAutofit lnSpcReduction="10000"/>
          </a:bodyPr>
          <a:lstStyle/>
          <a:p>
            <a:pPr marL="0" indent="0">
              <a:buNone/>
            </a:pPr>
            <a:r>
              <a:rPr lang="id-ID" b="1" u="sng" dirty="0" smtClean="0"/>
              <a:t>1. Neuron Berdasarkan Jumlah Uluran </a:t>
            </a:r>
          </a:p>
          <a:p>
            <a:r>
              <a:rPr lang="id-ID" b="1" dirty="0" smtClean="0"/>
              <a:t>NEURON BIPOLAR </a:t>
            </a:r>
            <a:r>
              <a:rPr lang="id-ID" dirty="0"/>
              <a:t>memiliki dua uluran, yaitu akson dan dendrit. Badan selnya berbentuk lonjong dan ulurannya timbul dari dua ujung badan sel. Neuron ini terdapat pada retina (mata), koklea (telinga), dan epitel olfaktori (hidung</a:t>
            </a:r>
            <a:r>
              <a:rPr lang="id-ID" dirty="0" smtClean="0"/>
              <a:t>).</a:t>
            </a:r>
          </a:p>
          <a:p>
            <a:r>
              <a:rPr lang="id-ID" b="1" dirty="0" smtClean="0"/>
              <a:t>NEURON UNIPOLAR </a:t>
            </a:r>
            <a:r>
              <a:rPr lang="id-ID" dirty="0" smtClean="0"/>
              <a:t>hanya </a:t>
            </a:r>
            <a:r>
              <a:rPr lang="id-ID" dirty="0"/>
              <a:t>memiliki satu uluran yang timbul dari badan sel. Misalnya neuron sensorik unipolar yang terdapat pada hewan tingkat rendah</a:t>
            </a:r>
            <a:r>
              <a:rPr lang="id-ID" dirty="0" smtClean="0"/>
              <a:t>.</a:t>
            </a:r>
          </a:p>
          <a:p>
            <a:r>
              <a:rPr lang="id-ID" b="1" dirty="0"/>
              <a:t>NEURON MULTIPOLAR </a:t>
            </a:r>
            <a:r>
              <a:rPr lang="id-ID" dirty="0"/>
              <a:t>memiliki satu akson dan beberapa dendrit. Penyebaran neuron multipolar ini paling banyak terdapat di dalam tubuh dibandingkan dengan neuron unipolar atau bipolar. Contoh neuron multipolar adalah neuron motorik yang keluar dari sumsum tulang belakang.</a:t>
            </a:r>
          </a:p>
          <a:p>
            <a:endParaRPr lang="id-ID" dirty="0"/>
          </a:p>
        </p:txBody>
      </p:sp>
    </p:spTree>
    <p:extLst>
      <p:ext uri="{BB962C8B-B14F-4D97-AF65-F5344CB8AC3E}">
        <p14:creationId xmlns:p14="http://schemas.microsoft.com/office/powerpoint/2010/main" val="3791261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fFvyaVJYOgc/UTP_FTuJdRI/AAAAAAAAAkA/WbhkpN5bLLY/s1600/jenis+neu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96448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74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179388" y="188913"/>
            <a:ext cx="8785225" cy="3671887"/>
          </a:xfrm>
        </p:spPr>
        <p:txBody>
          <a:bodyPr>
            <a:normAutofit/>
          </a:bodyPr>
          <a:lstStyle/>
          <a:p>
            <a:pPr marL="0" indent="0" eaLnBrk="1" hangingPunct="1">
              <a:lnSpc>
                <a:spcPct val="90000"/>
              </a:lnSpc>
              <a:buNone/>
              <a:defRPr/>
            </a:pPr>
            <a:r>
              <a:rPr lang="id-ID" sz="2800" u="sng" dirty="0" smtClean="0"/>
              <a:t>2. Neuron </a:t>
            </a:r>
            <a:r>
              <a:rPr lang="en-US" sz="2800" u="sng" dirty="0" err="1" smtClean="0"/>
              <a:t>Berdasarkan</a:t>
            </a:r>
            <a:r>
              <a:rPr lang="en-US" sz="2800" u="sng" dirty="0" smtClean="0"/>
              <a:t> </a:t>
            </a:r>
            <a:r>
              <a:rPr lang="en-US" sz="2800" u="sng" dirty="0" err="1" smtClean="0"/>
              <a:t>Fungsi</a:t>
            </a:r>
            <a:endParaRPr lang="en-US" sz="2800" u="sng" dirty="0" smtClean="0"/>
          </a:p>
          <a:p>
            <a:pPr marL="609600" indent="-609600" eaLnBrk="1" hangingPunct="1">
              <a:lnSpc>
                <a:spcPct val="90000"/>
              </a:lnSpc>
              <a:buFont typeface="Wingdings" pitchFamily="2" charset="2"/>
              <a:buAutoNum type="arabicPeriod"/>
              <a:defRPr/>
            </a:pPr>
            <a:r>
              <a:rPr lang="en-US" sz="2800" dirty="0" smtClean="0">
                <a:solidFill>
                  <a:srgbClr val="FFFF00"/>
                </a:solidFill>
              </a:rPr>
              <a:t>Neuron </a:t>
            </a:r>
            <a:r>
              <a:rPr lang="en-US" sz="2800" dirty="0" err="1" smtClean="0">
                <a:solidFill>
                  <a:srgbClr val="FFFF00"/>
                </a:solidFill>
              </a:rPr>
              <a:t>sensori</a:t>
            </a:r>
            <a:r>
              <a:rPr lang="id-ID" sz="2800" dirty="0" smtClean="0">
                <a:solidFill>
                  <a:srgbClr val="FFFF00"/>
                </a:solidFill>
              </a:rPr>
              <a:t>k</a:t>
            </a:r>
            <a:r>
              <a:rPr lang="en-US" sz="2800" dirty="0" smtClean="0"/>
              <a:t> </a:t>
            </a:r>
            <a:r>
              <a:rPr lang="en-US" sz="2800" dirty="0" err="1" smtClean="0"/>
              <a:t>berfungsi</a:t>
            </a:r>
            <a:r>
              <a:rPr lang="en-US" sz="2800" dirty="0" smtClean="0"/>
              <a:t> </a:t>
            </a:r>
            <a:r>
              <a:rPr lang="en-US" sz="2800" dirty="0" err="1" smtClean="0"/>
              <a:t>menyampaikan</a:t>
            </a:r>
            <a:r>
              <a:rPr lang="en-US" sz="2800" dirty="0" smtClean="0"/>
              <a:t> </a:t>
            </a:r>
            <a:r>
              <a:rPr lang="en-US" sz="2800" dirty="0" err="1" smtClean="0"/>
              <a:t>implus</a:t>
            </a:r>
            <a:r>
              <a:rPr lang="en-US" sz="2800" dirty="0" smtClean="0"/>
              <a:t> </a:t>
            </a:r>
            <a:r>
              <a:rPr lang="en-US" sz="2800" dirty="0" err="1" smtClean="0"/>
              <a:t>dari</a:t>
            </a:r>
            <a:r>
              <a:rPr lang="en-US" sz="2800" dirty="0" smtClean="0"/>
              <a:t> </a:t>
            </a:r>
            <a:r>
              <a:rPr lang="id-ID" sz="2800" dirty="0" smtClean="0"/>
              <a:t>reseptor yaitu </a:t>
            </a:r>
            <a:r>
              <a:rPr lang="en-US" sz="2800" dirty="0" err="1" smtClean="0"/>
              <a:t>indera</a:t>
            </a:r>
            <a:r>
              <a:rPr lang="en-US" sz="2800" dirty="0" smtClean="0"/>
              <a:t> </a:t>
            </a:r>
            <a:r>
              <a:rPr lang="en-US" sz="2800" dirty="0" err="1" smtClean="0"/>
              <a:t>ke</a:t>
            </a:r>
            <a:r>
              <a:rPr lang="en-US" sz="2800" dirty="0" smtClean="0"/>
              <a:t> </a:t>
            </a:r>
            <a:r>
              <a:rPr lang="en-US" sz="2800" dirty="0" err="1" smtClean="0"/>
              <a:t>saraf</a:t>
            </a:r>
            <a:r>
              <a:rPr lang="en-US" sz="2800" dirty="0" smtClean="0"/>
              <a:t> </a:t>
            </a:r>
            <a:r>
              <a:rPr lang="en-US" sz="2800" dirty="0" err="1" smtClean="0"/>
              <a:t>pusat</a:t>
            </a:r>
            <a:r>
              <a:rPr lang="id-ID" sz="2800" dirty="0" smtClean="0"/>
              <a:t> (otak)</a:t>
            </a:r>
            <a:endParaRPr lang="en-US" sz="2800" dirty="0" smtClean="0"/>
          </a:p>
          <a:p>
            <a:pPr marL="609600" indent="-609600" eaLnBrk="1" hangingPunct="1">
              <a:lnSpc>
                <a:spcPct val="90000"/>
              </a:lnSpc>
              <a:buFont typeface="Wingdings" pitchFamily="2" charset="2"/>
              <a:buAutoNum type="arabicPeriod"/>
              <a:defRPr/>
            </a:pPr>
            <a:r>
              <a:rPr lang="en-US" sz="2800" dirty="0" smtClean="0">
                <a:solidFill>
                  <a:srgbClr val="FFFF00"/>
                </a:solidFill>
              </a:rPr>
              <a:t>Neuron motor</a:t>
            </a:r>
            <a:r>
              <a:rPr lang="id-ID" sz="2800" dirty="0" smtClean="0">
                <a:solidFill>
                  <a:srgbClr val="FFFF00"/>
                </a:solidFill>
              </a:rPr>
              <a:t>ik</a:t>
            </a:r>
            <a:r>
              <a:rPr lang="en-US" sz="2800" dirty="0" smtClean="0"/>
              <a:t> </a:t>
            </a:r>
            <a:r>
              <a:rPr lang="en-US" sz="2800" dirty="0" err="1" smtClean="0"/>
              <a:t>berperan</a:t>
            </a:r>
            <a:r>
              <a:rPr lang="en-US" sz="2800" dirty="0" smtClean="0"/>
              <a:t> </a:t>
            </a:r>
            <a:r>
              <a:rPr lang="en-US" sz="2800" dirty="0" err="1" smtClean="0"/>
              <a:t>menyampaikan</a:t>
            </a:r>
            <a:r>
              <a:rPr lang="en-US" sz="2800" dirty="0" smtClean="0"/>
              <a:t> </a:t>
            </a:r>
            <a:r>
              <a:rPr lang="en-US" sz="2800" dirty="0" err="1" smtClean="0"/>
              <a:t>implus</a:t>
            </a:r>
            <a:r>
              <a:rPr lang="en-US" sz="2800" dirty="0" smtClean="0"/>
              <a:t> </a:t>
            </a:r>
            <a:r>
              <a:rPr lang="en-US" sz="2800" dirty="0" err="1" smtClean="0"/>
              <a:t>dari</a:t>
            </a:r>
            <a:r>
              <a:rPr lang="en-US" sz="2800" dirty="0" smtClean="0"/>
              <a:t> </a:t>
            </a:r>
            <a:r>
              <a:rPr lang="en-US" sz="2800" dirty="0" err="1" smtClean="0"/>
              <a:t>saraf</a:t>
            </a:r>
            <a:r>
              <a:rPr lang="en-US" sz="2800" dirty="0" smtClean="0"/>
              <a:t> </a:t>
            </a:r>
            <a:r>
              <a:rPr lang="en-US" sz="2800" dirty="0" err="1" smtClean="0"/>
              <a:t>pusat</a:t>
            </a:r>
            <a:r>
              <a:rPr lang="id-ID" sz="2800" dirty="0" smtClean="0"/>
              <a:t> (otak/ sumsum tulang belakang) </a:t>
            </a:r>
            <a:r>
              <a:rPr lang="en-US" sz="2800" dirty="0" smtClean="0"/>
              <a:t> </a:t>
            </a:r>
            <a:r>
              <a:rPr lang="en-US" sz="2800" dirty="0" err="1" smtClean="0"/>
              <a:t>ke</a:t>
            </a:r>
            <a:r>
              <a:rPr lang="en-US" sz="2800" dirty="0" smtClean="0"/>
              <a:t> organ </a:t>
            </a:r>
            <a:r>
              <a:rPr lang="en-US" sz="2800" dirty="0" err="1" smtClean="0"/>
              <a:t>efektor</a:t>
            </a:r>
            <a:r>
              <a:rPr lang="id-ID" sz="2800" dirty="0" smtClean="0"/>
              <a:t> (otot)</a:t>
            </a:r>
            <a:endParaRPr lang="en-US" sz="2800" dirty="0" smtClean="0"/>
          </a:p>
          <a:p>
            <a:pPr marL="609600" indent="-609600" eaLnBrk="1" hangingPunct="1">
              <a:lnSpc>
                <a:spcPct val="90000"/>
              </a:lnSpc>
              <a:buFont typeface="Wingdings" pitchFamily="2" charset="2"/>
              <a:buAutoNum type="arabicPeriod"/>
              <a:defRPr/>
            </a:pPr>
            <a:r>
              <a:rPr lang="en-US" sz="2800" dirty="0" smtClean="0">
                <a:solidFill>
                  <a:srgbClr val="FFFF00"/>
                </a:solidFill>
              </a:rPr>
              <a:t>Neuron </a:t>
            </a:r>
            <a:r>
              <a:rPr lang="id-ID" sz="2800" dirty="0" smtClean="0">
                <a:solidFill>
                  <a:srgbClr val="FFFF00"/>
                </a:solidFill>
              </a:rPr>
              <a:t>konektor</a:t>
            </a:r>
            <a:r>
              <a:rPr lang="en-US" sz="2800" dirty="0" smtClean="0"/>
              <a:t> </a:t>
            </a:r>
            <a:r>
              <a:rPr lang="en-US" sz="2800" dirty="0" err="1" smtClean="0"/>
              <a:t>berfungsi</a:t>
            </a:r>
            <a:r>
              <a:rPr lang="en-US" sz="2800" dirty="0" smtClean="0"/>
              <a:t> </a:t>
            </a:r>
            <a:r>
              <a:rPr lang="en-US" sz="2800" dirty="0" err="1" smtClean="0"/>
              <a:t>menyampaikan</a:t>
            </a:r>
            <a:r>
              <a:rPr lang="en-US" sz="2800" dirty="0" smtClean="0"/>
              <a:t> </a:t>
            </a:r>
            <a:r>
              <a:rPr lang="en-US" sz="2800" dirty="0" err="1" smtClean="0"/>
              <a:t>implus</a:t>
            </a:r>
            <a:r>
              <a:rPr lang="en-US" sz="2800" dirty="0" smtClean="0"/>
              <a:t> </a:t>
            </a:r>
            <a:r>
              <a:rPr lang="en-US" sz="2800" dirty="0" err="1" smtClean="0"/>
              <a:t>dari</a:t>
            </a:r>
            <a:r>
              <a:rPr lang="en-US" sz="2800" dirty="0" smtClean="0"/>
              <a:t> neuron </a:t>
            </a:r>
            <a:r>
              <a:rPr lang="en-US" sz="2800" dirty="0" err="1" smtClean="0"/>
              <a:t>sensori</a:t>
            </a:r>
            <a:r>
              <a:rPr lang="en-US" sz="2800" dirty="0" smtClean="0"/>
              <a:t> </a:t>
            </a:r>
            <a:r>
              <a:rPr lang="en-US" sz="2800" dirty="0" err="1" smtClean="0"/>
              <a:t>ke</a:t>
            </a:r>
            <a:r>
              <a:rPr lang="en-US" sz="2800" dirty="0" smtClean="0"/>
              <a:t> neuron motor</a:t>
            </a:r>
          </a:p>
        </p:txBody>
      </p:sp>
      <p:pic>
        <p:nvPicPr>
          <p:cNvPr id="116740" name="Picture 4" descr="2-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100" y="3573016"/>
            <a:ext cx="640873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775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fade">
                                      <p:cBhvr>
                                        <p:cTn id="12" dur="20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fade">
                                      <p:cBhvr>
                                        <p:cTn id="17" dur="20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fade">
                                      <p:cBhvr>
                                        <p:cTn id="22" dur="2000"/>
                                        <p:tgtEl>
                                          <p:spTgt spid="116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116740"/>
                                        </p:tgtEl>
                                        <p:attrNameLst>
                                          <p:attrName>style.visibility</p:attrName>
                                        </p:attrNameLst>
                                      </p:cBhvr>
                                      <p:to>
                                        <p:strVal val="visible"/>
                                      </p:to>
                                    </p:set>
                                    <p:anim calcmode="lin" valueType="num">
                                      <p:cBhvr>
                                        <p:cTn id="27" dur="1000" fill="hold"/>
                                        <p:tgtEl>
                                          <p:spTgt spid="116740"/>
                                        </p:tgtEl>
                                        <p:attrNameLst>
                                          <p:attrName>ppt_w</p:attrName>
                                        </p:attrNameLst>
                                      </p:cBhvr>
                                      <p:tavLst>
                                        <p:tav tm="0">
                                          <p:val>
                                            <p:strVal val="#ppt_w*0.70"/>
                                          </p:val>
                                        </p:tav>
                                        <p:tav tm="100000">
                                          <p:val>
                                            <p:strVal val="#ppt_w"/>
                                          </p:val>
                                        </p:tav>
                                      </p:tavLst>
                                    </p:anim>
                                    <p:anim calcmode="lin" valueType="num">
                                      <p:cBhvr>
                                        <p:cTn id="28" dur="1000" fill="hold"/>
                                        <p:tgtEl>
                                          <p:spTgt spid="116740"/>
                                        </p:tgtEl>
                                        <p:attrNameLst>
                                          <p:attrName>ppt_h</p:attrName>
                                        </p:attrNameLst>
                                      </p:cBhvr>
                                      <p:tavLst>
                                        <p:tav tm="0">
                                          <p:val>
                                            <p:strVal val="#ppt_h"/>
                                          </p:val>
                                        </p:tav>
                                        <p:tav tm="100000">
                                          <p:val>
                                            <p:strVal val="#ppt_h"/>
                                          </p:val>
                                        </p:tav>
                                      </p:tavLst>
                                    </p:anim>
                                    <p:animEffect transition="in" filter="fade">
                                      <p:cBhvr>
                                        <p:cTn id="29" dur="1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333</Words>
  <Application>Microsoft Office PowerPoint</Application>
  <PresentationFormat>On-screen Show (4:3)</PresentationFormat>
  <Paragraphs>34</Paragraphs>
  <Slides>13</Slides>
  <Notes>0</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Digital Dots</vt:lpstr>
      <vt:lpstr>Executive</vt:lpstr>
      <vt:lpstr>Composite</vt:lpstr>
      <vt:lpstr>Clarity</vt:lpstr>
      <vt:lpstr>Thatch</vt:lpstr>
      <vt:lpstr>JARINGAN SARAF</vt:lpstr>
      <vt:lpstr>Arti dan Fungsi Jaringan Saraf</vt:lpstr>
      <vt:lpstr>PowerPoint Presentation</vt:lpstr>
      <vt:lpstr>PowerPoint Presentation</vt:lpstr>
      <vt:lpstr>PowerPoint Presentation</vt:lpstr>
      <vt:lpstr>PowerPoint Presentation</vt:lpstr>
      <vt:lpstr>Klasifikasi Neuron  </vt:lpstr>
      <vt:lpstr>PowerPoint Presentation</vt:lpstr>
      <vt:lpstr>PowerPoint Presentation</vt:lpstr>
      <vt:lpstr>PowerPoint Presentation</vt:lpstr>
      <vt:lpstr>Terjadinya Gerak</vt:lpstr>
      <vt:lpstr>Berilah keterangan pada masing-masing no. pada gambar!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19</cp:revision>
  <dcterms:created xsi:type="dcterms:W3CDTF">2020-08-21T02:41:30Z</dcterms:created>
  <dcterms:modified xsi:type="dcterms:W3CDTF">2021-08-31T06:43:09Z</dcterms:modified>
</cp:coreProperties>
</file>