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67" r:id="rId4"/>
    <p:sldId id="258" r:id="rId5"/>
    <p:sldId id="268" r:id="rId6"/>
    <p:sldId id="278" r:id="rId7"/>
    <p:sldId id="269" r:id="rId8"/>
    <p:sldId id="279" r:id="rId9"/>
    <p:sldId id="270" r:id="rId10"/>
    <p:sldId id="259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60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79D7-DD5A-46BF-8B2E-FE15674599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2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97F8-EA69-4E9D-975D-A2F1E27F2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B3A4-2B89-41BC-812B-1D822621D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F53E-130F-4E84-ACA6-F9F56C228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69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F14E-9ED3-40DF-99E8-D8058042DF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9905C-D4EE-42FA-8FC8-A48B7DB383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3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64F1-8CAB-478C-A393-CA3B880FA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2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FD28E-0A7F-424F-9CD1-897EAD4AF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1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0A07-A4EB-4869-B7C0-1B3BB2B627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5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D9E1-1CBA-4234-94D0-42AE82019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5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6496-4B4E-4808-85FA-73496D7AC7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5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9F19-89F5-4248-904F-663103BF6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4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EB892-3EB7-42EC-9117-4CED37C80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7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E844-9EB6-490F-A8E3-1961F92A8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d-ID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D2229-C128-4CA6-BDC0-4E781384B0A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623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JARINGAN PERMANEN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3568" y="1600200"/>
            <a:ext cx="8003232" cy="4530725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TUJUAN PEMBELAJARAN:</a:t>
            </a:r>
          </a:p>
          <a:p>
            <a:pPr marL="514350" indent="-514350">
              <a:buAutoNum type="arabicPeriod"/>
            </a:pPr>
            <a:r>
              <a:rPr lang="id-ID" dirty="0" smtClean="0"/>
              <a:t>Arti, Ciri Jaringan Permanen</a:t>
            </a:r>
          </a:p>
          <a:p>
            <a:pPr marL="514350" indent="-514350">
              <a:buAutoNum type="arabicPeriod"/>
            </a:pPr>
            <a:r>
              <a:rPr lang="id-ID" dirty="0" smtClean="0"/>
              <a:t>Macam-macam Jaringan Permanen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8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u="sng" dirty="0" err="1"/>
              <a:t>Berdasarkan</a:t>
            </a:r>
            <a:r>
              <a:rPr lang="en-US" sz="4000" u="sng" dirty="0"/>
              <a:t> </a:t>
            </a:r>
            <a:r>
              <a:rPr lang="en-US" sz="4000" u="sng" dirty="0" err="1"/>
              <a:t>fungsinya</a:t>
            </a:r>
            <a:r>
              <a:rPr lang="en-US" sz="4000" u="sng" dirty="0"/>
              <a:t>:</a:t>
            </a:r>
            <a:endParaRPr lang="en-US" u="sng" dirty="0" smtClean="0">
              <a:solidFill>
                <a:schemeClr val="tx1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23528" y="990600"/>
            <a:ext cx="8363272" cy="51403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Tx/>
            </a:pPr>
            <a:r>
              <a:rPr lang="en-US" sz="3600" dirty="0" err="1" smtClean="0"/>
              <a:t>parenkim</a:t>
            </a:r>
            <a:r>
              <a:rPr lang="en-US" sz="3600" dirty="0" smtClean="0"/>
              <a:t> </a:t>
            </a:r>
            <a:r>
              <a:rPr lang="en-US" sz="3600" dirty="0" err="1" smtClean="0"/>
              <a:t>asimilasi</a:t>
            </a:r>
            <a:r>
              <a:rPr lang="en-US" sz="3600" dirty="0" smtClean="0"/>
              <a:t>, </a:t>
            </a:r>
            <a:endParaRPr lang="id-ID" sz="3600" dirty="0"/>
          </a:p>
          <a:p>
            <a:pPr eaLnBrk="1" hangingPunct="1">
              <a:lnSpc>
                <a:spcPct val="110000"/>
              </a:lnSpc>
              <a:buClrTx/>
            </a:pPr>
            <a:r>
              <a:rPr lang="en-US" sz="3600" dirty="0" err="1" smtClean="0"/>
              <a:t>parenkim</a:t>
            </a:r>
            <a:r>
              <a:rPr lang="en-US" sz="3600" dirty="0" smtClean="0"/>
              <a:t> </a:t>
            </a:r>
            <a:r>
              <a:rPr lang="en-US" sz="3600" dirty="0" err="1" smtClean="0"/>
              <a:t>penimbun</a:t>
            </a:r>
            <a:r>
              <a:rPr lang="en-US" sz="3600" dirty="0" smtClean="0"/>
              <a:t>, </a:t>
            </a:r>
            <a:endParaRPr lang="id-ID" sz="3600" dirty="0"/>
          </a:p>
          <a:p>
            <a:pPr eaLnBrk="1" hangingPunct="1">
              <a:lnSpc>
                <a:spcPct val="110000"/>
              </a:lnSpc>
              <a:buClrTx/>
            </a:pPr>
            <a:r>
              <a:rPr lang="en-US" sz="3600" dirty="0" err="1" smtClean="0"/>
              <a:t>parenkim</a:t>
            </a:r>
            <a:r>
              <a:rPr lang="en-US" sz="3600" dirty="0" smtClean="0"/>
              <a:t> air, </a:t>
            </a:r>
            <a:endParaRPr lang="id-ID" sz="3600" dirty="0"/>
          </a:p>
          <a:p>
            <a:pPr eaLnBrk="1" hangingPunct="1">
              <a:lnSpc>
                <a:spcPct val="110000"/>
              </a:lnSpc>
              <a:buClrTx/>
            </a:pPr>
            <a:r>
              <a:rPr lang="en-US" sz="3600" dirty="0" err="1" smtClean="0"/>
              <a:t>parenkim</a:t>
            </a:r>
            <a:r>
              <a:rPr lang="en-US" sz="3600" dirty="0" smtClean="0"/>
              <a:t> </a:t>
            </a:r>
            <a:r>
              <a:rPr lang="en-US" sz="3600" dirty="0" err="1" smtClean="0"/>
              <a:t>pengangkut</a:t>
            </a:r>
            <a:r>
              <a:rPr lang="en-US" sz="3600" dirty="0" smtClean="0"/>
              <a:t>, </a:t>
            </a:r>
            <a:endParaRPr lang="id-ID" sz="3600" dirty="0"/>
          </a:p>
          <a:p>
            <a:pPr eaLnBrk="1" hangingPunct="1">
              <a:lnSpc>
                <a:spcPct val="110000"/>
              </a:lnSpc>
              <a:buClrTx/>
            </a:pPr>
            <a:r>
              <a:rPr lang="en-US" sz="3600" dirty="0" err="1" smtClean="0"/>
              <a:t>parenkim</a:t>
            </a:r>
            <a:r>
              <a:rPr lang="en-US" sz="3600" dirty="0" smtClean="0"/>
              <a:t> </a:t>
            </a:r>
            <a:r>
              <a:rPr lang="en-US" sz="3600" dirty="0" err="1" smtClean="0"/>
              <a:t>penyimpan</a:t>
            </a:r>
            <a:r>
              <a:rPr lang="en-US" sz="3600" dirty="0" smtClean="0"/>
              <a:t> </a:t>
            </a:r>
            <a:r>
              <a:rPr lang="en-US" sz="3600" dirty="0" err="1" smtClean="0"/>
              <a:t>udara</a:t>
            </a:r>
            <a:r>
              <a:rPr lang="en-US" sz="3600" dirty="0" smtClean="0"/>
              <a:t> (</a:t>
            </a:r>
            <a:r>
              <a:rPr lang="en-US" sz="3600" dirty="0" err="1" smtClean="0"/>
              <a:t>aerenkim</a:t>
            </a:r>
            <a:r>
              <a:rPr lang="en-US" sz="3600" dirty="0" smtClean="0"/>
              <a:t>), </a:t>
            </a:r>
            <a:endParaRPr lang="id-ID" sz="3600" dirty="0"/>
          </a:p>
          <a:p>
            <a:pPr eaLnBrk="1" hangingPunct="1">
              <a:lnSpc>
                <a:spcPct val="110000"/>
              </a:lnSpc>
              <a:buClrTx/>
            </a:pPr>
            <a:r>
              <a:rPr lang="en-US" sz="3600" dirty="0" err="1" smtClean="0"/>
              <a:t>parenkim</a:t>
            </a:r>
            <a:r>
              <a:rPr lang="en-US" sz="3600" dirty="0" smtClean="0"/>
              <a:t> </a:t>
            </a:r>
            <a:r>
              <a:rPr lang="en-US" sz="3600" dirty="0" err="1" smtClean="0"/>
              <a:t>penutup</a:t>
            </a:r>
            <a:r>
              <a:rPr lang="en-US" sz="3600" dirty="0" smtClean="0"/>
              <a:t> </a:t>
            </a:r>
            <a:r>
              <a:rPr lang="en-US" sz="3600" dirty="0" err="1" smtClean="0"/>
              <a:t>luka</a:t>
            </a:r>
            <a:r>
              <a:rPr lang="en-US" sz="3600" dirty="0" smtClean="0"/>
              <a:t>.</a:t>
            </a:r>
            <a:endParaRPr lang="id-ID" sz="3600" dirty="0" smtClean="0"/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3600" dirty="0" smtClean="0"/>
          </a:p>
          <a:p>
            <a:pPr eaLnBrk="1" hangingPunct="1">
              <a:lnSpc>
                <a:spcPct val="110000"/>
              </a:lnSpc>
            </a:pPr>
            <a:endParaRPr lang="en-US" sz="2400" dirty="0" smtClean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313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Parenkim asimilasi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d-ID" dirty="0" smtClean="0"/>
              <a:t>Jaringan parenkim tempat pembuatan zat-zat makanan melalui proses fotosintesis.</a:t>
            </a:r>
          </a:p>
          <a:p>
            <a:r>
              <a:rPr lang="id-ID" dirty="0" smtClean="0"/>
              <a:t>Contoh: pada mesofil daun yaitu </a:t>
            </a:r>
            <a:r>
              <a:rPr lang="id-ID" b="1" dirty="0" smtClean="0"/>
              <a:t>palisade</a:t>
            </a:r>
            <a:r>
              <a:rPr lang="id-ID" dirty="0" smtClean="0"/>
              <a:t> dan </a:t>
            </a:r>
            <a:r>
              <a:rPr lang="id-ID" b="1" dirty="0" smtClean="0"/>
              <a:t>spons</a:t>
            </a:r>
            <a:r>
              <a:rPr lang="id-ID" dirty="0" smtClean="0"/>
              <a:t> (bunga karang)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2" y="1628800"/>
            <a:ext cx="45011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Parenkim Penimbun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d-ID" dirty="0" smtClean="0"/>
              <a:t>Merupakan jaringan parenkim yang menyimpan cadangan makanan karena memiliki vacuola yang besar.</a:t>
            </a:r>
          </a:p>
          <a:p>
            <a:r>
              <a:rPr lang="id-ID" dirty="0" smtClean="0"/>
              <a:t>Contoh umbi, rimpang, dan biji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68760"/>
            <a:ext cx="46085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d-ID" dirty="0" smtClean="0"/>
              <a:t>Parenkim yang mampu menyimpan air. Mis: kaktus</a:t>
            </a:r>
            <a:endParaRPr lang="id-ID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Parenkim Pengangkut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960440" cy="258459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960439" cy="321297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196752"/>
            <a:ext cx="4172272" cy="5472608"/>
          </a:xfrm>
        </p:spPr>
        <p:txBody>
          <a:bodyPr/>
          <a:lstStyle/>
          <a:p>
            <a:r>
              <a:rPr lang="id-ID" dirty="0" smtClean="0"/>
              <a:t>Merupakan jaringan parenkim yang terdapat di sekitar </a:t>
            </a:r>
            <a:r>
              <a:rPr lang="id-ID" b="1" dirty="0" smtClean="0"/>
              <a:t>xilem</a:t>
            </a:r>
            <a:r>
              <a:rPr lang="id-ID" dirty="0" smtClean="0"/>
              <a:t> yang mengangkut air dan unsur hara, serta sekitar </a:t>
            </a:r>
            <a:r>
              <a:rPr lang="id-ID" b="1" dirty="0" smtClean="0"/>
              <a:t>floem</a:t>
            </a:r>
            <a:r>
              <a:rPr lang="id-ID" dirty="0" smtClean="0"/>
              <a:t> yang mengedarkan zat hasil fotosintesis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36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Parenkim penyimpan udara (aerenkim)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d-ID" dirty="0" smtClean="0"/>
              <a:t>Merupakan . jaringan parenkim yang dapat menyimpan udara karena adanya ruang antar sel yang besar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484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Parenkim penutup luka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40768"/>
            <a:ext cx="3812232" cy="4790157"/>
          </a:xfrm>
        </p:spPr>
        <p:txBody>
          <a:bodyPr/>
          <a:lstStyle/>
          <a:p>
            <a:r>
              <a:rPr lang="id-ID" dirty="0" smtClean="0"/>
              <a:t>Merupakan jaringan parenkim yang memiliki kemampuan regenerasi (pemulihan diri)</a:t>
            </a:r>
          </a:p>
          <a:p>
            <a:r>
              <a:rPr lang="id-ID" dirty="0" smtClean="0"/>
              <a:t>Disebut juga felogen (kambium gabus)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41764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9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686800" cy="9144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A</a:t>
            </a:r>
            <a:r>
              <a:rPr lang="id-ID" sz="3200" dirty="0" smtClean="0"/>
              <a:t>RTI DAN CIRI JARINGAN PERMANEN</a:t>
            </a:r>
            <a:endParaRPr lang="en-US" sz="3200" dirty="0" smtClean="0"/>
          </a:p>
        </p:txBody>
      </p:sp>
      <p:pic>
        <p:nvPicPr>
          <p:cNvPr id="13315" name="Picture 9" descr="DOGTIRE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5943600"/>
            <a:ext cx="1219200" cy="914400"/>
          </a:xfr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908720"/>
            <a:ext cx="8991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id-ID" b="1" dirty="0" smtClean="0"/>
              <a:t>ARTI</a:t>
            </a:r>
            <a:r>
              <a:rPr lang="id-ID" dirty="0" smtClean="0"/>
              <a:t>: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id-ID" dirty="0" smtClean="0"/>
              <a:t>telah mengalami diferensiasi dan bersifat non-meristematik.</a:t>
            </a:r>
            <a:endParaRPr lang="en-US" u="sng" dirty="0" smtClean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5535" y="1905000"/>
            <a:ext cx="856895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CIRI </a:t>
            </a:r>
            <a:r>
              <a:rPr lang="en-US" sz="2800" b="1" dirty="0" smtClean="0">
                <a:solidFill>
                  <a:srgbClr val="0000FF"/>
                </a:solidFill>
              </a:rPr>
              <a:t>: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d-ID" sz="2800" b="1" dirty="0" smtClean="0">
                <a:solidFill>
                  <a:srgbClr val="0000FF"/>
                </a:solidFill>
              </a:rPr>
              <a:t>Bentuk permanen, dan berukuran lebih besar dari jaringan meristem.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 dirty="0" err="1">
                <a:solidFill>
                  <a:srgbClr val="0000FF"/>
                </a:solidFill>
              </a:rPr>
              <a:t>Pada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umumnya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tidak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membelah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lagi</a:t>
            </a:r>
            <a:endParaRPr lang="id-ID" sz="2800" b="1" dirty="0" smtClean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d-ID" sz="2800" b="1" dirty="0" smtClean="0">
                <a:solidFill>
                  <a:srgbClr val="0000FF"/>
                </a:solidFill>
              </a:rPr>
              <a:t>Mempunyai vacuola yang berukuran besar.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id-ID" sz="2800" b="1" dirty="0" smtClean="0">
                <a:solidFill>
                  <a:srgbClr val="0000FF"/>
                </a:solidFill>
              </a:rPr>
              <a:t>Memiliki ruang antar sel.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 dirty="0" err="1" smtClean="0">
                <a:solidFill>
                  <a:srgbClr val="0000FF"/>
                </a:solidFill>
              </a:rPr>
              <a:t>Dinding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sel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sudah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mengalami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penebalan</a:t>
            </a:r>
            <a:r>
              <a:rPr lang="id-ID" sz="2800" b="1" dirty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7109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 build="p"/>
      <p:bldP spid="5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800" dirty="0" smtClean="0"/>
              <a:t>MACAM-MACAM </a:t>
            </a:r>
            <a:br>
              <a:rPr lang="id-ID" sz="4800" dirty="0" smtClean="0"/>
            </a:br>
            <a:r>
              <a:rPr lang="id-ID" sz="4800" dirty="0" smtClean="0"/>
              <a:t>JARINGAN PERMANEN</a:t>
            </a:r>
            <a:endParaRPr lang="id-ID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3568" y="2204864"/>
            <a:ext cx="8003232" cy="3926061"/>
          </a:xfrm>
        </p:spPr>
        <p:txBody>
          <a:bodyPr/>
          <a:lstStyle/>
          <a:p>
            <a:pPr marL="514350" indent="-514350">
              <a:buClrTx/>
              <a:buAutoNum type="alphaUcPeriod"/>
            </a:pPr>
            <a:r>
              <a:rPr lang="id-ID" dirty="0" smtClean="0"/>
              <a:t>JARINGAN EPIDERMIS/PELINDUNG</a:t>
            </a:r>
          </a:p>
          <a:p>
            <a:pPr marL="514350" indent="-514350">
              <a:buClrTx/>
              <a:buAutoNum type="alphaUcPeriod"/>
            </a:pPr>
            <a:r>
              <a:rPr lang="id-ID" dirty="0" smtClean="0"/>
              <a:t>JARINGAN PARENKIM</a:t>
            </a:r>
          </a:p>
          <a:p>
            <a:pPr marL="514350" indent="-514350">
              <a:buClrTx/>
              <a:buAutoNum type="alphaUcPeriod"/>
            </a:pPr>
            <a:r>
              <a:rPr lang="id-ID" dirty="0" smtClean="0"/>
              <a:t>JARINGAN PENGUAT/PENYOKONG</a:t>
            </a:r>
          </a:p>
          <a:p>
            <a:pPr marL="514350" indent="-514350">
              <a:buClrTx/>
              <a:buAutoNum type="alphaUcPeriod"/>
            </a:pPr>
            <a:r>
              <a:rPr lang="id-ID" dirty="0" smtClean="0"/>
              <a:t>JARINGAN PENGANGKUT</a:t>
            </a:r>
          </a:p>
          <a:p>
            <a:pPr marL="514350" indent="-514350">
              <a:buClrTx/>
              <a:buAutoNum type="alphaUcPeriod"/>
            </a:pPr>
            <a:r>
              <a:rPr lang="id-ID" dirty="0" smtClean="0"/>
              <a:t>JARINGAN GABUS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73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id-ID" smtClean="0"/>
              <a:t>A</a:t>
            </a:r>
            <a:r>
              <a:rPr lang="en-US" smtClean="0"/>
              <a:t>. Jaring</a:t>
            </a:r>
            <a:r>
              <a:rPr lang="id-ID" smtClean="0"/>
              <a:t>an Epidermis</a:t>
            </a:r>
            <a:endParaRPr lang="en-US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4008" y="1066800"/>
            <a:ext cx="4195192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id-ID" dirty="0" smtClean="0"/>
              <a:t>terluar </a:t>
            </a:r>
            <a:r>
              <a:rPr lang="en-US" dirty="0" smtClean="0"/>
              <a:t>yang </a:t>
            </a:r>
            <a:r>
              <a:rPr lang="id-ID" dirty="0" smtClean="0"/>
              <a:t>menutupi permukaan tubuh tumbuhan.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Fungsi: pelindung bagian dalam organ tumbuhan, pelindung terhadap hilangnya air karena penguapan, kerusakan mekanik.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471601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7785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Ciri/Karakteristik Jaringan Epidermis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1560" y="1412776"/>
            <a:ext cx="8075240" cy="4718149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d-ID" sz="3000" dirty="0" smtClean="0"/>
              <a:t>Terdiri dari sel-sel hidup</a:t>
            </a:r>
          </a:p>
          <a:p>
            <a:pPr eaLnBrk="1" hangingPunct="1">
              <a:lnSpc>
                <a:spcPct val="120000"/>
              </a:lnSpc>
            </a:pPr>
            <a:r>
              <a:rPr lang="en-US" sz="3000" dirty="0" err="1" smtClean="0"/>
              <a:t>Bentuk</a:t>
            </a:r>
            <a:r>
              <a:rPr lang="en-US" sz="3000" dirty="0" smtClean="0"/>
              <a:t> se</a:t>
            </a:r>
            <a:r>
              <a:rPr lang="id-ID" sz="3000" dirty="0" smtClean="0"/>
              <a:t>l: persegi panjang</a:t>
            </a:r>
            <a:endParaRPr lang="id-ID" sz="3000" dirty="0"/>
          </a:p>
          <a:p>
            <a:pPr eaLnBrk="1" hangingPunct="1">
              <a:lnSpc>
                <a:spcPct val="120000"/>
              </a:lnSpc>
            </a:pPr>
            <a:r>
              <a:rPr lang="id-ID" sz="3000" dirty="0" smtClean="0"/>
              <a:t>Sel-selnya rapat dan tidak</a:t>
            </a:r>
            <a:r>
              <a:rPr lang="en-US" sz="3000" dirty="0" smtClean="0"/>
              <a:t> </a:t>
            </a:r>
            <a:r>
              <a:rPr lang="en-US" sz="3000" dirty="0" err="1"/>
              <a:t>ada</a:t>
            </a:r>
            <a:r>
              <a:rPr lang="en-US" sz="3000" dirty="0"/>
              <a:t> </a:t>
            </a:r>
            <a:r>
              <a:rPr lang="en-US" sz="3000" dirty="0" err="1"/>
              <a:t>ruang</a:t>
            </a:r>
            <a:r>
              <a:rPr lang="en-US" sz="3000" dirty="0"/>
              <a:t> </a:t>
            </a:r>
            <a:r>
              <a:rPr lang="en-US" sz="3000" dirty="0" err="1"/>
              <a:t>antar</a:t>
            </a:r>
            <a:r>
              <a:rPr lang="en-US" sz="3000" dirty="0"/>
              <a:t> </a:t>
            </a:r>
            <a:r>
              <a:rPr lang="en-US" sz="3000" dirty="0" err="1"/>
              <a:t>sel</a:t>
            </a:r>
            <a:endParaRPr lang="id-ID" sz="3000" dirty="0"/>
          </a:p>
          <a:p>
            <a:pPr eaLnBrk="1" hangingPunct="1">
              <a:lnSpc>
                <a:spcPct val="120000"/>
              </a:lnSpc>
            </a:pPr>
            <a:r>
              <a:rPr lang="en-US" sz="3000" dirty="0" err="1"/>
              <a:t>Tidak</a:t>
            </a:r>
            <a:r>
              <a:rPr lang="en-US" sz="3000" dirty="0"/>
              <a:t> </a:t>
            </a:r>
            <a:r>
              <a:rPr lang="en-US" sz="3000" dirty="0" err="1"/>
              <a:t>memiliki</a:t>
            </a:r>
            <a:r>
              <a:rPr lang="en-US" sz="3000" dirty="0"/>
              <a:t> </a:t>
            </a:r>
            <a:r>
              <a:rPr lang="en-US" sz="3000" dirty="0" err="1" smtClean="0"/>
              <a:t>klorofil</a:t>
            </a:r>
            <a:endParaRPr lang="id-ID" sz="3000" dirty="0" smtClean="0"/>
          </a:p>
          <a:p>
            <a:pPr eaLnBrk="1" hangingPunct="1">
              <a:lnSpc>
                <a:spcPct val="120000"/>
              </a:lnSpc>
            </a:pPr>
            <a:r>
              <a:rPr lang="id-ID" sz="3000" dirty="0" smtClean="0"/>
              <a:t>Dinding sel mengalami penebalan</a:t>
            </a:r>
            <a:endParaRPr lang="en-US" sz="3000" dirty="0"/>
          </a:p>
          <a:p>
            <a:pPr eaLnBrk="1" hangingPunct="1">
              <a:lnSpc>
                <a:spcPct val="120000"/>
              </a:lnSpc>
            </a:pPr>
            <a:r>
              <a:rPr lang="en-US" sz="3000" dirty="0" err="1"/>
              <a:t>Modifikasi</a:t>
            </a:r>
            <a:r>
              <a:rPr lang="en-US" sz="3000" dirty="0"/>
              <a:t>: stomata, </a:t>
            </a:r>
            <a:r>
              <a:rPr lang="en-US" sz="3000" dirty="0" err="1"/>
              <a:t>trikomata</a:t>
            </a:r>
            <a:r>
              <a:rPr lang="en-US" sz="3000" dirty="0"/>
              <a:t>, </a:t>
            </a:r>
            <a:r>
              <a:rPr lang="en-US" sz="3000" dirty="0" err="1" smtClean="0"/>
              <a:t>spina</a:t>
            </a:r>
            <a:r>
              <a:rPr lang="id-ID" sz="3000" dirty="0" smtClean="0"/>
              <a:t> (duri)</a:t>
            </a:r>
            <a:r>
              <a:rPr lang="en-US" sz="3000" dirty="0" smtClean="0"/>
              <a:t>, velamen, </a:t>
            </a:r>
            <a:r>
              <a:rPr lang="en-US" sz="3000" dirty="0" err="1"/>
              <a:t>sel</a:t>
            </a:r>
            <a:r>
              <a:rPr lang="en-US" sz="3000" dirty="0"/>
              <a:t> </a:t>
            </a:r>
            <a:r>
              <a:rPr lang="en-US" sz="3000" dirty="0" err="1"/>
              <a:t>kersik</a:t>
            </a:r>
            <a:endParaRPr lang="en-US" sz="3000" u="sng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8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09313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554688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7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FUNGSI STOMATA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067944" y="1268760"/>
            <a:ext cx="5076056" cy="4862165"/>
          </a:xfrm>
        </p:spPr>
        <p:txBody>
          <a:bodyPr/>
          <a:lstStyle/>
          <a:p>
            <a:r>
              <a:rPr lang="id-ID" dirty="0" smtClean="0"/>
              <a:t> </a:t>
            </a:r>
            <a:r>
              <a:rPr lang="id-ID" sz="3000" dirty="0" smtClean="0"/>
              <a:t>Jalan masuknya CO</a:t>
            </a:r>
            <a:r>
              <a:rPr lang="id-ID" sz="3000" baseline="-25000" dirty="0" smtClean="0"/>
              <a:t>2</a:t>
            </a:r>
            <a:r>
              <a:rPr lang="id-ID" sz="3000" dirty="0" smtClean="0"/>
              <a:t> dari udara dan keluarnya O</a:t>
            </a:r>
            <a:r>
              <a:rPr lang="id-ID" sz="3000" baseline="-25000" dirty="0" smtClean="0"/>
              <a:t>2</a:t>
            </a:r>
            <a:r>
              <a:rPr lang="id-ID" sz="3000" dirty="0" smtClean="0"/>
              <a:t> pada waktu fotosintesis di siang hari. (pertukaran gas)</a:t>
            </a:r>
          </a:p>
          <a:p>
            <a:r>
              <a:rPr lang="id-ID" sz="3000" dirty="0" smtClean="0"/>
              <a:t>Jalan penguapan (transpirasi)</a:t>
            </a:r>
          </a:p>
          <a:p>
            <a:r>
              <a:rPr lang="id-ID" sz="3000" dirty="0" smtClean="0"/>
              <a:t>Jalan pernapasan (respirasi) yaitu masuknya </a:t>
            </a:r>
            <a:r>
              <a:rPr lang="id-ID" sz="3000" dirty="0"/>
              <a:t>O</a:t>
            </a:r>
            <a:r>
              <a:rPr lang="id-ID" sz="3000" baseline="-25000" dirty="0"/>
              <a:t>2</a:t>
            </a:r>
            <a:r>
              <a:rPr lang="id-ID" sz="3000" dirty="0"/>
              <a:t> </a:t>
            </a:r>
            <a:r>
              <a:rPr lang="id-ID" sz="3000" dirty="0" smtClean="0"/>
              <a:t>dan keluarnya CO</a:t>
            </a:r>
            <a:r>
              <a:rPr lang="id-ID" sz="3000" baseline="-25000" dirty="0" smtClean="0"/>
              <a:t>2.</a:t>
            </a:r>
            <a:endParaRPr lang="id-ID" sz="3000" dirty="0" smtClean="0"/>
          </a:p>
          <a:p>
            <a:endParaRPr lang="id-ID" sz="3000" dirty="0" smtClean="0"/>
          </a:p>
          <a:p>
            <a:endParaRPr lang="id-ID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888432" cy="413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B. Jaringan Parenkim </a:t>
            </a:r>
            <a:endParaRPr lang="id-ID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95536" y="1268760"/>
            <a:ext cx="8291264" cy="4862165"/>
          </a:xfrm>
        </p:spPr>
        <p:txBody>
          <a:bodyPr/>
          <a:lstStyle/>
          <a:p>
            <a:pPr algn="just">
              <a:buClrTx/>
              <a:buFont typeface="Arial" pitchFamily="34" charset="0"/>
              <a:buChar char="•"/>
            </a:pPr>
            <a:r>
              <a:rPr lang="id-ID" dirty="0" smtClean="0"/>
              <a:t>Merupakan jaringan yang menjadi tempat untuk jaringan lainnya.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id-ID" dirty="0" smtClean="0"/>
              <a:t>tersusun atas sel parenkim yang berdinding tipis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parenkim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cadangan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>
                <a:solidFill>
                  <a:srgbClr val="996633"/>
                </a:solidFill>
              </a:rPr>
              <a:t>.</a:t>
            </a:r>
            <a:endParaRPr lang="id-ID" dirty="0" smtClean="0"/>
          </a:p>
          <a:p>
            <a:pPr algn="just">
              <a:buClrTx/>
              <a:buFont typeface="Arial" pitchFamily="34" charset="0"/>
              <a:buChar char="•"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9401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372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Watermark</vt:lpstr>
      <vt:lpstr>JARINGAN PERMANEN</vt:lpstr>
      <vt:lpstr>ARTI DAN CIRI JARINGAN PERMANEN</vt:lpstr>
      <vt:lpstr>MACAM-MACAM  JARINGAN PERMANEN</vt:lpstr>
      <vt:lpstr>A. Jaringan Epidermis</vt:lpstr>
      <vt:lpstr>Ciri/Karakteristik Jaringan Epidermis</vt:lpstr>
      <vt:lpstr>PowerPoint Presentation</vt:lpstr>
      <vt:lpstr>PowerPoint Presentation</vt:lpstr>
      <vt:lpstr>FUNGSI STOMATA</vt:lpstr>
      <vt:lpstr>B. Jaringan Parenkim </vt:lpstr>
      <vt:lpstr>Berdasarkan fungsinya:</vt:lpstr>
      <vt:lpstr>Parenkim asimilasi</vt:lpstr>
      <vt:lpstr>Parenkim Penimbun</vt:lpstr>
      <vt:lpstr>PowerPoint Presentation</vt:lpstr>
      <vt:lpstr>Parenkim Pengangkut</vt:lpstr>
      <vt:lpstr>Parenkim penyimpan udara (aerenkim)</vt:lpstr>
      <vt:lpstr>Parenkim penutup luka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Jaringan Dewasa (Permanen)</dc:title>
  <dc:creator>win7</dc:creator>
  <cp:lastModifiedBy>win7</cp:lastModifiedBy>
  <cp:revision>29</cp:revision>
  <dcterms:created xsi:type="dcterms:W3CDTF">2020-07-21T13:28:17Z</dcterms:created>
  <dcterms:modified xsi:type="dcterms:W3CDTF">2021-08-02T05:16:28Z</dcterms:modified>
</cp:coreProperties>
</file>