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</p:sldMasterIdLst>
  <p:sldIdLst>
    <p:sldId id="262" r:id="rId5"/>
    <p:sldId id="257" r:id="rId6"/>
    <p:sldId id="258" r:id="rId7"/>
    <p:sldId id="264" r:id="rId8"/>
    <p:sldId id="259" r:id="rId9"/>
    <p:sldId id="263" r:id="rId10"/>
    <p:sldId id="261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7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50394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395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51C39-A63C-42B0-AD32-52456F6850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DC63-A0FF-442E-BF58-E6CE617390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0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7F5DA-E219-48F8-A64D-0B4B3B02EA8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3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1BF6B-82F1-4E69-A2F4-CBBA68E49E5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39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BE09E-4642-4F16-A02D-7CAF3378B4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59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1F6E7-A21B-41DA-A040-5D80DA2161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63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99EEA-4BEE-4D73-AFAD-6562F3F8F8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395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8732F-261F-4025-8493-825E4091FB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584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2C92-2A13-4F2D-A283-B56B43749E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954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C1F8-C284-4C3C-A61C-5B9D5BB88A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6793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56FDE-4713-4257-841F-5D1B1CB897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44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C203B-574F-4D2F-9672-12AD980807D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55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276C4-4D8B-4BA8-8616-FAD5C833D8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29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034DD-05C6-4D62-AD79-16B25420FB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90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0770-4A2A-46CA-AE05-D9898CA5CA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074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CC771-B4E8-47C4-AD6B-84AC55EC4B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5759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51C39-A63C-42B0-AD32-52456F6850E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C203B-574F-4D2F-9672-12AD980807D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02D5F-68E6-449B-8AAC-0BC096C000C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BD836-B8BF-444A-BC31-07AD369E1E8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7DD-A07E-4D98-B103-07C31B326FF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7CD36-74F1-4F42-9142-4392C2342D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02D5F-68E6-449B-8AAC-0BC096C000C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7385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13219-66B4-4F74-9D09-434D6A1FC9F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4B062-D523-4CD7-8577-C2574170349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67DAA8-9F03-4864-8384-7FEADA7896A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7DC63-A0FF-442E-BF58-E6CE617390B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7F5DA-E219-48F8-A64D-0B4B3B02EA8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51C39-A63C-42B0-AD32-52456F6850E3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FC203B-574F-4D2F-9672-12AD980807DC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02D5F-68E6-449B-8AAC-0BC096C000C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BD836-B8BF-444A-BC31-07AD369E1E85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A47DD-A07E-4D98-B103-07C31B326FF1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BD836-B8BF-444A-BC31-07AD369E1E8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804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7CD36-74F1-4F42-9142-4392C2342DA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13219-66B4-4F74-9D09-434D6A1FC9FB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4B062-D523-4CD7-8577-C2574170349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67DAA8-9F03-4864-8384-7FEADA7896A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7DC63-A0FF-442E-BF58-E6CE617390B0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7F5DA-E219-48F8-A64D-0B4B3B02EA8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A47DD-A07E-4D98-B103-07C31B326FF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99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7CD36-74F1-4F42-9142-4392C2342DA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5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13219-66B4-4F74-9D09-434D6A1FC9F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4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4B062-D523-4CD7-8577-C2574170349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7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7DAA8-9F03-4864-8384-7FEADA7896A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2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915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5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6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7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918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8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19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0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1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2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3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4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5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6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7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8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29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0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1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2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3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4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5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936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9370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DC8D4-BF88-440D-B5F7-6B81FE767F5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9371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372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373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374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813662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4F0865-FAC0-46A1-BCBB-DCED46BE2F2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42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DC8D4-BF88-440D-B5F7-6B81FE767F54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DC8D4-BF88-440D-B5F7-6B81FE767F54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420888"/>
            <a:ext cx="8784975" cy="3705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/>
              <a:t>TUJUAN PEMBELAJARAN: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JENIS JARINGAN OTOT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PERBEDAAN  PADA JARINGAN OTOT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LETAK JARINGAN OTOT PADA ORGAN TUBUH</a:t>
            </a: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7200" b="1" dirty="0" smtClean="0">
                <a:solidFill>
                  <a:schemeClr val="tx1"/>
                </a:solidFill>
              </a:rPr>
              <a:t>JARINGAN OTOT</a:t>
            </a:r>
            <a:endParaRPr lang="id-ID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7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91513" cy="633412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smtClean="0"/>
              <a:t>Jaringan Otot</a:t>
            </a:r>
            <a:r>
              <a:rPr lang="en-US" sz="4000" smtClean="0"/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557338"/>
            <a:ext cx="6408712" cy="5040312"/>
          </a:xfrm>
        </p:spPr>
        <p:txBody>
          <a:bodyPr>
            <a:normAutofit/>
          </a:bodyPr>
          <a:lstStyle/>
          <a:p>
            <a:pPr marL="533400" indent="-533400" eaLnBrk="1" hangingPunct="1">
              <a:defRPr/>
            </a:pPr>
            <a:r>
              <a:rPr lang="id-ID" sz="2800" dirty="0" smtClean="0"/>
              <a:t>Jenis-jenis jaringan otot</a:t>
            </a:r>
            <a:r>
              <a:rPr lang="fi-FI" sz="2800" dirty="0" smtClean="0"/>
              <a:t>: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fi-FI" sz="2800" dirty="0" smtClean="0"/>
              <a:t>Otot polos</a:t>
            </a:r>
          </a:p>
          <a:p>
            <a:pPr marL="722313" lvl="1" indent="-192088" eaLnBrk="1" hangingPunct="1">
              <a:defRPr/>
            </a:pPr>
            <a:r>
              <a:rPr lang="fi-FI" sz="2400" dirty="0" smtClean="0"/>
              <a:t>Sel otot polos berbentuk gelendong dengan sebuah inti yang terletak di tengah</a:t>
            </a:r>
            <a:r>
              <a:rPr lang="id-ID" sz="2400" dirty="0" smtClean="0"/>
              <a:t>.</a:t>
            </a:r>
            <a:endParaRPr lang="fi-FI" sz="2400" dirty="0" smtClean="0"/>
          </a:p>
          <a:p>
            <a:pPr marL="722313" lvl="1" indent="-192088" eaLnBrk="1" hangingPunct="1">
              <a:defRPr/>
            </a:pPr>
            <a:r>
              <a:rPr lang="fi-FI" sz="2400" dirty="0" smtClean="0"/>
              <a:t>Mempunyai persarafan </a:t>
            </a:r>
            <a:r>
              <a:rPr lang="id-ID" sz="2400" dirty="0" smtClean="0"/>
              <a:t>o</a:t>
            </a:r>
            <a:r>
              <a:rPr lang="fi-FI" sz="2400" dirty="0" smtClean="0"/>
              <a:t>tonom (</a:t>
            </a:r>
            <a:r>
              <a:rPr lang="id-ID" sz="2400" dirty="0" smtClean="0"/>
              <a:t>saraf tak sadar</a:t>
            </a:r>
            <a:r>
              <a:rPr lang="fi-FI" sz="2400" dirty="0" smtClean="0"/>
              <a:t>)</a:t>
            </a:r>
            <a:endParaRPr lang="id-ID" sz="2400" dirty="0" smtClean="0"/>
          </a:p>
          <a:p>
            <a:pPr marL="722313" lvl="1" indent="-192088" eaLnBrk="1" hangingPunct="1">
              <a:defRPr/>
            </a:pPr>
            <a:r>
              <a:rPr lang="id-ID" sz="2400" dirty="0" smtClean="0"/>
              <a:t>Gerak tidak menurut kehendak (involunter)</a:t>
            </a:r>
            <a:endParaRPr lang="fi-FI" sz="2400" dirty="0" smtClean="0"/>
          </a:p>
          <a:p>
            <a:pPr marL="722313" lvl="1" indent="-192088" eaLnBrk="1" hangingPunct="1">
              <a:defRPr/>
            </a:pPr>
            <a:r>
              <a:rPr lang="fi-FI" sz="2400" dirty="0" smtClean="0"/>
              <a:t>Kontraksinya lambat, cukup lama dan tidak cepat lelah</a:t>
            </a:r>
          </a:p>
          <a:p>
            <a:pPr marL="722313" lvl="1" indent="-192088" eaLnBrk="1" hangingPunct="1">
              <a:defRPr/>
            </a:pPr>
            <a:r>
              <a:rPr lang="fi-FI" sz="2400" dirty="0" smtClean="0"/>
              <a:t>Pada </a:t>
            </a:r>
            <a:r>
              <a:rPr lang="id-ID" sz="2400" dirty="0" smtClean="0"/>
              <a:t>saluran pencernaan</a:t>
            </a:r>
            <a:r>
              <a:rPr lang="fi-FI" sz="2400" dirty="0" smtClean="0"/>
              <a:t>, pembuluh darah</a:t>
            </a:r>
            <a:r>
              <a:rPr lang="id-ID" sz="2400" dirty="0" smtClean="0"/>
              <a:t>, saluran </a:t>
            </a:r>
            <a:r>
              <a:rPr lang="id-ID" sz="2400" dirty="0" smtClean="0"/>
              <a:t>pernapasan</a:t>
            </a:r>
            <a:r>
              <a:rPr lang="id-ID" sz="2400" dirty="0" smtClean="0"/>
              <a:t>, saluran reproduksi</a:t>
            </a:r>
            <a:endParaRPr lang="fi-FI" sz="2400" dirty="0" smtClean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23850" y="981075"/>
            <a:ext cx="882015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52527C"/>
              </a:buClr>
              <a:defRPr/>
            </a:pPr>
            <a:r>
              <a:rPr lang="id-ID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Otot disebut se</a:t>
            </a:r>
            <a:r>
              <a:rPr lang="sv-SE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bagai </a:t>
            </a:r>
            <a:r>
              <a:rPr lang="id-ID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alat </a:t>
            </a:r>
            <a:r>
              <a:rPr lang="sv-SE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gerak </a:t>
            </a:r>
            <a:r>
              <a:rPr lang="sv-SE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aktif.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" name="Picture 4" descr="img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81076"/>
            <a:ext cx="2699792" cy="568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4117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5832475" cy="619283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2"/>
              <a:defRPr/>
            </a:pPr>
            <a:r>
              <a:rPr lang="fi-FI" dirty="0" smtClean="0">
                <a:solidFill>
                  <a:srgbClr val="FFFF00"/>
                </a:solidFill>
              </a:rPr>
              <a:t>Otot rangka/ otot lurik</a:t>
            </a:r>
          </a:p>
          <a:p>
            <a:pPr marL="990600" lvl="1" indent="-533400" eaLnBrk="1" hangingPunct="1">
              <a:defRPr/>
            </a:pPr>
            <a:r>
              <a:rPr lang="fi-FI" dirty="0" smtClean="0"/>
              <a:t>Sel atau serabut sel otot rangka berbentuk silinder</a:t>
            </a:r>
          </a:p>
          <a:p>
            <a:pPr marL="990600" lvl="1" indent="-533400" eaLnBrk="1" hangingPunct="1">
              <a:defRPr/>
            </a:pPr>
            <a:r>
              <a:rPr lang="fi-FI" dirty="0" smtClean="0"/>
              <a:t>I</a:t>
            </a:r>
            <a:r>
              <a:rPr lang="id-ID" dirty="0" smtClean="0"/>
              <a:t>nti sel terletak di tepi</a:t>
            </a:r>
            <a:endParaRPr lang="fi-FI" dirty="0" smtClean="0"/>
          </a:p>
          <a:p>
            <a:pPr marL="990600" lvl="1" indent="-533400" eaLnBrk="1" hangingPunct="1">
              <a:defRPr/>
            </a:pPr>
            <a:r>
              <a:rPr lang="fi-FI" dirty="0" smtClean="0"/>
              <a:t>Bekerja di bawah kesadaran (otot volunter)</a:t>
            </a:r>
          </a:p>
          <a:p>
            <a:pPr marL="990600" lvl="1" indent="-533400" eaLnBrk="1" hangingPunct="1">
              <a:defRPr/>
            </a:pPr>
            <a:r>
              <a:rPr lang="fi-FI" dirty="0" smtClean="0"/>
              <a:t>Kontraksinya cepat, tetapi cepat lelah</a:t>
            </a:r>
          </a:p>
          <a:p>
            <a:pPr marL="990600" lvl="1" indent="-533400" eaLnBrk="1" hangingPunct="1">
              <a:defRPr/>
            </a:pPr>
            <a:r>
              <a:rPr lang="fi-FI" dirty="0" smtClean="0"/>
              <a:t>Otot rangka melekat pada rangka (misal trisep, bisep), lidah, bibir, kelopak mata dan diafragma</a:t>
            </a:r>
          </a:p>
        </p:txBody>
      </p:sp>
      <p:pic>
        <p:nvPicPr>
          <p:cNvPr id="4" name="Picture 4" descr="img19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14375"/>
            <a:ext cx="3214687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77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42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5761037" cy="63373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3"/>
              <a:defRPr/>
            </a:pPr>
            <a:r>
              <a:rPr lang="fi-FI" dirty="0" smtClean="0">
                <a:solidFill>
                  <a:srgbClr val="FFFF00"/>
                </a:solidFill>
              </a:rPr>
              <a:t>Otot jantung</a:t>
            </a:r>
            <a:endParaRPr lang="en-US" dirty="0" smtClean="0">
              <a:solidFill>
                <a:srgbClr val="FFFF00"/>
              </a:solidFill>
            </a:endParaRPr>
          </a:p>
          <a:p>
            <a:pPr marL="990600" lvl="1" indent="-533400" eaLnBrk="1" hangingPunct="1">
              <a:defRPr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endParaRPr lang="en-US" dirty="0" smtClean="0"/>
          </a:p>
          <a:p>
            <a:pPr marL="990600" lvl="1" indent="-533400" eaLnBrk="1" hangingPunct="1">
              <a:defRPr/>
            </a:pP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serabutnya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endParaRPr lang="en-US" dirty="0" smtClean="0"/>
          </a:p>
          <a:p>
            <a:pPr marL="990600" lvl="1" indent="-533400" eaLnBrk="1" hangingPunct="1">
              <a:defRPr/>
            </a:pPr>
            <a:r>
              <a:rPr lang="id-ID" dirty="0" smtClean="0"/>
              <a:t>Inti sel terletak ditengah.</a:t>
            </a:r>
            <a:endParaRPr lang="en-US" dirty="0" smtClean="0"/>
          </a:p>
          <a:p>
            <a:pPr marL="990600" lvl="1" indent="-533400" eaLnBrk="1" hangingPunct="1">
              <a:defRPr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diskus</a:t>
            </a:r>
            <a:r>
              <a:rPr lang="en-US" dirty="0" smtClean="0"/>
              <a:t> </a:t>
            </a:r>
            <a:r>
              <a:rPr lang="en-US" dirty="0" err="1" smtClean="0"/>
              <a:t>interkalaris</a:t>
            </a:r>
            <a:endParaRPr lang="id-ID" dirty="0" smtClean="0"/>
          </a:p>
          <a:p>
            <a:pPr marL="457200" lvl="1" indent="0" eaLnBrk="1" hangingPunct="1">
              <a:buNone/>
              <a:defRPr/>
            </a:pPr>
            <a:r>
              <a:rPr lang="id-ID" dirty="0" smtClean="0"/>
              <a:t>(setiap percabangan sel otot jantung terdapat jaringan ikat)</a:t>
            </a:r>
            <a:endParaRPr lang="en-US" dirty="0" smtClean="0"/>
          </a:p>
          <a:p>
            <a:pPr marL="990600" lvl="1" indent="-533400" eaLnBrk="1" hangingPunct="1">
              <a:defRPr/>
            </a:pPr>
            <a:r>
              <a:rPr lang="en-US" dirty="0" err="1" smtClean="0"/>
              <a:t>Kontraksinya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(</a:t>
            </a:r>
            <a:r>
              <a:rPr lang="en-US" dirty="0" err="1" smtClean="0"/>
              <a:t>otot</a:t>
            </a:r>
            <a:r>
              <a:rPr lang="en-US" dirty="0" smtClean="0"/>
              <a:t> </a:t>
            </a:r>
            <a:r>
              <a:rPr lang="en-US" dirty="0" err="1" smtClean="0"/>
              <a:t>involunter</a:t>
            </a:r>
            <a:r>
              <a:rPr lang="en-US" dirty="0" smtClean="0"/>
              <a:t>)</a:t>
            </a:r>
          </a:p>
          <a:p>
            <a:pPr marL="990600" lvl="1" indent="-533400" eaLnBrk="1" hangingPunct="1">
              <a:defRPr/>
            </a:pP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berirama</a:t>
            </a:r>
            <a:endParaRPr lang="en-US" dirty="0" smtClean="0"/>
          </a:p>
        </p:txBody>
      </p:sp>
      <p:pic>
        <p:nvPicPr>
          <p:cNvPr id="114692" name="Picture 4" descr="img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52513"/>
            <a:ext cx="2987675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85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37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tipe ot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4724400" y="381000"/>
            <a:ext cx="3429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3600" kern="1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Tipe otot</a:t>
            </a:r>
          </a:p>
        </p:txBody>
      </p:sp>
    </p:spTree>
    <p:extLst>
      <p:ext uri="{BB962C8B-B14F-4D97-AF65-F5344CB8AC3E}">
        <p14:creationId xmlns:p14="http://schemas.microsoft.com/office/powerpoint/2010/main" val="120744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182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Digital Dots</vt:lpstr>
      <vt:lpstr>Default Design</vt:lpstr>
      <vt:lpstr>Waveform</vt:lpstr>
      <vt:lpstr>Adjacency</vt:lpstr>
      <vt:lpstr>JARINGAN OTOT</vt:lpstr>
      <vt:lpstr>Jaringan Otot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11</cp:revision>
  <dcterms:created xsi:type="dcterms:W3CDTF">2020-08-21T02:40:47Z</dcterms:created>
  <dcterms:modified xsi:type="dcterms:W3CDTF">2021-08-23T03:56:58Z</dcterms:modified>
</cp:coreProperties>
</file>