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7" r:id="rId3"/>
    <p:sldMasterId id="2147483709" r:id="rId4"/>
    <p:sldMasterId id="2147483721" r:id="rId5"/>
  </p:sldMasterIdLst>
  <p:sldIdLst>
    <p:sldId id="257" r:id="rId6"/>
    <p:sldId id="258" r:id="rId7"/>
    <p:sldId id="280" r:id="rId8"/>
    <p:sldId id="259" r:id="rId9"/>
    <p:sldId id="271" r:id="rId10"/>
    <p:sldId id="260" r:id="rId11"/>
    <p:sldId id="281" r:id="rId12"/>
    <p:sldId id="270" r:id="rId13"/>
    <p:sldId id="261" r:id="rId14"/>
    <p:sldId id="277" r:id="rId15"/>
    <p:sldId id="262" r:id="rId16"/>
    <p:sldId id="274" r:id="rId17"/>
    <p:sldId id="278" r:id="rId18"/>
    <p:sldId id="263" r:id="rId19"/>
    <p:sldId id="264" r:id="rId20"/>
    <p:sldId id="279" r:id="rId21"/>
    <p:sldId id="265" r:id="rId22"/>
    <p:sldId id="266" r:id="rId23"/>
    <p:sldId id="267" r:id="rId24"/>
    <p:sldId id="268" r:id="rId25"/>
    <p:sldId id="273" r:id="rId26"/>
    <p:sldId id="276" r:id="rId27"/>
    <p:sldId id="275" r:id="rId28"/>
    <p:sldId id="282"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rot="39991575" flipH="1" flipV="1">
              <a:off x="5377"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50394"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50395"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222" name="Rectangle 222"/>
          <p:cNvSpPr>
            <a:spLocks noGrp="1" noChangeArrowheads="1"/>
          </p:cNvSpPr>
          <p:nvPr>
            <p:ph type="sldNum" sz="quarter" idx="12"/>
          </p:nvPr>
        </p:nvSpPr>
        <p:spPr/>
        <p:txBody>
          <a:bodyPr/>
          <a:lstStyle>
            <a:lvl1pPr>
              <a:defRPr/>
            </a:lvl1pPr>
          </a:lstStyle>
          <a:p>
            <a:pPr>
              <a:defRPr/>
            </a:pPr>
            <a:fld id="{DDC51C39-A63C-42B0-AD32-52456F6850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354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6E87DC63-A0FF-442E-BF58-E6CE617390B0}"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8222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C697F5DA-E219-48F8-A64D-0B4B3B02EA84}"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52409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B8C1BF6B-82F1-4E69-A2F4-CBBA68E49E59}" type="slidenum">
              <a:rPr lang="en-US">
                <a:solidFill>
                  <a:srgbClr val="FFFFFF"/>
                </a:solidFill>
              </a:rPr>
              <a:pPr>
                <a:defRPr/>
              </a:pPr>
              <a:t>‹#›</a:t>
            </a:fld>
            <a:endParaRPr lang="en-US">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82197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DC51C39-A63C-42B0-AD32-52456F6850E3}" type="slidenum">
              <a:rPr lang="en-US" smtClean="0">
                <a:solidFill>
                  <a:srgbClr val="FFFFFF"/>
                </a:solidFill>
              </a:rPr>
              <a:pPr>
                <a:defRPr/>
              </a:pPr>
              <a:t>‹#›</a:t>
            </a:fld>
            <a:endParaRPr lang="en-US">
              <a:solidFill>
                <a:srgbClr val="FFFFFF"/>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94FC203B-574F-4D2F-9672-12AD980807DC}" type="slidenum">
              <a:rPr lang="en-US" smtClean="0">
                <a:solidFill>
                  <a:srgbClr val="FFFFFF"/>
                </a:solidFill>
              </a:rPr>
              <a:pPr>
                <a:defRPr/>
              </a:pPr>
              <a:t>‹#›</a:t>
            </a:fld>
            <a:endParaRPr lang="en-US">
              <a:solidFill>
                <a:srgbClr val="FFFFFF"/>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ED302D5F-68E6-449B-8AAC-0BC096C000CF}" type="slidenum">
              <a:rPr lang="en-US" smtClean="0">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3BBD836-B8BF-444A-BC31-07AD369E1E85}" type="slidenum">
              <a:rPr lang="en-US" smtClean="0">
                <a:solidFill>
                  <a:srgbClr val="FFFFFF"/>
                </a:solidFill>
              </a:rPr>
              <a:pPr>
                <a:defRPr/>
              </a:pPr>
              <a:t>‹#›</a:t>
            </a:fld>
            <a:endParaRPr lang="en-US">
              <a:solidFill>
                <a:srgbClr val="FFFFFF"/>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D6A47DD-A07E-4D98-B103-07C31B326FF1}" type="slidenum">
              <a:rPr lang="en-US" smtClean="0">
                <a:solidFill>
                  <a:srgbClr val="FFFFFF"/>
                </a:solidFill>
              </a:rPr>
              <a:pPr>
                <a:defRPr/>
              </a:pPr>
              <a:t>‹#›</a:t>
            </a:fld>
            <a:endParaRPr lang="en-US">
              <a:solidFill>
                <a:srgbClr val="FFFFFF"/>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E547CD36-74F1-4F42-9142-4392C2342DAF}" type="slidenum">
              <a:rPr lang="en-US" smtClean="0">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43A13219-66B4-4F74-9D09-434D6A1FC9FB}" type="slidenum">
              <a:rPr lang="en-US" smtClean="0">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94FC203B-574F-4D2F-9672-12AD980807DC}"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14385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3364B062-D523-4CD7-8577-C25741703496}" type="slidenum">
              <a:rPr lang="en-US" smtClean="0">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A767DAA8-9F03-4864-8384-7FEADA7896A8}" type="slidenum">
              <a:rPr lang="en-US" smtClean="0">
                <a:solidFill>
                  <a:srgbClr val="FFFFFF"/>
                </a:solidFill>
              </a:rPr>
              <a:pPr>
                <a:defRPr/>
              </a:pPr>
              <a:t>‹#›</a:t>
            </a:fld>
            <a:endParaRPr lang="en-US">
              <a:solidFill>
                <a:srgbClr val="FFFFFF"/>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E87DC63-A0FF-442E-BF58-E6CE617390B0}" type="slidenum">
              <a:rPr lang="en-US" smtClean="0">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C697F5DA-E219-48F8-A64D-0B4B3B02EA84}" type="slidenum">
              <a:rPr lang="en-US" smtClean="0">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DDC51C39-A63C-42B0-AD32-52456F6850E3}" type="slidenum">
              <a:rPr lang="en-US" smtClean="0">
                <a:solidFill>
                  <a:srgbClr val="FFFFFF"/>
                </a:solidFill>
              </a:rPr>
              <a:pPr>
                <a:defRPr/>
              </a:pPr>
              <a:t>‹#›</a:t>
            </a:fld>
            <a:endParaRPr lang="en-US">
              <a:solidFill>
                <a:srgbClr val="FFFFFF"/>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94FC203B-574F-4D2F-9672-12AD980807DC}"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ED302D5F-68E6-449B-8AAC-0BC096C000CF}" type="slidenum">
              <a:rPr lang="en-US" smtClean="0">
                <a:solidFill>
                  <a:srgbClr val="FFFFFF"/>
                </a:solidFill>
              </a:rPr>
              <a:pPr>
                <a:defRPr/>
              </a:pPr>
              <a:t>‹#›</a:t>
            </a:fld>
            <a:endParaRPr lang="en-US">
              <a:solidFill>
                <a:srgbClr val="FFFFFF"/>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3BBD836-B8BF-444A-BC31-07AD369E1E85}"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D6A47DD-A07E-4D98-B103-07C31B326FF1}" type="slidenum">
              <a:rPr lang="en-US" smtClean="0">
                <a:solidFill>
                  <a:srgbClr val="FFFFFF"/>
                </a:solidFill>
              </a:rPr>
              <a:pPr>
                <a:defRPr/>
              </a:pPr>
              <a:t>‹#›</a:t>
            </a:fld>
            <a:endParaRPr lang="en-US">
              <a:solidFill>
                <a:srgbClr val="FFFFFF"/>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E547CD36-74F1-4F42-9142-4392C2342DAF}"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ED302D5F-68E6-449B-8AAC-0BC096C000CF}"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79954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43A13219-66B4-4F74-9D09-434D6A1FC9FB}"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3364B062-D523-4CD7-8577-C25741703496}" type="slidenum">
              <a:rPr lang="en-US" smtClean="0">
                <a:solidFill>
                  <a:srgbClr val="FFFFFF"/>
                </a:solidFill>
              </a:rPr>
              <a:pPr>
                <a:defRPr/>
              </a:pPr>
              <a:t>‹#›</a:t>
            </a:fld>
            <a:endParaRPr lang="en-US">
              <a:solidFill>
                <a:srgbClr val="FFFFFF"/>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A767DAA8-9F03-4864-8384-7FEADA7896A8}"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E87DC63-A0FF-442E-BF58-E6CE617390B0}"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C697F5DA-E219-48F8-A64D-0B4B3B02EA84}"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solidFill>
                <a:srgbClr val="FFFFFF"/>
              </a:solidFill>
            </a:endParaRPr>
          </a:p>
        </p:txBody>
      </p:sp>
      <p:sp>
        <p:nvSpPr>
          <p:cNvPr id="17" name="Footer Placeholder 16"/>
          <p:cNvSpPr>
            <a:spLocks noGrp="1"/>
          </p:cNvSpPr>
          <p:nvPr>
            <p:ph type="ftr" sz="quarter" idx="11"/>
          </p:nvPr>
        </p:nvSpPr>
        <p:spPr/>
        <p:txBody>
          <a:bodyPr/>
          <a:lstStyle/>
          <a:p>
            <a:pPr>
              <a:defRPr/>
            </a:pPr>
            <a:endParaRPr lang="en-US">
              <a:solidFill>
                <a:srgbClr val="FFFFFF"/>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DDC51C39-A63C-42B0-AD32-52456F6850E3}" type="slidenum">
              <a:rPr lang="en-US" smtClean="0">
                <a:solidFill>
                  <a:srgbClr val="FFFFFF"/>
                </a:solidFill>
              </a:rPr>
              <a:pPr>
                <a:defRPr/>
              </a:pPr>
              <a:t>‹#›</a:t>
            </a:fld>
            <a:endParaRPr lang="en-US">
              <a:solidFill>
                <a:srgbClr val="FFFFFF"/>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a:xfrm>
            <a:off x="4361688" y="1026372"/>
            <a:ext cx="457200" cy="441325"/>
          </a:xfrm>
        </p:spPr>
        <p:txBody>
          <a:bodyPr/>
          <a:lstStyle/>
          <a:p>
            <a:pPr>
              <a:defRPr/>
            </a:pPr>
            <a:fld id="{94FC203B-574F-4D2F-9672-12AD980807DC}" type="slidenum">
              <a:rPr lang="en-US" smtClean="0">
                <a:solidFill>
                  <a:srgbClr val="FFFFFF"/>
                </a:solidFill>
              </a:rPr>
              <a:pPr>
                <a:defRPr/>
              </a:pPr>
              <a:t>‹#›</a:t>
            </a:fld>
            <a:endParaRPr lang="en-US">
              <a:solidFill>
                <a:srgbClr val="FFFFFF"/>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ED302D5F-68E6-449B-8AAC-0BC096C000CF}" type="slidenum">
              <a:rPr lang="en-US" smtClean="0">
                <a:solidFill>
                  <a:srgbClr val="FFFFFF"/>
                </a:solidFill>
              </a:rPr>
              <a:pPr>
                <a:defRPr/>
              </a:pPr>
              <a:t>‹#›</a:t>
            </a:fld>
            <a:endParaRPr lang="en-US">
              <a:solidFill>
                <a:srgbClr val="FFFFFF"/>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3BBD836-B8BF-444A-BC31-07AD369E1E85}" type="slidenum">
              <a:rPr lang="en-US" smtClean="0">
                <a:solidFill>
                  <a:srgbClr val="FFFFFF"/>
                </a:solidFill>
              </a:rPr>
              <a:pPr>
                <a:defRPr/>
              </a:pPr>
              <a:t>‹#›</a:t>
            </a:fld>
            <a:endParaRPr lang="en-US">
              <a:solidFill>
                <a:srgbClr val="FFFFFF"/>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solidFill>
                <a:srgbClr val="FFFFFF"/>
              </a:solidFill>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BD6A47DD-A07E-4D98-B103-07C31B326FF1}" type="slidenum">
              <a:rPr lang="en-US" smtClean="0">
                <a:solidFill>
                  <a:srgbClr val="FFFFFF"/>
                </a:solidFill>
              </a:rPr>
              <a:pPr>
                <a:defRPr/>
              </a:pPr>
              <a:t>‹#›</a:t>
            </a:fld>
            <a:endParaRPr lang="en-US">
              <a:solidFill>
                <a:srgbClr val="FFFFFF"/>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53BBD836-B8BF-444A-BC31-07AD369E1E85}"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12071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4343400" y="1036020"/>
            <a:ext cx="457200" cy="441325"/>
          </a:xfrm>
        </p:spPr>
        <p:txBody>
          <a:bodyPr/>
          <a:lstStyle/>
          <a:p>
            <a:pPr>
              <a:defRPr/>
            </a:pPr>
            <a:fld id="{E547CD36-74F1-4F42-9142-4392C2342DAF}"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43A13219-66B4-4F74-9D09-434D6A1FC9FB}"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3364B062-D523-4CD7-8577-C25741703496}" type="slidenum">
              <a:rPr lang="en-US" smtClean="0">
                <a:solidFill>
                  <a:srgbClr val="FFFFFF"/>
                </a:solidFill>
              </a:rPr>
              <a:pPr>
                <a:defRPr/>
              </a:pPr>
              <a:t>‹#›</a:t>
            </a:fld>
            <a:endParaRPr lang="en-US">
              <a:solidFill>
                <a:srgbClr val="FFFFFF"/>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A767DAA8-9F03-4864-8384-7FEADA7896A8}" type="slidenum">
              <a:rPr lang="en-US" smtClean="0">
                <a:solidFill>
                  <a:srgbClr val="FFFFFF"/>
                </a:solidFill>
              </a:rPr>
              <a:pPr>
                <a:defRPr/>
              </a:pPr>
              <a:t>‹#›</a:t>
            </a:fld>
            <a:endParaRPr lang="en-US">
              <a:solidFill>
                <a:srgbClr val="FFFFFF"/>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solidFill>
                <a:srgbClr val="FFFFFF"/>
              </a:solidFill>
            </a:endParaRPr>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E87DC63-A0FF-442E-BF58-E6CE617390B0}" type="slidenum">
              <a:rPr lang="en-US" smtClean="0">
                <a:solidFill>
                  <a:srgbClr val="FFFFFF"/>
                </a:solidFill>
              </a:rPr>
              <a:pPr>
                <a:defRPr/>
              </a:pPr>
              <a:t>‹#›</a:t>
            </a:fld>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C697F5DA-E219-48F8-A64D-0B4B3B02EA84}" type="slidenum">
              <a:rPr lang="en-US" smtClean="0">
                <a:solidFill>
                  <a:srgbClr val="FFFFFF"/>
                </a:solidFill>
              </a:rPr>
              <a:pPr>
                <a:defRPr/>
              </a:pPr>
              <a:t>‹#›</a:t>
            </a:fld>
            <a:endParaRPr lang="en-US">
              <a:solidFill>
                <a:srgbClr val="FFFFFF"/>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pPr>
              <a:defRPr/>
            </a:pPr>
            <a:endParaRPr lang="en-US">
              <a:solidFill>
                <a:srgbClr val="FFFFFF"/>
              </a:solidFill>
            </a:endParaRPr>
          </a:p>
        </p:txBody>
      </p:sp>
      <p:sp>
        <p:nvSpPr>
          <p:cNvPr id="17" name="Slide Number Placeholder 16"/>
          <p:cNvSpPr>
            <a:spLocks noGrp="1"/>
          </p:cNvSpPr>
          <p:nvPr>
            <p:ph type="sldNum" sz="quarter" idx="11"/>
          </p:nvPr>
        </p:nvSpPr>
        <p:spPr/>
        <p:txBody>
          <a:bodyPr/>
          <a:lstStyle/>
          <a:p>
            <a:pPr>
              <a:defRPr/>
            </a:pPr>
            <a:fld id="{DDC51C39-A63C-42B0-AD32-52456F6850E3}" type="slidenum">
              <a:rPr lang="en-US" smtClean="0">
                <a:solidFill>
                  <a:srgbClr val="FFFFFF"/>
                </a:solidFill>
              </a:rPr>
              <a:pPr>
                <a:defRPr/>
              </a:pPr>
              <a:t>‹#›</a:t>
            </a:fld>
            <a:endParaRPr lang="en-US">
              <a:solidFill>
                <a:srgbClr val="FFFFFF"/>
              </a:solidFill>
            </a:endParaRPr>
          </a:p>
        </p:txBody>
      </p:sp>
      <p:sp>
        <p:nvSpPr>
          <p:cNvPr id="19" name="Footer Placeholder 18"/>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pPr>
              <a:defRPr/>
            </a:pPr>
            <a:endParaRPr lang="en-US">
              <a:solidFill>
                <a:srgbClr val="FFFFFF"/>
              </a:solidFill>
            </a:endParaRPr>
          </a:p>
        </p:txBody>
      </p:sp>
      <p:sp>
        <p:nvSpPr>
          <p:cNvPr id="12" name="Slide Number Placeholder 11"/>
          <p:cNvSpPr>
            <a:spLocks noGrp="1"/>
          </p:cNvSpPr>
          <p:nvPr>
            <p:ph type="sldNum" sz="quarter" idx="15"/>
          </p:nvPr>
        </p:nvSpPr>
        <p:spPr/>
        <p:txBody>
          <a:bodyPr/>
          <a:lstStyle/>
          <a:p>
            <a:pPr>
              <a:defRPr/>
            </a:pPr>
            <a:fld id="{94FC203B-574F-4D2F-9672-12AD980807DC}" type="slidenum">
              <a:rPr lang="en-US" smtClean="0">
                <a:solidFill>
                  <a:srgbClr val="FFFFFF"/>
                </a:solidFill>
              </a:rPr>
              <a:pPr>
                <a:defRPr/>
              </a:pPr>
              <a:t>‹#›</a:t>
            </a:fld>
            <a:endParaRPr lang="en-US">
              <a:solidFill>
                <a:srgbClr val="FFFFFF"/>
              </a:solidFill>
            </a:endParaRPr>
          </a:p>
        </p:txBody>
      </p:sp>
      <p:sp>
        <p:nvSpPr>
          <p:cNvPr id="13" name="Footer Placeholder 12"/>
          <p:cNvSpPr>
            <a:spLocks noGrp="1"/>
          </p:cNvSpPr>
          <p:nvPr>
            <p:ph type="ftr" sz="quarter" idx="16"/>
          </p:nvPr>
        </p:nvSpPr>
        <p:spPr/>
        <p:txBody>
          <a:bodyPr/>
          <a:lstStyle/>
          <a:p>
            <a:pPr>
              <a:defRPr/>
            </a:pPr>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pPr>
              <a:defRPr/>
            </a:pPr>
            <a:endParaRPr lang="en-US">
              <a:solidFill>
                <a:srgbClr val="FFFFFF"/>
              </a:solidFill>
            </a:endParaRPr>
          </a:p>
        </p:txBody>
      </p:sp>
      <p:sp>
        <p:nvSpPr>
          <p:cNvPr id="14" name="Slide Number Placeholder 13"/>
          <p:cNvSpPr>
            <a:spLocks noGrp="1"/>
          </p:cNvSpPr>
          <p:nvPr>
            <p:ph type="sldNum" sz="quarter" idx="11"/>
          </p:nvPr>
        </p:nvSpPr>
        <p:spPr/>
        <p:txBody>
          <a:bodyPr/>
          <a:lstStyle/>
          <a:p>
            <a:pPr>
              <a:defRPr/>
            </a:pPr>
            <a:fld id="{ED302D5F-68E6-449B-8AAC-0BC096C000CF}" type="slidenum">
              <a:rPr lang="en-US" smtClean="0">
                <a:solidFill>
                  <a:srgbClr val="FFFFFF"/>
                </a:solidFill>
              </a:rPr>
              <a:pPr>
                <a:defRPr/>
              </a:pPr>
              <a:t>‹#›</a:t>
            </a:fld>
            <a:endParaRPr lang="en-US">
              <a:solidFill>
                <a:srgbClr val="FFFFFF"/>
              </a:solidFill>
            </a:endParaRPr>
          </a:p>
        </p:txBody>
      </p:sp>
      <p:sp>
        <p:nvSpPr>
          <p:cNvPr id="15" name="Footer Placeholder 14"/>
          <p:cNvSpPr>
            <a:spLocks noGrp="1"/>
          </p:cNvSpPr>
          <p:nvPr>
            <p:ph type="ftr" sz="quarter" idx="12"/>
          </p:nvPr>
        </p:nvSpPr>
        <p:spPr/>
        <p:txBody>
          <a:bodyPr/>
          <a:lstStyle/>
          <a:p>
            <a:pPr>
              <a:defRPr/>
            </a:pPr>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pPr>
              <a:defRPr/>
            </a:pPr>
            <a:endParaRPr lang="en-US">
              <a:solidFill>
                <a:srgbClr val="FFFFFF"/>
              </a:solidFill>
            </a:endParaRPr>
          </a:p>
        </p:txBody>
      </p:sp>
      <p:sp>
        <p:nvSpPr>
          <p:cNvPr id="12" name="Slide Number Placeholder 11"/>
          <p:cNvSpPr>
            <a:spLocks noGrp="1"/>
          </p:cNvSpPr>
          <p:nvPr>
            <p:ph type="sldNum" sz="quarter" idx="16"/>
          </p:nvPr>
        </p:nvSpPr>
        <p:spPr/>
        <p:txBody>
          <a:bodyPr/>
          <a:lstStyle/>
          <a:p>
            <a:pPr>
              <a:defRPr/>
            </a:pPr>
            <a:fld id="{53BBD836-B8BF-444A-BC31-07AD369E1E85}" type="slidenum">
              <a:rPr lang="en-US" smtClean="0">
                <a:solidFill>
                  <a:srgbClr val="FFFFFF"/>
                </a:solidFill>
              </a:rPr>
              <a:pPr>
                <a:defRPr/>
              </a:pPr>
              <a:t>‹#›</a:t>
            </a:fld>
            <a:endParaRPr lang="en-US">
              <a:solidFill>
                <a:srgbClr val="FFFFFF"/>
              </a:solidFill>
            </a:endParaRPr>
          </a:p>
        </p:txBody>
      </p:sp>
      <p:sp>
        <p:nvSpPr>
          <p:cNvPr id="13" name="Footer Placeholder 12"/>
          <p:cNvSpPr>
            <a:spLocks noGrp="1"/>
          </p:cNvSpPr>
          <p:nvPr>
            <p:ph type="ftr" sz="quarter" idx="17"/>
          </p:nvPr>
        </p:nvSpPr>
        <p:spPr/>
        <p:txBody>
          <a:bodyPr/>
          <a:lstStyle/>
          <a:p>
            <a:pPr>
              <a:defRPr/>
            </a:pPr>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BD6A47DD-A07E-4D98-B103-07C31B326FF1}" type="slidenum">
              <a:rPr lang="en-US">
                <a:solidFill>
                  <a:srgbClr val="FFFFFF"/>
                </a:solidFill>
              </a:rPr>
              <a:pPr>
                <a:defRPr/>
              </a:pPr>
              <a:t>‹#›</a:t>
            </a:fld>
            <a:endParaRPr lang="en-US">
              <a:solidFill>
                <a:srgbClr val="FFFFFF"/>
              </a:solidFill>
            </a:endParaRPr>
          </a:p>
        </p:txBody>
      </p:sp>
      <p:sp>
        <p:nvSpPr>
          <p:cNvPr id="8"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051571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pPr>
              <a:defRPr/>
            </a:pPr>
            <a:endParaRPr lang="en-US">
              <a:solidFill>
                <a:srgbClr val="FFFFFF"/>
              </a:solidFill>
            </a:endParaRPr>
          </a:p>
        </p:txBody>
      </p:sp>
      <p:sp>
        <p:nvSpPr>
          <p:cNvPr id="12" name="Slide Number Placeholder 11"/>
          <p:cNvSpPr>
            <a:spLocks noGrp="1"/>
          </p:cNvSpPr>
          <p:nvPr>
            <p:ph type="sldNum" sz="quarter" idx="17"/>
          </p:nvPr>
        </p:nvSpPr>
        <p:spPr/>
        <p:txBody>
          <a:bodyPr/>
          <a:lstStyle/>
          <a:p>
            <a:pPr>
              <a:defRPr/>
            </a:pPr>
            <a:fld id="{BD6A47DD-A07E-4D98-B103-07C31B326FF1}" type="slidenum">
              <a:rPr lang="en-US" smtClean="0">
                <a:solidFill>
                  <a:srgbClr val="FFFFFF"/>
                </a:solidFill>
              </a:rPr>
              <a:pPr>
                <a:defRPr/>
              </a:pPr>
              <a:t>‹#›</a:t>
            </a:fld>
            <a:endParaRPr lang="en-US">
              <a:solidFill>
                <a:srgbClr val="FFFFFF"/>
              </a:solidFill>
            </a:endParaRPr>
          </a:p>
        </p:txBody>
      </p:sp>
      <p:sp>
        <p:nvSpPr>
          <p:cNvPr id="13" name="Footer Placeholder 12"/>
          <p:cNvSpPr>
            <a:spLocks noGrp="1"/>
          </p:cNvSpPr>
          <p:nvPr>
            <p:ph type="ftr" sz="quarter" idx="18"/>
          </p:nvPr>
        </p:nvSpPr>
        <p:spPr/>
        <p:txBody>
          <a:bodyPr/>
          <a:lstStyle/>
          <a:p>
            <a:pPr>
              <a:defRPr/>
            </a:pPr>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pPr>
              <a:defRPr/>
            </a:pPr>
            <a:endParaRPr lang="en-US">
              <a:solidFill>
                <a:srgbClr val="FFFFFF"/>
              </a:solidFill>
            </a:endParaRPr>
          </a:p>
        </p:txBody>
      </p:sp>
      <p:sp>
        <p:nvSpPr>
          <p:cNvPr id="16" name="Slide Number Placeholder 15"/>
          <p:cNvSpPr>
            <a:spLocks noGrp="1"/>
          </p:cNvSpPr>
          <p:nvPr>
            <p:ph type="sldNum" sz="quarter" idx="11"/>
          </p:nvPr>
        </p:nvSpPr>
        <p:spPr/>
        <p:txBody>
          <a:bodyPr/>
          <a:lstStyle/>
          <a:p>
            <a:pPr>
              <a:defRPr/>
            </a:pPr>
            <a:fld id="{E547CD36-74F1-4F42-9142-4392C2342DAF}" type="slidenum">
              <a:rPr lang="en-US" smtClean="0">
                <a:solidFill>
                  <a:srgbClr val="FFFFFF"/>
                </a:solidFill>
              </a:rPr>
              <a:pPr>
                <a:defRPr/>
              </a:pPr>
              <a:t>‹#›</a:t>
            </a:fld>
            <a:endParaRPr lang="en-US">
              <a:solidFill>
                <a:srgbClr val="FFFFFF"/>
              </a:solidFill>
            </a:endParaRPr>
          </a:p>
        </p:txBody>
      </p:sp>
      <p:sp>
        <p:nvSpPr>
          <p:cNvPr id="17" name="Footer Placeholder 16"/>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Slide Number Placeholder 7"/>
          <p:cNvSpPr>
            <a:spLocks noGrp="1"/>
          </p:cNvSpPr>
          <p:nvPr>
            <p:ph type="sldNum" sz="quarter" idx="11"/>
          </p:nvPr>
        </p:nvSpPr>
        <p:spPr/>
        <p:txBody>
          <a:bodyPr/>
          <a:lstStyle/>
          <a:p>
            <a:pPr>
              <a:defRPr/>
            </a:pPr>
            <a:fld id="{43A13219-66B4-4F74-9D09-434D6A1FC9FB}" type="slidenum">
              <a:rPr lang="en-US" smtClean="0">
                <a:solidFill>
                  <a:srgbClr val="FFFFFF"/>
                </a:solidFill>
              </a:rPr>
              <a:pPr>
                <a:defRPr/>
              </a:pPr>
              <a:t>‹#›</a:t>
            </a:fld>
            <a:endParaRPr lang="en-US">
              <a:solidFill>
                <a:srgbClr val="FFFFFF"/>
              </a:solidFill>
            </a:endParaRPr>
          </a:p>
        </p:txBody>
      </p:sp>
      <p:sp>
        <p:nvSpPr>
          <p:cNvPr id="9" name="Footer Placeholder 8"/>
          <p:cNvSpPr>
            <a:spLocks noGrp="1"/>
          </p:cNvSpPr>
          <p:nvPr>
            <p:ph type="ftr" sz="quarter" idx="12"/>
          </p:nvPr>
        </p:nvSpPr>
        <p:spPr/>
        <p:txBody>
          <a:bodyPr/>
          <a:lstStyle/>
          <a:p>
            <a:pPr>
              <a:defRPr/>
            </a:pPr>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pPr>
              <a:defRPr/>
            </a:pPr>
            <a:endParaRPr lang="en-US">
              <a:solidFill>
                <a:srgbClr val="FFFFFF"/>
              </a:solidFill>
            </a:endParaRPr>
          </a:p>
        </p:txBody>
      </p:sp>
      <p:sp>
        <p:nvSpPr>
          <p:cNvPr id="19" name="Slide Number Placeholder 18"/>
          <p:cNvSpPr>
            <a:spLocks noGrp="1"/>
          </p:cNvSpPr>
          <p:nvPr>
            <p:ph type="sldNum" sz="quarter" idx="16"/>
          </p:nvPr>
        </p:nvSpPr>
        <p:spPr/>
        <p:txBody>
          <a:bodyPr/>
          <a:lstStyle/>
          <a:p>
            <a:pPr>
              <a:defRPr/>
            </a:pPr>
            <a:fld id="{3364B062-D523-4CD7-8577-C25741703496}" type="slidenum">
              <a:rPr lang="en-US" smtClean="0">
                <a:solidFill>
                  <a:srgbClr val="FFFFFF"/>
                </a:solidFill>
              </a:rPr>
              <a:pPr>
                <a:defRPr/>
              </a:pPr>
              <a:t>‹#›</a:t>
            </a:fld>
            <a:endParaRPr lang="en-US">
              <a:solidFill>
                <a:srgbClr val="FFFFFF"/>
              </a:solidFill>
            </a:endParaRPr>
          </a:p>
        </p:txBody>
      </p:sp>
      <p:sp>
        <p:nvSpPr>
          <p:cNvPr id="23" name="Footer Placeholder 22"/>
          <p:cNvSpPr>
            <a:spLocks noGrp="1"/>
          </p:cNvSpPr>
          <p:nvPr>
            <p:ph type="ftr" sz="quarter" idx="17"/>
          </p:nvPr>
        </p:nvSpPr>
        <p:spPr/>
        <p:txBody>
          <a:bodyPr/>
          <a:lstStyle/>
          <a:p>
            <a:pPr>
              <a:defRPr/>
            </a:pPr>
            <a:endParaRPr lang="en-US">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pPr>
              <a:defRPr/>
            </a:pPr>
            <a:endParaRPr lang="en-US">
              <a:solidFill>
                <a:srgbClr val="FFFFFF"/>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pPr>
              <a:defRPr/>
            </a:pPr>
            <a:fld id="{A767DAA8-9F03-4864-8384-7FEADA7896A8}" type="slidenum">
              <a:rPr lang="en-US" smtClean="0">
                <a:solidFill>
                  <a:srgbClr val="FFFFFF"/>
                </a:solidFill>
              </a:rPr>
              <a:pPr>
                <a:defRPr/>
              </a:pPr>
              <a:t>‹#›</a:t>
            </a:fld>
            <a:endParaRPr lang="en-US">
              <a:solidFill>
                <a:srgbClr val="FFFFFF"/>
              </a:solidFill>
            </a:endParaRPr>
          </a:p>
        </p:txBody>
      </p:sp>
      <p:sp>
        <p:nvSpPr>
          <p:cNvPr id="15" name="Footer Placeholder 14"/>
          <p:cNvSpPr>
            <a:spLocks noGrp="1"/>
          </p:cNvSpPr>
          <p:nvPr>
            <p:ph type="ftr" sz="quarter" idx="16"/>
          </p:nvPr>
        </p:nvSpPr>
        <p:spPr>
          <a:xfrm>
            <a:off x="1447800" y="6486525"/>
            <a:ext cx="6248400" cy="292100"/>
          </a:xfrm>
        </p:spPr>
        <p:txBody>
          <a:bodyPr/>
          <a:lstStyle/>
          <a:p>
            <a:pPr>
              <a:defRPr/>
            </a:pPr>
            <a:endParaRPr lang="en-US">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6E87DC63-A0FF-442E-BF58-E6CE617390B0}"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C697F5DA-E219-48F8-A64D-0B4B3B02EA84}" type="slidenum">
              <a:rPr lang="en-US" smtClean="0">
                <a:solidFill>
                  <a:srgbClr val="FFFFFF"/>
                </a:solidFill>
              </a:rPr>
              <a:pPr>
                <a:defRPr/>
              </a:pPr>
              <a:t>‹#›</a:t>
            </a:fld>
            <a:endParaRPr lang="en-US">
              <a:solidFill>
                <a:srgbClr val="FFFFFF"/>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E547CD36-74F1-4F42-9142-4392C2342DAF}" type="slidenum">
              <a:rPr lang="en-US">
                <a:solidFill>
                  <a:srgbClr val="FFFFFF"/>
                </a:solidFill>
              </a:rPr>
              <a:pPr>
                <a:defRPr/>
              </a:pPr>
              <a:t>‹#›</a:t>
            </a:fld>
            <a:endParaRPr lang="en-US">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44783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43A13219-66B4-4F74-9D09-434D6A1FC9FB}"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1352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3364B062-D523-4CD7-8577-C25741703496}"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59791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A767DAA8-9F03-4864-8384-7FEADA7896A8}"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6484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4915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9"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8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8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8"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9"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0"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1"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2"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3"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4"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5"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6"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7"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8"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9"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0"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1"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2"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3"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4"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5"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9"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49370"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5D2DC8D4-BF88-440D-B5F7-6B81FE767F54}"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9371"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9372"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9373"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374"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1023567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base">
              <a:spcBef>
                <a:spcPct val="0"/>
              </a:spcBef>
              <a:spcAft>
                <a:spcPct val="0"/>
              </a:spcAft>
              <a:defRPr/>
            </a:pPr>
            <a:fld id="{5D2DC8D4-BF88-440D-B5F7-6B81FE767F54}"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fontAlgn="base">
              <a:spcBef>
                <a:spcPct val="0"/>
              </a:spcBef>
              <a:spcAft>
                <a:spcPct val="0"/>
              </a:spcAft>
              <a:defRPr/>
            </a:pPr>
            <a:fld id="{5D2DC8D4-BF88-440D-B5F7-6B81FE767F54}"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defRPr/>
            </a:pPr>
            <a:endParaRPr lang="en-US">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en-US">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base">
              <a:spcBef>
                <a:spcPct val="0"/>
              </a:spcBef>
              <a:spcAft>
                <a:spcPct val="0"/>
              </a:spcAft>
              <a:defRPr/>
            </a:pPr>
            <a:fld id="{5D2DC8D4-BF88-440D-B5F7-6B81FE767F54}"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pPr fontAlgn="base">
              <a:spcBef>
                <a:spcPct val="0"/>
              </a:spcBef>
              <a:spcAft>
                <a:spcPct val="0"/>
              </a:spcAft>
              <a:defRPr/>
            </a:pPr>
            <a:fld id="{5D2DC8D4-BF88-440D-B5F7-6B81FE767F54}" type="slidenum">
              <a:rPr lang="en-US" smtClean="0">
                <a:solidFill>
                  <a:srgbClr val="FFFFFF"/>
                </a:solidFill>
              </a:rPr>
              <a:pPr fontAlgn="base">
                <a:spcBef>
                  <a:spcPct val="0"/>
                </a:spcBef>
                <a:spcAft>
                  <a:spcPct val="0"/>
                </a:spcAft>
                <a:defRPr/>
              </a:pPr>
              <a:t>‹#›</a:t>
            </a:fld>
            <a:endParaRPr lang="en-US">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15888"/>
            <a:ext cx="8229600" cy="561975"/>
          </a:xfrm>
        </p:spPr>
        <p:txBody>
          <a:bodyPr/>
          <a:lstStyle/>
          <a:p>
            <a:pPr marL="0" indent="0" eaLnBrk="1" hangingPunct="1">
              <a:buNone/>
              <a:defRPr/>
            </a:pPr>
            <a:r>
              <a:rPr lang="sv-SE" sz="4000" b="1" dirty="0" smtClean="0"/>
              <a:t>Jaringan Ikat</a:t>
            </a:r>
            <a:r>
              <a:rPr lang="en-US" sz="4000" dirty="0" smtClean="0"/>
              <a:t> </a:t>
            </a:r>
          </a:p>
        </p:txBody>
      </p:sp>
      <p:sp>
        <p:nvSpPr>
          <p:cNvPr id="67587" name="Rectangle 3"/>
          <p:cNvSpPr>
            <a:spLocks noGrp="1" noChangeArrowheads="1"/>
          </p:cNvSpPr>
          <p:nvPr>
            <p:ph sz="quarter" idx="13"/>
          </p:nvPr>
        </p:nvSpPr>
        <p:spPr>
          <a:xfrm>
            <a:off x="0" y="981075"/>
            <a:ext cx="9144000" cy="5688013"/>
          </a:xfrm>
        </p:spPr>
        <p:txBody>
          <a:bodyPr/>
          <a:lstStyle/>
          <a:p>
            <a:pPr marL="441325" indent="-441325" eaLnBrk="1" hangingPunct="1">
              <a:lnSpc>
                <a:spcPct val="80000"/>
              </a:lnSpc>
              <a:defRPr/>
            </a:pPr>
            <a:r>
              <a:rPr lang="sv-SE" sz="3100" dirty="0" smtClean="0"/>
              <a:t>Jaringan ikat merupakan jaringan yang p</a:t>
            </a:r>
            <a:r>
              <a:rPr lang="id-ID" sz="3100" dirty="0" smtClean="0"/>
              <a:t>aling banyak terdapat di dalam tubuh.</a:t>
            </a:r>
          </a:p>
          <a:p>
            <a:pPr marL="0" indent="0" eaLnBrk="1" hangingPunct="1">
              <a:lnSpc>
                <a:spcPct val="80000"/>
              </a:lnSpc>
              <a:buNone/>
              <a:defRPr/>
            </a:pPr>
            <a:endParaRPr lang="id-ID" sz="3100" dirty="0" smtClean="0"/>
          </a:p>
          <a:p>
            <a:pPr marL="441325" indent="-441325" eaLnBrk="1" hangingPunct="1">
              <a:lnSpc>
                <a:spcPct val="80000"/>
              </a:lnSpc>
              <a:defRPr/>
            </a:pPr>
            <a:r>
              <a:rPr lang="sv-SE" sz="3100" dirty="0" smtClean="0">
                <a:solidFill>
                  <a:schemeClr val="tx1"/>
                </a:solidFill>
              </a:rPr>
              <a:t>Fungsi jaringan ikat</a:t>
            </a:r>
            <a:r>
              <a:rPr lang="sv-SE" sz="3100" dirty="0" smtClean="0"/>
              <a:t> :</a:t>
            </a:r>
          </a:p>
          <a:p>
            <a:pPr marL="882650" lvl="1" indent="-261938" eaLnBrk="1" hangingPunct="1">
              <a:lnSpc>
                <a:spcPct val="80000"/>
              </a:lnSpc>
              <a:buSzPct val="80000"/>
              <a:buFont typeface="Wingdings" pitchFamily="2" charset="2"/>
              <a:buAutoNum type="alphaLcPeriod"/>
              <a:defRPr/>
            </a:pPr>
            <a:r>
              <a:rPr lang="sv-SE" sz="3100" dirty="0" smtClean="0"/>
              <a:t>Men</a:t>
            </a:r>
            <a:r>
              <a:rPr lang="id-ID" sz="3100" dirty="0" smtClean="0"/>
              <a:t>yokong dan memperkuat jaringan lain.</a:t>
            </a:r>
          </a:p>
          <a:p>
            <a:pPr marL="882650" lvl="1" indent="-261938" eaLnBrk="1" hangingPunct="1">
              <a:lnSpc>
                <a:spcPct val="80000"/>
              </a:lnSpc>
              <a:buSzPct val="80000"/>
              <a:buFont typeface="Wingdings" pitchFamily="2" charset="2"/>
              <a:buAutoNum type="alphaLcPeriod"/>
              <a:defRPr/>
            </a:pPr>
            <a:r>
              <a:rPr lang="id-ID" sz="3100" dirty="0" smtClean="0"/>
              <a:t>Melindungi organ-organ tubuh.</a:t>
            </a:r>
          </a:p>
          <a:p>
            <a:pPr marL="882650" lvl="1" indent="-261938" eaLnBrk="1" hangingPunct="1">
              <a:lnSpc>
                <a:spcPct val="80000"/>
              </a:lnSpc>
              <a:buSzPct val="80000"/>
              <a:buFont typeface="Wingdings" pitchFamily="2" charset="2"/>
              <a:buAutoNum type="alphaLcPeriod"/>
              <a:defRPr/>
            </a:pPr>
            <a:r>
              <a:rPr lang="id-ID" sz="3100" dirty="0" smtClean="0"/>
              <a:t>Menyimpan energi (jaringan lemak).</a:t>
            </a:r>
          </a:p>
          <a:p>
            <a:pPr marL="882650" lvl="1" indent="-261938" eaLnBrk="1" hangingPunct="1">
              <a:lnSpc>
                <a:spcPct val="80000"/>
              </a:lnSpc>
              <a:buSzPct val="80000"/>
              <a:buFont typeface="Wingdings" pitchFamily="2" charset="2"/>
              <a:buAutoNum type="alphaLcPeriod"/>
              <a:defRPr/>
            </a:pPr>
            <a:r>
              <a:rPr lang="id-ID" sz="3100" dirty="0" smtClean="0"/>
              <a:t>Membentuk struktur tubuh (jaringan tulang)</a:t>
            </a:r>
          </a:p>
          <a:p>
            <a:pPr marL="882650" lvl="1" indent="-261938" eaLnBrk="1" hangingPunct="1">
              <a:lnSpc>
                <a:spcPct val="80000"/>
              </a:lnSpc>
              <a:buSzPct val="80000"/>
              <a:buFont typeface="Wingdings" pitchFamily="2" charset="2"/>
              <a:buAutoNum type="alphaLcPeriod"/>
              <a:defRPr/>
            </a:pPr>
            <a:r>
              <a:rPr lang="id-ID" sz="3100" dirty="0" smtClean="0"/>
              <a:t>Menyusun sistem sirkulasi (jaringan darah)</a:t>
            </a:r>
            <a:endParaRPr lang="en-US" sz="3100" dirty="0" smtClean="0"/>
          </a:p>
        </p:txBody>
      </p:sp>
    </p:spTree>
    <p:extLst>
      <p:ext uri="{BB962C8B-B14F-4D97-AF65-F5344CB8AC3E}">
        <p14:creationId xmlns:p14="http://schemas.microsoft.com/office/powerpoint/2010/main" val="11428131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200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 calcmode="lin" valueType="num">
                                      <p:cBhvr additive="base">
                                        <p:cTn id="12"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7587">
                                            <p:txEl>
                                              <p:pRg st="2" end="2"/>
                                            </p:txEl>
                                          </p:spTgt>
                                        </p:tgtEl>
                                        <p:attrNameLst>
                                          <p:attrName>style.visibility</p:attrName>
                                        </p:attrNameLst>
                                      </p:cBhvr>
                                      <p:to>
                                        <p:strVal val="visible"/>
                                      </p:to>
                                    </p:set>
                                    <p:anim calcmode="lin" valueType="num">
                                      <p:cBhvr additive="base">
                                        <p:cTn id="18"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7587">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 calcmode="lin" valueType="num">
                                      <p:cBhvr additive="base">
                                        <p:cTn id="22"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7587">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7587">
                                            <p:txEl>
                                              <p:pRg st="4" end="4"/>
                                            </p:txEl>
                                          </p:spTgt>
                                        </p:tgtEl>
                                        <p:attrNameLst>
                                          <p:attrName>style.visibility</p:attrName>
                                        </p:attrNameLst>
                                      </p:cBhvr>
                                      <p:to>
                                        <p:strVal val="visible"/>
                                      </p:to>
                                    </p:set>
                                    <p:anim calcmode="lin" valueType="num">
                                      <p:cBhvr additive="base">
                                        <p:cTn id="26"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7587">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7587">
                                            <p:txEl>
                                              <p:pRg st="5" end="5"/>
                                            </p:txEl>
                                          </p:spTgt>
                                        </p:tgtEl>
                                        <p:attrNameLst>
                                          <p:attrName>style.visibility</p:attrName>
                                        </p:attrNameLst>
                                      </p:cBhvr>
                                      <p:to>
                                        <p:strVal val="visible"/>
                                      </p:to>
                                    </p:set>
                                    <p:anim calcmode="lin" valueType="num">
                                      <p:cBhvr additive="base">
                                        <p:cTn id="30"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7587">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7587">
                                            <p:txEl>
                                              <p:pRg st="6" end="6"/>
                                            </p:txEl>
                                          </p:spTgt>
                                        </p:tgtEl>
                                        <p:attrNameLst>
                                          <p:attrName>style.visibility</p:attrName>
                                        </p:attrNameLst>
                                      </p:cBhvr>
                                      <p:to>
                                        <p:strVal val="visible"/>
                                      </p:to>
                                    </p:set>
                                    <p:anim calcmode="lin" valueType="num">
                                      <p:cBhvr additive="base">
                                        <p:cTn id="34" dur="500" fill="hold"/>
                                        <p:tgtEl>
                                          <p:spTgt spid="67587">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7587">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7587">
                                            <p:txEl>
                                              <p:pRg st="7" end="7"/>
                                            </p:txEl>
                                          </p:spTgt>
                                        </p:tgtEl>
                                        <p:attrNameLst>
                                          <p:attrName>style.visibility</p:attrName>
                                        </p:attrNameLst>
                                      </p:cBhvr>
                                      <p:to>
                                        <p:strVal val="visible"/>
                                      </p:to>
                                    </p:set>
                                    <p:anim calcmode="lin" valueType="num">
                                      <p:cBhvr additive="base">
                                        <p:cTn id="38" dur="500" fill="hold"/>
                                        <p:tgtEl>
                                          <p:spTgt spid="67587">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75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88640"/>
            <a:ext cx="8219256" cy="5945460"/>
          </a:xfrm>
        </p:spPr>
        <p:txBody>
          <a:bodyPr/>
          <a:lstStyle/>
          <a:p>
            <a:pPr marL="342900" lvl="2" indent="-342900"/>
            <a:r>
              <a:rPr lang="sv-SE" sz="2800" dirty="0"/>
              <a:t>Pada jaringan ikat padat</a:t>
            </a:r>
            <a:r>
              <a:rPr lang="id-ID" sz="2800" dirty="0"/>
              <a:t> tidak</a:t>
            </a:r>
            <a:r>
              <a:rPr lang="sv-SE" sz="2800" dirty="0"/>
              <a:t> teratur, berkas kolagen menyebar membentuk anyaman kasar yang kuat, misal di lapisan dermis</a:t>
            </a:r>
            <a:r>
              <a:rPr lang="id-ID" sz="2800" dirty="0"/>
              <a:t> </a:t>
            </a:r>
            <a:r>
              <a:rPr lang="sv-SE" sz="2800" dirty="0"/>
              <a:t>kulit</a:t>
            </a:r>
          </a:p>
          <a:p>
            <a:endParaRPr lang="id-ID"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56084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80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0" y="1"/>
            <a:ext cx="6227763" cy="6669088"/>
          </a:xfrm>
        </p:spPr>
        <p:txBody>
          <a:bodyPr/>
          <a:lstStyle/>
          <a:p>
            <a:pPr marL="457200" lvl="1" indent="0" eaLnBrk="1" hangingPunct="1">
              <a:lnSpc>
                <a:spcPct val="90000"/>
              </a:lnSpc>
              <a:buNone/>
              <a:defRPr/>
            </a:pPr>
            <a:r>
              <a:rPr lang="id-ID" dirty="0" smtClean="0">
                <a:solidFill>
                  <a:srgbClr val="FFFF00"/>
                </a:solidFill>
              </a:rPr>
              <a:t>B. </a:t>
            </a:r>
            <a:r>
              <a:rPr lang="sv-SE" dirty="0" smtClean="0">
                <a:solidFill>
                  <a:srgbClr val="FFFF00"/>
                </a:solidFill>
              </a:rPr>
              <a:t>Jaringan ikat longgar</a:t>
            </a:r>
            <a:r>
              <a:rPr lang="sv-SE" dirty="0" smtClean="0"/>
              <a:t>. </a:t>
            </a:r>
          </a:p>
          <a:p>
            <a:pPr marL="633413" lvl="2" indent="-457200" eaLnBrk="1" hangingPunct="1">
              <a:lnSpc>
                <a:spcPct val="90000"/>
              </a:lnSpc>
              <a:defRPr/>
            </a:pPr>
            <a:r>
              <a:rPr lang="en-US" sz="2800" dirty="0" err="1" smtClean="0"/>
              <a:t>Susunan</a:t>
            </a:r>
            <a:r>
              <a:rPr lang="en-US" sz="2800" dirty="0" smtClean="0"/>
              <a:t> </a:t>
            </a:r>
            <a:r>
              <a:rPr lang="en-US" sz="2800" dirty="0" err="1" smtClean="0"/>
              <a:t>seratnya</a:t>
            </a:r>
            <a:r>
              <a:rPr lang="en-US" sz="2800" dirty="0" smtClean="0"/>
              <a:t> </a:t>
            </a:r>
            <a:r>
              <a:rPr lang="en-US" sz="2800" dirty="0" err="1" smtClean="0"/>
              <a:t>agak</a:t>
            </a:r>
            <a:r>
              <a:rPr lang="en-US" sz="2800" dirty="0" smtClean="0"/>
              <a:t> </a:t>
            </a:r>
            <a:r>
              <a:rPr lang="en-US" sz="2800" dirty="0" err="1" smtClean="0"/>
              <a:t>longgar</a:t>
            </a:r>
            <a:endParaRPr lang="id-ID" sz="2800" dirty="0" smtClean="0"/>
          </a:p>
          <a:p>
            <a:pPr marL="633413" lvl="2" indent="-457200" eaLnBrk="1" hangingPunct="1">
              <a:lnSpc>
                <a:spcPct val="90000"/>
              </a:lnSpc>
              <a:defRPr/>
            </a:pPr>
            <a:r>
              <a:rPr lang="id-ID" sz="2800" dirty="0" smtClean="0"/>
              <a:t>Matriks: serat kolagen, retikuler, elastin.</a:t>
            </a:r>
          </a:p>
          <a:p>
            <a:pPr marL="633413" lvl="2" indent="-457200" eaLnBrk="1" hangingPunct="1">
              <a:lnSpc>
                <a:spcPct val="90000"/>
              </a:lnSpc>
              <a:buNone/>
              <a:tabLst>
                <a:tab pos="1341438" algn="l"/>
              </a:tabLst>
              <a:defRPr/>
            </a:pPr>
            <a:r>
              <a:rPr lang="id-ID" sz="2800" dirty="0"/>
              <a:t>	</a:t>
            </a:r>
            <a:r>
              <a:rPr lang="id-ID" sz="2800" dirty="0" smtClean="0"/>
              <a:t>Sel: makrofag, sel plasma, sel tiang, dan sel lemak</a:t>
            </a:r>
          </a:p>
          <a:p>
            <a:pPr marL="633413" lvl="2" indent="-457200" eaLnBrk="1" hangingPunct="1">
              <a:lnSpc>
                <a:spcPct val="90000"/>
              </a:lnSpc>
              <a:defRPr/>
            </a:pPr>
            <a:r>
              <a:rPr lang="en-US" sz="2800" dirty="0" err="1" smtClean="0"/>
              <a:t>Berfungsi</a:t>
            </a:r>
            <a:r>
              <a:rPr lang="en-US" sz="2800" dirty="0" smtClean="0"/>
              <a:t> </a:t>
            </a:r>
            <a:r>
              <a:rPr lang="en-US" sz="2800" dirty="0" err="1" smtClean="0"/>
              <a:t>sebagai</a:t>
            </a:r>
            <a:r>
              <a:rPr lang="en-US" sz="2800" dirty="0" smtClean="0"/>
              <a:t> </a:t>
            </a:r>
            <a:r>
              <a:rPr lang="id-ID" sz="2800" dirty="0" smtClean="0"/>
              <a:t>membungkus (menyokong) organ tubuh dan menghubungkan bagian jaringan lain.</a:t>
            </a:r>
            <a:endParaRPr lang="en-US" sz="2800" dirty="0" smtClean="0"/>
          </a:p>
          <a:p>
            <a:pPr marL="633413" lvl="2" indent="-457200" eaLnBrk="1" hangingPunct="1">
              <a:lnSpc>
                <a:spcPct val="90000"/>
              </a:lnSpc>
              <a:defRPr/>
            </a:pPr>
            <a:r>
              <a:rPr lang="id-ID" sz="2800" dirty="0" smtClean="0"/>
              <a:t>Terdapat di lapisan subkutan kulit.</a:t>
            </a:r>
            <a:endParaRPr lang="en-US" sz="28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88640"/>
            <a:ext cx="291581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4799324"/>
            <a:ext cx="4788024" cy="2058676"/>
          </a:xfrm>
          <a:prstGeom prst="rect">
            <a:avLst/>
          </a:prstGeom>
        </p:spPr>
      </p:pic>
    </p:spTree>
    <p:extLst>
      <p:ext uri="{BB962C8B-B14F-4D97-AF65-F5344CB8AC3E}">
        <p14:creationId xmlns:p14="http://schemas.microsoft.com/office/powerpoint/2010/main" val="3936927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20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fade">
                                      <p:cBhvr>
                                        <p:cTn id="12" dur="2000"/>
                                        <p:tgtEl>
                                          <p:spTgt spid="10649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6499">
                                            <p:txEl>
                                              <p:pRg st="2" end="2"/>
                                            </p:txEl>
                                          </p:spTgt>
                                        </p:tgtEl>
                                        <p:attrNameLst>
                                          <p:attrName>style.visibility</p:attrName>
                                        </p:attrNameLst>
                                      </p:cBhvr>
                                      <p:to>
                                        <p:strVal val="visible"/>
                                      </p:to>
                                    </p:set>
                                    <p:animEffect transition="in" filter="fade">
                                      <p:cBhvr>
                                        <p:cTn id="15" dur="2000"/>
                                        <p:tgtEl>
                                          <p:spTgt spid="10649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6499">
                                            <p:txEl>
                                              <p:pRg st="3" end="3"/>
                                            </p:txEl>
                                          </p:spTgt>
                                        </p:tgtEl>
                                        <p:attrNameLst>
                                          <p:attrName>style.visibility</p:attrName>
                                        </p:attrNameLst>
                                      </p:cBhvr>
                                      <p:to>
                                        <p:strVal val="visible"/>
                                      </p:to>
                                    </p:set>
                                    <p:animEffect transition="in" filter="fade">
                                      <p:cBhvr>
                                        <p:cTn id="18" dur="2000"/>
                                        <p:tgtEl>
                                          <p:spTgt spid="106499">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499">
                                            <p:txEl>
                                              <p:pRg st="4" end="4"/>
                                            </p:txEl>
                                          </p:spTgt>
                                        </p:tgtEl>
                                        <p:attrNameLst>
                                          <p:attrName>style.visibility</p:attrName>
                                        </p:attrNameLst>
                                      </p:cBhvr>
                                      <p:to>
                                        <p:strVal val="visible"/>
                                      </p:to>
                                    </p:set>
                                    <p:animEffect transition="in" filter="fade">
                                      <p:cBhvr>
                                        <p:cTn id="23" dur="2000"/>
                                        <p:tgtEl>
                                          <p:spTgt spid="106499">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499">
                                            <p:txEl>
                                              <p:pRg st="5" end="5"/>
                                            </p:txEl>
                                          </p:spTgt>
                                        </p:tgtEl>
                                        <p:attrNameLst>
                                          <p:attrName>style.visibility</p:attrName>
                                        </p:attrNameLst>
                                      </p:cBhvr>
                                      <p:to>
                                        <p:strVal val="visible"/>
                                      </p:to>
                                    </p:set>
                                    <p:animEffect transition="in" filter="fade">
                                      <p:cBhvr>
                                        <p:cTn id="28" dur="2000"/>
                                        <p:tgtEl>
                                          <p:spTgt spid="1064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143000"/>
          </a:xfrm>
        </p:spPr>
        <p:txBody>
          <a:bodyPr/>
          <a:lstStyle/>
          <a:p>
            <a:r>
              <a:rPr lang="id-ID" dirty="0" smtClean="0">
                <a:solidFill>
                  <a:srgbClr val="FFFF00"/>
                </a:solidFill>
              </a:rPr>
              <a:t>c. Jaringan Lemak (Adiposa)</a:t>
            </a:r>
            <a:endParaRPr lang="id-ID" dirty="0">
              <a:solidFill>
                <a:srgbClr val="FFFF00"/>
              </a:solidFill>
            </a:endParaRPr>
          </a:p>
        </p:txBody>
      </p:sp>
      <p:sp>
        <p:nvSpPr>
          <p:cNvPr id="3" name="Content Placeholder 2"/>
          <p:cNvSpPr>
            <a:spLocks noGrp="1"/>
          </p:cNvSpPr>
          <p:nvPr>
            <p:ph idx="1"/>
          </p:nvPr>
        </p:nvSpPr>
        <p:spPr>
          <a:xfrm>
            <a:off x="107504" y="1196752"/>
            <a:ext cx="8579296" cy="4937348"/>
          </a:xfrm>
        </p:spPr>
        <p:txBody>
          <a:bodyPr/>
          <a:lstStyle/>
          <a:p>
            <a:r>
              <a:rPr lang="id-ID" sz="2800" dirty="0" smtClean="0"/>
              <a:t>Tersusun dari sel-sel lemak yang tidak membentuk serat interseluler atau matriks, tetapi terspesialisasi untuk penimbunan lemak</a:t>
            </a:r>
          </a:p>
          <a:p>
            <a:r>
              <a:rPr lang="id-ID" sz="2800" dirty="0" smtClean="0"/>
              <a:t>Berfungsi sebagai bantalan untuk melindungi organ secara mekanis dari benturan, sebagai persediaan cadangan makanan dan sebagai alat pengatur panas dengan cara membantu menjaga suhu badan, terutama pada bayi yang baru dilahirkan.</a:t>
            </a:r>
          </a:p>
          <a:p>
            <a:r>
              <a:rPr lang="id-ID" sz="2800" dirty="0" smtClean="0"/>
              <a:t>Terdapat di seluruh bagian tubuh yaitu dibawah kulit, di sekitar persendian, disekiar organ bagian dalam seperti ginjal dan jantung</a:t>
            </a:r>
            <a:endParaRPr lang="id-ID" sz="2800" dirty="0"/>
          </a:p>
        </p:txBody>
      </p:sp>
    </p:spTree>
    <p:extLst>
      <p:ext uri="{BB962C8B-B14F-4D97-AF65-F5344CB8AC3E}">
        <p14:creationId xmlns:p14="http://schemas.microsoft.com/office/powerpoint/2010/main" val="1078611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88640"/>
            <a:ext cx="8496944" cy="6408712"/>
          </a:xfrm>
        </p:spPr>
      </p:pic>
    </p:spTree>
    <p:extLst>
      <p:ext uri="{BB962C8B-B14F-4D97-AF65-F5344CB8AC3E}">
        <p14:creationId xmlns:p14="http://schemas.microsoft.com/office/powerpoint/2010/main" val="3856451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250824" y="0"/>
            <a:ext cx="8713663" cy="6597650"/>
          </a:xfrm>
        </p:spPr>
        <p:txBody>
          <a:bodyPr/>
          <a:lstStyle/>
          <a:p>
            <a:pPr marL="0" indent="0" eaLnBrk="1" hangingPunct="1">
              <a:lnSpc>
                <a:spcPct val="90000"/>
              </a:lnSpc>
              <a:buNone/>
              <a:defRPr/>
            </a:pPr>
            <a:r>
              <a:rPr lang="id-ID" sz="2600" dirty="0" smtClean="0">
                <a:solidFill>
                  <a:srgbClr val="FFFF00"/>
                </a:solidFill>
              </a:rPr>
              <a:t>D. </a:t>
            </a:r>
            <a:r>
              <a:rPr lang="sv-SE" sz="2600" b="1" u="sng" dirty="0" smtClean="0">
                <a:solidFill>
                  <a:srgbClr val="FFFF00"/>
                </a:solidFill>
              </a:rPr>
              <a:t>Jaringan Tulang Rawan (Kartilago)</a:t>
            </a:r>
          </a:p>
          <a:p>
            <a:pPr marL="990600" lvl="1" indent="-533400" eaLnBrk="1" hangingPunct="1">
              <a:lnSpc>
                <a:spcPct val="90000"/>
              </a:lnSpc>
              <a:defRPr/>
            </a:pPr>
            <a:r>
              <a:rPr lang="sv-SE" sz="2400" dirty="0" smtClean="0"/>
              <a:t>Tulang rawan bersifat kuat dan lentur</a:t>
            </a:r>
          </a:p>
          <a:p>
            <a:pPr marL="990600" lvl="1" indent="-533400" eaLnBrk="1" hangingPunct="1">
              <a:lnSpc>
                <a:spcPct val="90000"/>
              </a:lnSpc>
              <a:defRPr/>
            </a:pPr>
            <a:r>
              <a:rPr lang="sv-SE" sz="2400" dirty="0" smtClean="0"/>
              <a:t>Penyusun jaringan tulang rawan adalah sel tulang rawan (</a:t>
            </a:r>
            <a:r>
              <a:rPr lang="sv-SE" sz="2400" i="1" dirty="0" smtClean="0"/>
              <a:t>kondrosit</a:t>
            </a:r>
            <a:r>
              <a:rPr lang="sv-SE" sz="2400" dirty="0" smtClean="0"/>
              <a:t>) yang terletak di dalam rongga kecil (lakuna)</a:t>
            </a:r>
          </a:p>
          <a:p>
            <a:pPr marL="990600" lvl="1" indent="-533400" eaLnBrk="1" hangingPunct="1">
              <a:lnSpc>
                <a:spcPct val="90000"/>
              </a:lnSpc>
              <a:defRPr/>
            </a:pPr>
            <a:r>
              <a:rPr lang="id-ID" sz="2400" dirty="0" smtClean="0"/>
              <a:t>Tulang rawan pada anak-anak berkembang dari sel-sel mesenkim.</a:t>
            </a:r>
          </a:p>
          <a:p>
            <a:pPr marL="990600" lvl="1" indent="-533400" eaLnBrk="1" hangingPunct="1">
              <a:lnSpc>
                <a:spcPct val="90000"/>
              </a:lnSpc>
              <a:defRPr/>
            </a:pPr>
            <a:r>
              <a:rPr lang="id-ID" sz="2400" dirty="0" smtClean="0"/>
              <a:t>Tulang rawan pada orang dewasa berkembang dari selaput tulang rawan (perikondrium)</a:t>
            </a:r>
            <a:endParaRPr lang="sv-SE" sz="24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56992"/>
            <a:ext cx="8496944" cy="350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819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20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fade">
                                      <p:cBhvr>
                                        <p:cTn id="12" dur="2000"/>
                                        <p:tgtEl>
                                          <p:spTgt spid="101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fade">
                                      <p:cBhvr>
                                        <p:cTn id="17" dur="2000"/>
                                        <p:tgtEl>
                                          <p:spTgt spid="101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fade">
                                      <p:cBhvr>
                                        <p:cTn id="22" dur="2000"/>
                                        <p:tgtEl>
                                          <p:spTgt spid="10137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1379">
                                            <p:txEl>
                                              <p:pRg st="4" end="4"/>
                                            </p:txEl>
                                          </p:spTgt>
                                        </p:tgtEl>
                                        <p:attrNameLst>
                                          <p:attrName>style.visibility</p:attrName>
                                        </p:attrNameLst>
                                      </p:cBhvr>
                                      <p:to>
                                        <p:strVal val="visible"/>
                                      </p:to>
                                    </p:set>
                                    <p:animEffect transition="in" filter="fade">
                                      <p:cBhvr>
                                        <p:cTn id="25" dur="2000"/>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0" y="0"/>
            <a:ext cx="8964613" cy="6858000"/>
          </a:xfrm>
        </p:spPr>
        <p:txBody>
          <a:bodyPr/>
          <a:lstStyle/>
          <a:p>
            <a:pPr marL="990600" lvl="1" indent="-533400" eaLnBrk="1" hangingPunct="1">
              <a:defRPr/>
            </a:pPr>
            <a:r>
              <a:rPr lang="en-US" dirty="0" err="1" smtClean="0"/>
              <a:t>Tulang</a:t>
            </a:r>
            <a:r>
              <a:rPr lang="en-US" dirty="0" smtClean="0"/>
              <a:t> </a:t>
            </a:r>
            <a:r>
              <a:rPr lang="en-US" dirty="0" err="1" smtClean="0"/>
              <a:t>rawan</a:t>
            </a:r>
            <a:r>
              <a:rPr lang="en-US" dirty="0" smtClean="0"/>
              <a:t> </a:t>
            </a:r>
            <a:r>
              <a:rPr lang="en-US" dirty="0" err="1" smtClean="0"/>
              <a:t>dibedakan</a:t>
            </a:r>
            <a:r>
              <a:rPr lang="en-US" dirty="0" smtClean="0"/>
              <a:t> </a:t>
            </a:r>
            <a:r>
              <a:rPr lang="en-US" dirty="0" err="1" smtClean="0"/>
              <a:t>menjadi</a:t>
            </a:r>
            <a:r>
              <a:rPr lang="en-US" dirty="0" smtClean="0"/>
              <a:t> </a:t>
            </a:r>
            <a:r>
              <a:rPr lang="en-US" dirty="0" err="1" smtClean="0"/>
              <a:t>tiga</a:t>
            </a:r>
            <a:r>
              <a:rPr lang="en-US" dirty="0" smtClean="0"/>
              <a:t> </a:t>
            </a:r>
            <a:r>
              <a:rPr lang="en-US" dirty="0" err="1" smtClean="0"/>
              <a:t>berdasarkan</a:t>
            </a:r>
            <a:r>
              <a:rPr lang="en-US" dirty="0" smtClean="0"/>
              <a:t> </a:t>
            </a:r>
            <a:r>
              <a:rPr lang="en-US" dirty="0" err="1" smtClean="0"/>
              <a:t>kandungan</a:t>
            </a:r>
            <a:r>
              <a:rPr lang="en-US" dirty="0" smtClean="0"/>
              <a:t> </a:t>
            </a:r>
            <a:r>
              <a:rPr lang="en-US" dirty="0" err="1" smtClean="0"/>
              <a:t>matriksnya</a:t>
            </a:r>
            <a:r>
              <a:rPr lang="en-US" dirty="0" smtClean="0"/>
              <a:t>:</a:t>
            </a:r>
          </a:p>
          <a:p>
            <a:pPr marL="971550" lvl="1" indent="-514350" eaLnBrk="1" hangingPunct="1">
              <a:buClrTx/>
              <a:buSzPct val="65000"/>
              <a:buAutoNum type="arabicPeriod"/>
              <a:defRPr/>
            </a:pPr>
            <a:r>
              <a:rPr lang="en-US" b="1" u="sng" dirty="0" err="1" smtClean="0"/>
              <a:t>Tulang</a:t>
            </a:r>
            <a:r>
              <a:rPr lang="en-US" b="1" u="sng" dirty="0" smtClean="0"/>
              <a:t> </a:t>
            </a:r>
            <a:r>
              <a:rPr lang="en-US" b="1" u="sng" dirty="0" err="1" smtClean="0"/>
              <a:t>Rawan</a:t>
            </a:r>
            <a:r>
              <a:rPr lang="en-US" b="1" u="sng" dirty="0" smtClean="0"/>
              <a:t> </a:t>
            </a:r>
            <a:r>
              <a:rPr lang="en-US" b="1" u="sng" dirty="0" err="1" smtClean="0"/>
              <a:t>hialin</a:t>
            </a:r>
            <a:r>
              <a:rPr lang="en-US" dirty="0" smtClean="0"/>
              <a:t>, </a:t>
            </a:r>
            <a:r>
              <a:rPr lang="en-US" dirty="0" err="1" smtClean="0"/>
              <a:t>mengandung</a:t>
            </a:r>
            <a:r>
              <a:rPr lang="en-US" dirty="0" smtClean="0"/>
              <a:t> </a:t>
            </a:r>
            <a:r>
              <a:rPr lang="en-US" dirty="0" err="1" smtClean="0"/>
              <a:t>serabut</a:t>
            </a:r>
            <a:r>
              <a:rPr lang="en-US" dirty="0" smtClean="0"/>
              <a:t> </a:t>
            </a:r>
            <a:r>
              <a:rPr lang="en-US" dirty="0" err="1" smtClean="0"/>
              <a:t>kolagen</a:t>
            </a:r>
            <a:r>
              <a:rPr lang="en-US" dirty="0" smtClean="0"/>
              <a:t> </a:t>
            </a:r>
            <a:r>
              <a:rPr lang="en-US" dirty="0" err="1" smtClean="0"/>
              <a:t>halus</a:t>
            </a:r>
            <a:r>
              <a:rPr lang="en-US" dirty="0" smtClean="0"/>
              <a:t>, </a:t>
            </a:r>
            <a:r>
              <a:rPr lang="en-US" dirty="0" err="1" smtClean="0"/>
              <a:t>berwarna</a:t>
            </a:r>
            <a:r>
              <a:rPr lang="en-US" dirty="0" smtClean="0"/>
              <a:t> </a:t>
            </a:r>
            <a:r>
              <a:rPr lang="en-US" dirty="0" err="1" smtClean="0"/>
              <a:t>bening</a:t>
            </a:r>
            <a:r>
              <a:rPr lang="en-US" dirty="0" smtClean="0"/>
              <a:t> </a:t>
            </a:r>
            <a:r>
              <a:rPr lang="en-US" dirty="0" err="1" smtClean="0"/>
              <a:t>kebiruan</a:t>
            </a:r>
            <a:r>
              <a:rPr lang="en-US" dirty="0" smtClean="0"/>
              <a:t>. </a:t>
            </a:r>
            <a:r>
              <a:rPr lang="en-US" dirty="0" err="1" smtClean="0"/>
              <a:t>Terdapat</a:t>
            </a:r>
            <a:r>
              <a:rPr lang="en-US" dirty="0" smtClean="0"/>
              <a:t> </a:t>
            </a:r>
            <a:r>
              <a:rPr lang="en-US" dirty="0" err="1" smtClean="0"/>
              <a:t>pada</a:t>
            </a:r>
            <a:r>
              <a:rPr lang="en-US" dirty="0" smtClean="0"/>
              <a:t> </a:t>
            </a:r>
            <a:r>
              <a:rPr lang="id-ID" dirty="0" smtClean="0"/>
              <a:t>saluran pernapasan</a:t>
            </a:r>
            <a:r>
              <a:rPr lang="en-US" dirty="0" smtClean="0"/>
              <a:t>, </a:t>
            </a:r>
            <a:r>
              <a:rPr lang="en-US" dirty="0" err="1" smtClean="0"/>
              <a:t>ujung</a:t>
            </a:r>
            <a:r>
              <a:rPr lang="en-US" dirty="0" smtClean="0"/>
              <a:t> </a:t>
            </a:r>
            <a:r>
              <a:rPr lang="en-US" dirty="0" err="1" smtClean="0"/>
              <a:t>tulang</a:t>
            </a:r>
            <a:r>
              <a:rPr lang="en-US" dirty="0" smtClean="0"/>
              <a:t> </a:t>
            </a:r>
            <a:r>
              <a:rPr lang="en-US" dirty="0" err="1" smtClean="0"/>
              <a:t>rusuk</a:t>
            </a:r>
            <a:r>
              <a:rPr lang="en-US" dirty="0" smtClean="0"/>
              <a:t>, </a:t>
            </a:r>
            <a:r>
              <a:rPr lang="en-US" dirty="0" err="1" smtClean="0"/>
              <a:t>permukaan</a:t>
            </a:r>
            <a:r>
              <a:rPr lang="en-US" dirty="0" smtClean="0"/>
              <a:t> </a:t>
            </a:r>
            <a:r>
              <a:rPr lang="en-US" dirty="0" err="1" smtClean="0"/>
              <a:t>tulang</a:t>
            </a:r>
            <a:r>
              <a:rPr lang="en-US" dirty="0" smtClean="0"/>
              <a:t> di </a:t>
            </a:r>
            <a:r>
              <a:rPr lang="en-US" dirty="0" err="1" smtClean="0"/>
              <a:t>daerah</a:t>
            </a:r>
            <a:r>
              <a:rPr lang="en-US" dirty="0" smtClean="0"/>
              <a:t> </a:t>
            </a:r>
            <a:r>
              <a:rPr lang="en-US" dirty="0" err="1" smtClean="0"/>
              <a:t>persendian</a:t>
            </a:r>
            <a:endParaRPr lang="id-ID" dirty="0"/>
          </a:p>
          <a:p>
            <a:pPr marL="971550" lvl="1" indent="-514350" eaLnBrk="1" hangingPunct="1">
              <a:buClrTx/>
              <a:buSzPct val="65000"/>
              <a:buAutoNum type="arabicPeriod"/>
              <a:defRPr/>
            </a:pPr>
            <a:r>
              <a:rPr lang="en-US" b="1" u="sng" dirty="0" err="1" smtClean="0"/>
              <a:t>Tulang</a:t>
            </a:r>
            <a:r>
              <a:rPr lang="en-US" b="1" u="sng" dirty="0" smtClean="0"/>
              <a:t> </a:t>
            </a:r>
            <a:r>
              <a:rPr lang="en-US" b="1" u="sng" dirty="0" err="1" smtClean="0"/>
              <a:t>rawan</a:t>
            </a:r>
            <a:r>
              <a:rPr lang="en-US" b="1" u="sng" dirty="0" smtClean="0"/>
              <a:t> </a:t>
            </a:r>
            <a:r>
              <a:rPr lang="en-US" b="1" u="sng" dirty="0" err="1" smtClean="0"/>
              <a:t>elastis</a:t>
            </a:r>
            <a:r>
              <a:rPr lang="en-US" dirty="0" smtClean="0"/>
              <a:t>, </a:t>
            </a:r>
            <a:r>
              <a:rPr lang="en-US" dirty="0" err="1" smtClean="0"/>
              <a:t>mengandung</a:t>
            </a:r>
            <a:r>
              <a:rPr lang="en-US" dirty="0" smtClean="0"/>
              <a:t> sera</a:t>
            </a:r>
            <a:r>
              <a:rPr lang="id-ID" dirty="0" smtClean="0"/>
              <a:t>t</a:t>
            </a:r>
            <a:r>
              <a:rPr lang="en-US" dirty="0" smtClean="0"/>
              <a:t> </a:t>
            </a:r>
            <a:r>
              <a:rPr lang="en-US" dirty="0" err="1" smtClean="0"/>
              <a:t>elasti</a:t>
            </a:r>
            <a:r>
              <a:rPr lang="id-ID" dirty="0" smtClean="0"/>
              <a:t>n berwarna kuning dan adanya perikondrium</a:t>
            </a:r>
            <a:r>
              <a:rPr lang="en-US" dirty="0" smtClean="0"/>
              <a:t>. </a:t>
            </a:r>
            <a:r>
              <a:rPr lang="en-US" dirty="0" err="1" smtClean="0"/>
              <a:t>Terdapat</a:t>
            </a:r>
            <a:r>
              <a:rPr lang="en-US" dirty="0" smtClean="0"/>
              <a:t> </a:t>
            </a:r>
            <a:r>
              <a:rPr lang="en-US" dirty="0" err="1" smtClean="0"/>
              <a:t>pada</a:t>
            </a:r>
            <a:r>
              <a:rPr lang="en-US" dirty="0" smtClean="0"/>
              <a:t> </a:t>
            </a:r>
            <a:r>
              <a:rPr lang="en-US" dirty="0" err="1" smtClean="0"/>
              <a:t>daun</a:t>
            </a:r>
            <a:r>
              <a:rPr lang="en-US" dirty="0" smtClean="0"/>
              <a:t> </a:t>
            </a:r>
            <a:r>
              <a:rPr lang="en-US" dirty="0" err="1" smtClean="0"/>
              <a:t>telinga</a:t>
            </a:r>
            <a:r>
              <a:rPr lang="en-US" dirty="0" smtClean="0"/>
              <a:t>, </a:t>
            </a:r>
            <a:r>
              <a:rPr lang="en-US" dirty="0" err="1" smtClean="0"/>
              <a:t>epiglotis</a:t>
            </a:r>
            <a:r>
              <a:rPr lang="en-US" dirty="0" smtClean="0"/>
              <a:t>, l</a:t>
            </a:r>
            <a:r>
              <a:rPr lang="id-ID" dirty="0" smtClean="0"/>
              <a:t>aring.</a:t>
            </a:r>
            <a:endParaRPr lang="id-ID" dirty="0"/>
          </a:p>
          <a:p>
            <a:pPr marL="971550" lvl="1" indent="-514350" eaLnBrk="1" hangingPunct="1">
              <a:buClrTx/>
              <a:buSzPct val="65000"/>
              <a:buAutoNum type="arabicPeriod"/>
              <a:defRPr/>
            </a:pPr>
            <a:r>
              <a:rPr lang="en-US" b="1" u="sng" dirty="0" err="1" smtClean="0"/>
              <a:t>Tulang</a:t>
            </a:r>
            <a:r>
              <a:rPr lang="en-US" b="1" u="sng" dirty="0" smtClean="0"/>
              <a:t> </a:t>
            </a:r>
            <a:r>
              <a:rPr lang="en-US" b="1" u="sng" dirty="0" err="1" smtClean="0"/>
              <a:t>rawan</a:t>
            </a:r>
            <a:r>
              <a:rPr lang="en-US" b="1" u="sng" dirty="0" smtClean="0"/>
              <a:t> fibro</a:t>
            </a:r>
            <a:r>
              <a:rPr lang="id-ID" b="1" u="sng" dirty="0" smtClean="0"/>
              <a:t>sa</a:t>
            </a:r>
            <a:r>
              <a:rPr lang="en-US" dirty="0" smtClean="0"/>
              <a:t>, </a:t>
            </a:r>
            <a:r>
              <a:rPr lang="en-US" dirty="0" err="1" smtClean="0"/>
              <a:t>mengandung</a:t>
            </a:r>
            <a:r>
              <a:rPr lang="en-US" dirty="0" smtClean="0"/>
              <a:t> sera</a:t>
            </a:r>
            <a:r>
              <a:rPr lang="id-ID" dirty="0" smtClean="0"/>
              <a:t>t</a:t>
            </a:r>
            <a:r>
              <a:rPr lang="en-US" dirty="0" smtClean="0"/>
              <a:t> </a:t>
            </a:r>
            <a:r>
              <a:rPr lang="en-US" dirty="0" err="1" smtClean="0"/>
              <a:t>kolagen</a:t>
            </a:r>
            <a:r>
              <a:rPr lang="id-ID" dirty="0" smtClean="0"/>
              <a:t>. Matriks pada tulang rawan fibroblas berwarna gelap dan keruh.</a:t>
            </a:r>
            <a:r>
              <a:rPr lang="en-US" dirty="0" smtClean="0"/>
              <a:t> </a:t>
            </a:r>
            <a:r>
              <a:rPr lang="en-US" dirty="0" err="1" smtClean="0"/>
              <a:t>Terdapat</a:t>
            </a:r>
            <a:r>
              <a:rPr lang="en-US" dirty="0" smtClean="0"/>
              <a:t> </a:t>
            </a:r>
            <a:r>
              <a:rPr lang="en-US" dirty="0" err="1" smtClean="0"/>
              <a:t>pada</a:t>
            </a:r>
            <a:r>
              <a:rPr lang="en-US" dirty="0" smtClean="0"/>
              <a:t> </a:t>
            </a:r>
            <a:r>
              <a:rPr lang="id-ID" dirty="0" smtClean="0"/>
              <a:t>hubungan antar tulang vertebrae (tulang belakang)</a:t>
            </a:r>
            <a:endParaRPr lang="en-US" dirty="0" smtClean="0"/>
          </a:p>
        </p:txBody>
      </p:sp>
    </p:spTree>
    <p:extLst>
      <p:ext uri="{BB962C8B-B14F-4D97-AF65-F5344CB8AC3E}">
        <p14:creationId xmlns:p14="http://schemas.microsoft.com/office/powerpoint/2010/main" val="1061112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Effect transition="in" filter="fade">
                                      <p:cBhvr>
                                        <p:cTn id="7" dur="2000"/>
                                        <p:tgtEl>
                                          <p:spTgt spid="10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7523">
                                            <p:txEl>
                                              <p:pRg st="1" end="1"/>
                                            </p:txEl>
                                          </p:spTgt>
                                        </p:tgtEl>
                                        <p:attrNameLst>
                                          <p:attrName>style.visibility</p:attrName>
                                        </p:attrNameLst>
                                      </p:cBhvr>
                                      <p:to>
                                        <p:strVal val="visible"/>
                                      </p:to>
                                    </p:set>
                                    <p:animEffect transition="in" filter="fade">
                                      <p:cBhvr>
                                        <p:cTn id="12" dur="2000"/>
                                        <p:tgtEl>
                                          <p:spTgt spid="1075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7523">
                                            <p:txEl>
                                              <p:pRg st="2" end="2"/>
                                            </p:txEl>
                                          </p:spTgt>
                                        </p:tgtEl>
                                        <p:attrNameLst>
                                          <p:attrName>style.visibility</p:attrName>
                                        </p:attrNameLst>
                                      </p:cBhvr>
                                      <p:to>
                                        <p:strVal val="visible"/>
                                      </p:to>
                                    </p:set>
                                    <p:animEffect transition="in" filter="fade">
                                      <p:cBhvr>
                                        <p:cTn id="17" dur="2000"/>
                                        <p:tgtEl>
                                          <p:spTgt spid="1075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7523">
                                            <p:txEl>
                                              <p:pRg st="3" end="3"/>
                                            </p:txEl>
                                          </p:spTgt>
                                        </p:tgtEl>
                                        <p:attrNameLst>
                                          <p:attrName>style.visibility</p:attrName>
                                        </p:attrNameLst>
                                      </p:cBhvr>
                                      <p:to>
                                        <p:strVal val="visible"/>
                                      </p:to>
                                    </p:set>
                                    <p:animEffect transition="in" filter="fade">
                                      <p:cBhvr>
                                        <p:cTn id="22" dur="2000"/>
                                        <p:tgtEl>
                                          <p:spTgt spid="107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09" y="116632"/>
            <a:ext cx="8664963"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0" y="260350"/>
            <a:ext cx="9144000" cy="6597650"/>
          </a:xfrm>
        </p:spPr>
        <p:txBody>
          <a:bodyPr/>
          <a:lstStyle/>
          <a:p>
            <a:pPr marL="0" indent="0" eaLnBrk="1" hangingPunct="1">
              <a:lnSpc>
                <a:spcPct val="90000"/>
              </a:lnSpc>
              <a:buNone/>
              <a:defRPr/>
            </a:pPr>
            <a:r>
              <a:rPr lang="id-ID" sz="3400" dirty="0" smtClean="0">
                <a:solidFill>
                  <a:srgbClr val="FFFF00"/>
                </a:solidFill>
              </a:rPr>
              <a:t>E. </a:t>
            </a:r>
            <a:r>
              <a:rPr lang="sv-SE" sz="3400" dirty="0" smtClean="0">
                <a:solidFill>
                  <a:srgbClr val="FFFF00"/>
                </a:solidFill>
              </a:rPr>
              <a:t>Jaringan Tulang </a:t>
            </a:r>
            <a:r>
              <a:rPr lang="id-ID" sz="3400" dirty="0" smtClean="0">
                <a:solidFill>
                  <a:srgbClr val="FFFF00"/>
                </a:solidFill>
              </a:rPr>
              <a:t>Keras</a:t>
            </a:r>
            <a:r>
              <a:rPr lang="sv-SE" sz="3400" dirty="0" smtClean="0">
                <a:solidFill>
                  <a:srgbClr val="FFFF00"/>
                </a:solidFill>
              </a:rPr>
              <a:t> (Osteon)</a:t>
            </a:r>
          </a:p>
          <a:p>
            <a:pPr marL="990600" lvl="1" indent="-533400" eaLnBrk="1" hangingPunct="1">
              <a:lnSpc>
                <a:spcPct val="90000"/>
              </a:lnSpc>
              <a:defRPr/>
            </a:pPr>
            <a:r>
              <a:rPr lang="sv-SE" sz="3000" dirty="0" smtClean="0"/>
              <a:t>Merupakan jaringan ikat yang mengandung mineral</a:t>
            </a:r>
          </a:p>
          <a:p>
            <a:pPr marL="990600" lvl="1" indent="-533400" eaLnBrk="1" hangingPunct="1">
              <a:lnSpc>
                <a:spcPct val="90000"/>
              </a:lnSpc>
              <a:defRPr/>
            </a:pPr>
            <a:r>
              <a:rPr lang="sv-SE" sz="3000" dirty="0" smtClean="0"/>
              <a:t>Disusun oleh sel-sel tulang </a:t>
            </a:r>
            <a:r>
              <a:rPr lang="id-ID" sz="3000" dirty="0" smtClean="0"/>
              <a:t>disebut</a:t>
            </a:r>
            <a:r>
              <a:rPr lang="sv-SE" sz="3000" dirty="0" smtClean="0"/>
              <a:t> </a:t>
            </a:r>
            <a:r>
              <a:rPr lang="sv-SE" sz="3000" i="1" dirty="0" smtClean="0"/>
              <a:t>osteosit</a:t>
            </a:r>
            <a:r>
              <a:rPr lang="id-ID" sz="3000" i="1" dirty="0" smtClean="0"/>
              <a:t>.</a:t>
            </a:r>
            <a:endParaRPr lang="sv-SE" sz="3000" i="1" dirty="0" smtClean="0"/>
          </a:p>
          <a:p>
            <a:pPr marL="990600" lvl="1" indent="-533400" eaLnBrk="1" hangingPunct="1">
              <a:lnSpc>
                <a:spcPct val="90000"/>
              </a:lnSpc>
              <a:defRPr/>
            </a:pPr>
            <a:r>
              <a:rPr lang="sv-SE" sz="3000" i="1" dirty="0" smtClean="0"/>
              <a:t>Osteosit </a:t>
            </a:r>
            <a:r>
              <a:rPr lang="id-ID" sz="3000" dirty="0" smtClean="0"/>
              <a:t>dibentuk dari osteoblas.</a:t>
            </a:r>
            <a:endParaRPr lang="sv-SE" sz="3000" dirty="0" smtClean="0"/>
          </a:p>
          <a:p>
            <a:pPr marL="990600" lvl="1" indent="-533400" eaLnBrk="1" hangingPunct="1">
              <a:lnSpc>
                <a:spcPct val="90000"/>
              </a:lnSpc>
              <a:defRPr/>
            </a:pPr>
            <a:r>
              <a:rPr lang="sv-SE" sz="3000" dirty="0" smtClean="0"/>
              <a:t>Osteo</a:t>
            </a:r>
            <a:r>
              <a:rPr lang="id-ID" sz="3000" dirty="0" smtClean="0"/>
              <a:t>blas : sel yang berasal dari fibroblas dan ikut serta dalam pembentuk tulang.</a:t>
            </a:r>
          </a:p>
          <a:p>
            <a:pPr marL="990600" lvl="1" indent="-533400" eaLnBrk="1" hangingPunct="1">
              <a:lnSpc>
                <a:spcPct val="90000"/>
              </a:lnSpc>
              <a:defRPr/>
            </a:pPr>
            <a:r>
              <a:rPr lang="id-ID" sz="3000" dirty="0" smtClean="0"/>
              <a:t>Unit dasar tulang disebut sistem havers.</a:t>
            </a:r>
          </a:p>
          <a:p>
            <a:pPr marL="990600" lvl="1" indent="-533400" eaLnBrk="1" hangingPunct="1">
              <a:lnSpc>
                <a:spcPct val="90000"/>
              </a:lnSpc>
              <a:defRPr/>
            </a:pPr>
            <a:r>
              <a:rPr lang="id-ID" sz="3000" dirty="0" smtClean="0"/>
              <a:t>Sistem havers tersusun dari lamela, lakuna, kanalikuli, dan saluran havers</a:t>
            </a:r>
            <a:endParaRPr lang="sv-SE" sz="3000" dirty="0" smtClean="0"/>
          </a:p>
        </p:txBody>
      </p:sp>
    </p:spTree>
    <p:extLst>
      <p:ext uri="{BB962C8B-B14F-4D97-AF65-F5344CB8AC3E}">
        <p14:creationId xmlns:p14="http://schemas.microsoft.com/office/powerpoint/2010/main" val="2377360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fade">
                                      <p:cBhvr>
                                        <p:cTn id="7" dur="20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fade">
                                      <p:cBhvr>
                                        <p:cTn id="12" dur="20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fade">
                                      <p:cBhvr>
                                        <p:cTn id="17" dur="2000"/>
                                        <p:tgtEl>
                                          <p:spTgt spid="1085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fade">
                                      <p:cBhvr>
                                        <p:cTn id="22" dur="2000"/>
                                        <p:tgtEl>
                                          <p:spTgt spid="1085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8547">
                                            <p:txEl>
                                              <p:pRg st="4" end="4"/>
                                            </p:txEl>
                                          </p:spTgt>
                                        </p:tgtEl>
                                        <p:attrNameLst>
                                          <p:attrName>style.visibility</p:attrName>
                                        </p:attrNameLst>
                                      </p:cBhvr>
                                      <p:to>
                                        <p:strVal val="visible"/>
                                      </p:to>
                                    </p:set>
                                    <p:animEffect transition="in" filter="fade">
                                      <p:cBhvr>
                                        <p:cTn id="27" dur="2000"/>
                                        <p:tgtEl>
                                          <p:spTgt spid="108547">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8547">
                                            <p:txEl>
                                              <p:pRg st="5" end="5"/>
                                            </p:txEl>
                                          </p:spTgt>
                                        </p:tgtEl>
                                        <p:attrNameLst>
                                          <p:attrName>style.visibility</p:attrName>
                                        </p:attrNameLst>
                                      </p:cBhvr>
                                      <p:to>
                                        <p:strVal val="visible"/>
                                      </p:to>
                                    </p:set>
                                    <p:animEffect transition="in" filter="fade">
                                      <p:cBhvr>
                                        <p:cTn id="30" dur="2000"/>
                                        <p:tgtEl>
                                          <p:spTgt spid="108547">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8547">
                                            <p:txEl>
                                              <p:pRg st="6" end="6"/>
                                            </p:txEl>
                                          </p:spTgt>
                                        </p:tgtEl>
                                        <p:attrNameLst>
                                          <p:attrName>style.visibility</p:attrName>
                                        </p:attrNameLst>
                                      </p:cBhvr>
                                      <p:to>
                                        <p:strVal val="visible"/>
                                      </p:to>
                                    </p:set>
                                    <p:animEffect transition="in" filter="fade">
                                      <p:cBhvr>
                                        <p:cTn id="33" dur="2000"/>
                                        <p:tgtEl>
                                          <p:spTgt spid="1085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struktur tulang seja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5338"/>
            <a:ext cx="9144000"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864828"/>
      </p:ext>
    </p:extLst>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0" y="260350"/>
            <a:ext cx="9144000" cy="6597650"/>
          </a:xfrm>
        </p:spPr>
        <p:txBody>
          <a:bodyPr/>
          <a:lstStyle/>
          <a:p>
            <a:pPr marL="457200" lvl="1" indent="0" eaLnBrk="1" hangingPunct="1">
              <a:buNone/>
              <a:defRPr/>
            </a:pPr>
            <a:r>
              <a:rPr lang="sv-SE" sz="2600" dirty="0" smtClean="0"/>
              <a:t>Tulang dibedakan menjadi 2 berdasarkan ada tidaknya rongga di dalamnya, yaitu:</a:t>
            </a:r>
          </a:p>
          <a:p>
            <a:pPr marL="971550" lvl="1" indent="-514350" eaLnBrk="1" hangingPunct="1">
              <a:buClrTx/>
              <a:buSzPct val="81000"/>
              <a:buAutoNum type="arabicPeriod"/>
              <a:defRPr/>
            </a:pPr>
            <a:r>
              <a:rPr lang="sv-SE" sz="2600" dirty="0" smtClean="0">
                <a:solidFill>
                  <a:srgbClr val="FFFF00"/>
                </a:solidFill>
              </a:rPr>
              <a:t>Tulang Kompak</a:t>
            </a:r>
            <a:r>
              <a:rPr lang="id-ID" sz="2600" dirty="0" smtClean="0">
                <a:solidFill>
                  <a:srgbClr val="FFFF00"/>
                </a:solidFill>
              </a:rPr>
              <a:t> (compact bone)</a:t>
            </a:r>
            <a:r>
              <a:rPr lang="sv-SE" sz="2600" dirty="0" smtClean="0"/>
              <a:t>,</a:t>
            </a:r>
            <a:r>
              <a:rPr lang="id-ID" sz="2600" dirty="0" smtClean="0"/>
              <a:t> memiliki matriks yang padat dan rapat</a:t>
            </a:r>
            <a:r>
              <a:rPr lang="id-ID" sz="2600" dirty="0"/>
              <a:t>. Terdapat sistem </a:t>
            </a:r>
            <a:r>
              <a:rPr lang="id-ID" sz="2600" dirty="0" smtClean="0"/>
              <a:t>havers.</a:t>
            </a:r>
          </a:p>
          <a:p>
            <a:pPr marL="971550" lvl="1" indent="-514350" eaLnBrk="1" hangingPunct="1">
              <a:buClrTx/>
              <a:buSzPct val="81000"/>
              <a:buAutoNum type="arabicPeriod"/>
              <a:defRPr/>
            </a:pPr>
            <a:r>
              <a:rPr lang="sv-SE" sz="2600" dirty="0" smtClean="0">
                <a:solidFill>
                  <a:srgbClr val="FFFF00"/>
                </a:solidFill>
              </a:rPr>
              <a:t>Tulang Spons</a:t>
            </a:r>
            <a:r>
              <a:rPr lang="id-ID" sz="2600" dirty="0" smtClean="0">
                <a:solidFill>
                  <a:srgbClr val="FFFF00"/>
                </a:solidFill>
              </a:rPr>
              <a:t> (Spongy bone)</a:t>
            </a:r>
            <a:r>
              <a:rPr lang="sv-SE" sz="2600" dirty="0" smtClean="0"/>
              <a:t>, </a:t>
            </a:r>
            <a:r>
              <a:rPr lang="id-ID" sz="2600" dirty="0" smtClean="0"/>
              <a:t>Memiliki matriks yang berongga. Tidak terdapat sistem havers. </a:t>
            </a:r>
            <a:endParaRPr lang="en-US" sz="2600" dirty="0"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12976"/>
            <a:ext cx="7200800"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4333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20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20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fade">
                                      <p:cBhvr>
                                        <p:cTn id="17" dur="2000"/>
                                        <p:tgtEl>
                                          <p:spTgt spid="1105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67544" y="620688"/>
            <a:ext cx="8229600" cy="706437"/>
          </a:xfrm>
        </p:spPr>
        <p:txBody>
          <a:bodyPr/>
          <a:lstStyle/>
          <a:p>
            <a:pPr eaLnBrk="1" hangingPunct="1">
              <a:defRPr/>
            </a:pPr>
            <a:r>
              <a:rPr lang="en-US" sz="4000" dirty="0" err="1" smtClean="0"/>
              <a:t>Komponen</a:t>
            </a:r>
            <a:r>
              <a:rPr lang="en-US" sz="4000" dirty="0" smtClean="0"/>
              <a:t> </a:t>
            </a:r>
            <a:r>
              <a:rPr lang="en-US" sz="4000" dirty="0" err="1" smtClean="0"/>
              <a:t>Jaringan</a:t>
            </a:r>
            <a:r>
              <a:rPr lang="en-US" sz="4000" dirty="0" smtClean="0"/>
              <a:t> </a:t>
            </a:r>
            <a:r>
              <a:rPr lang="en-US" sz="4000" dirty="0" err="1" smtClean="0"/>
              <a:t>Ikat</a:t>
            </a:r>
            <a:endParaRPr lang="en-US" sz="4000" dirty="0" smtClean="0"/>
          </a:p>
        </p:txBody>
      </p:sp>
      <p:sp>
        <p:nvSpPr>
          <p:cNvPr id="102403" name="Rectangle 3"/>
          <p:cNvSpPr>
            <a:spLocks noGrp="1" noChangeArrowheads="1"/>
          </p:cNvSpPr>
          <p:nvPr>
            <p:ph idx="1"/>
          </p:nvPr>
        </p:nvSpPr>
        <p:spPr>
          <a:xfrm>
            <a:off x="179388" y="981075"/>
            <a:ext cx="8964612" cy="5688013"/>
          </a:xfrm>
        </p:spPr>
        <p:txBody>
          <a:bodyPr/>
          <a:lstStyle/>
          <a:p>
            <a:pPr marL="609600" indent="-609600" eaLnBrk="1" hangingPunct="1">
              <a:lnSpc>
                <a:spcPct val="80000"/>
              </a:lnSpc>
              <a:defRPr/>
            </a:pPr>
            <a:r>
              <a:rPr lang="en-US" sz="2800" dirty="0" err="1" smtClean="0">
                <a:solidFill>
                  <a:schemeClr val="tx1"/>
                </a:solidFill>
              </a:rPr>
              <a:t>Sel</a:t>
            </a:r>
            <a:endParaRPr lang="en-US" sz="2800" dirty="0" smtClean="0">
              <a:solidFill>
                <a:schemeClr val="tx1"/>
              </a:solidFill>
            </a:endParaRPr>
          </a:p>
          <a:p>
            <a:pPr marL="457200" lvl="1" indent="0" eaLnBrk="1" hangingPunct="1">
              <a:lnSpc>
                <a:spcPct val="80000"/>
              </a:lnSpc>
              <a:buNone/>
              <a:defRPr/>
            </a:pPr>
            <a:r>
              <a:rPr lang="en-US" sz="2400" dirty="0" err="1" smtClean="0">
                <a:solidFill>
                  <a:schemeClr val="tx1"/>
                </a:solidFill>
              </a:rPr>
              <a:t>Macam</a:t>
            </a:r>
            <a:r>
              <a:rPr lang="en-US" sz="2400" dirty="0" smtClean="0">
                <a:solidFill>
                  <a:schemeClr val="tx1"/>
                </a:solidFill>
              </a:rPr>
              <a:t> </a:t>
            </a:r>
            <a:r>
              <a:rPr lang="en-US" sz="2400" dirty="0" err="1" smtClean="0">
                <a:solidFill>
                  <a:schemeClr val="tx1"/>
                </a:solidFill>
              </a:rPr>
              <a:t>sel</a:t>
            </a:r>
            <a:r>
              <a:rPr lang="en-US" sz="2400" dirty="0" smtClean="0">
                <a:solidFill>
                  <a:schemeClr val="tx1"/>
                </a:solidFill>
              </a:rPr>
              <a:t> </a:t>
            </a:r>
            <a:r>
              <a:rPr lang="en-US" sz="2400" dirty="0" err="1" smtClean="0">
                <a:solidFill>
                  <a:schemeClr val="tx1"/>
                </a:solidFill>
              </a:rPr>
              <a:t>penyusun</a:t>
            </a:r>
            <a:r>
              <a:rPr lang="en-US" sz="2400" dirty="0" smtClean="0">
                <a:solidFill>
                  <a:schemeClr val="tx1"/>
                </a:solidFill>
              </a:rPr>
              <a:t> </a:t>
            </a:r>
            <a:r>
              <a:rPr lang="en-US" sz="2400" dirty="0" err="1" smtClean="0">
                <a:solidFill>
                  <a:schemeClr val="tx1"/>
                </a:solidFill>
              </a:rPr>
              <a:t>jaringan</a:t>
            </a:r>
            <a:r>
              <a:rPr lang="en-US" sz="2400" dirty="0" smtClean="0">
                <a:solidFill>
                  <a:schemeClr val="tx1"/>
                </a:solidFill>
              </a:rPr>
              <a:t> </a:t>
            </a:r>
            <a:r>
              <a:rPr lang="en-US" sz="2400" dirty="0" err="1" smtClean="0">
                <a:solidFill>
                  <a:schemeClr val="tx1"/>
                </a:solidFill>
              </a:rPr>
              <a:t>ikat</a:t>
            </a:r>
            <a:r>
              <a:rPr lang="en-US" sz="2400" dirty="0" smtClean="0">
                <a:solidFill>
                  <a:schemeClr val="tx1"/>
                </a:solidFill>
              </a:rPr>
              <a:t>:</a:t>
            </a:r>
          </a:p>
          <a:p>
            <a:pPr marL="990600" lvl="1" indent="-533400" eaLnBrk="1" hangingPunct="1">
              <a:lnSpc>
                <a:spcPct val="80000"/>
              </a:lnSpc>
              <a:buFont typeface="Wingdings" pitchFamily="2" charset="2"/>
              <a:buAutoNum type="arabicPeriod"/>
              <a:defRPr/>
            </a:pPr>
            <a:r>
              <a:rPr lang="en-US" sz="2400" dirty="0" err="1" smtClean="0">
                <a:solidFill>
                  <a:schemeClr val="tx1"/>
                </a:solidFill>
              </a:rPr>
              <a:t>Fibroblas</a:t>
            </a:r>
            <a:r>
              <a:rPr lang="en-US" sz="2400" dirty="0" smtClean="0">
                <a:solidFill>
                  <a:schemeClr val="tx1"/>
                </a:solidFill>
              </a:rPr>
              <a:t> </a:t>
            </a:r>
            <a:r>
              <a:rPr lang="en-US" sz="2400" dirty="0" err="1" smtClean="0">
                <a:solidFill>
                  <a:schemeClr val="tx1"/>
                </a:solidFill>
              </a:rPr>
              <a:t>adalah</a:t>
            </a:r>
            <a:r>
              <a:rPr lang="en-US" sz="2400" dirty="0" smtClean="0">
                <a:solidFill>
                  <a:schemeClr val="tx1"/>
                </a:solidFill>
              </a:rPr>
              <a:t> </a:t>
            </a:r>
            <a:r>
              <a:rPr lang="en-US" sz="2400" dirty="0" err="1" smtClean="0">
                <a:solidFill>
                  <a:schemeClr val="tx1"/>
                </a:solidFill>
              </a:rPr>
              <a:t>sel</a:t>
            </a:r>
            <a:r>
              <a:rPr lang="en-US" sz="2400" dirty="0" smtClean="0">
                <a:solidFill>
                  <a:schemeClr val="tx1"/>
                </a:solidFill>
              </a:rPr>
              <a:t> yang </a:t>
            </a:r>
            <a:r>
              <a:rPr lang="id-ID" sz="2400" dirty="0" smtClean="0">
                <a:solidFill>
                  <a:schemeClr val="tx1"/>
                </a:solidFill>
              </a:rPr>
              <a:t>berbentuk serat berfungsi untuk mensekresikan protein.</a:t>
            </a:r>
            <a:endParaRPr lang="en-US" sz="2400" dirty="0" smtClean="0">
              <a:solidFill>
                <a:schemeClr val="tx1"/>
              </a:solidFill>
            </a:endParaRPr>
          </a:p>
          <a:p>
            <a:pPr marL="990600" lvl="1" indent="-533400" eaLnBrk="1" hangingPunct="1">
              <a:lnSpc>
                <a:spcPct val="80000"/>
              </a:lnSpc>
              <a:buFont typeface="Wingdings" pitchFamily="2" charset="2"/>
              <a:buAutoNum type="arabicPeriod"/>
              <a:defRPr/>
            </a:pPr>
            <a:r>
              <a:rPr lang="en-US" sz="2400" dirty="0" err="1" smtClean="0">
                <a:solidFill>
                  <a:schemeClr val="tx1"/>
                </a:solidFill>
              </a:rPr>
              <a:t>Makrofag</a:t>
            </a:r>
            <a:r>
              <a:rPr lang="en-US" sz="2400" dirty="0" smtClean="0">
                <a:solidFill>
                  <a:schemeClr val="tx1"/>
                </a:solidFill>
              </a:rPr>
              <a:t> </a:t>
            </a:r>
            <a:r>
              <a:rPr lang="en-US" sz="2400" dirty="0" err="1" smtClean="0">
                <a:solidFill>
                  <a:schemeClr val="tx1"/>
                </a:solidFill>
              </a:rPr>
              <a:t>adalah</a:t>
            </a:r>
            <a:r>
              <a:rPr lang="en-US" sz="2400" dirty="0" smtClean="0">
                <a:solidFill>
                  <a:schemeClr val="tx1"/>
                </a:solidFill>
              </a:rPr>
              <a:t> </a:t>
            </a:r>
            <a:r>
              <a:rPr lang="en-US" sz="2400" dirty="0" err="1" smtClean="0">
                <a:solidFill>
                  <a:schemeClr val="tx1"/>
                </a:solidFill>
              </a:rPr>
              <a:t>sel</a:t>
            </a:r>
            <a:r>
              <a:rPr lang="en-US" sz="2400" dirty="0" smtClean="0">
                <a:solidFill>
                  <a:schemeClr val="tx1"/>
                </a:solidFill>
              </a:rPr>
              <a:t> yang </a:t>
            </a:r>
            <a:r>
              <a:rPr lang="en-US" sz="2400" dirty="0" err="1" smtClean="0">
                <a:solidFill>
                  <a:schemeClr val="tx1"/>
                </a:solidFill>
              </a:rPr>
              <a:t>bentuknya</a:t>
            </a:r>
            <a:r>
              <a:rPr lang="en-US" sz="2400" dirty="0" smtClean="0">
                <a:solidFill>
                  <a:schemeClr val="tx1"/>
                </a:solidFill>
              </a:rPr>
              <a:t> </a:t>
            </a:r>
            <a:r>
              <a:rPr lang="en-US" sz="2400" dirty="0" err="1" smtClean="0">
                <a:solidFill>
                  <a:schemeClr val="tx1"/>
                </a:solidFill>
              </a:rPr>
              <a:t>tidak</a:t>
            </a:r>
            <a:r>
              <a:rPr lang="en-US" sz="2400" dirty="0" smtClean="0">
                <a:solidFill>
                  <a:schemeClr val="tx1"/>
                </a:solidFill>
              </a:rPr>
              <a:t> </a:t>
            </a:r>
            <a:r>
              <a:rPr lang="en-US" sz="2400" dirty="0" err="1" smtClean="0">
                <a:solidFill>
                  <a:schemeClr val="tx1"/>
                </a:solidFill>
              </a:rPr>
              <a:t>beraturan</a:t>
            </a:r>
            <a:r>
              <a:rPr lang="en-US" sz="2400" dirty="0" smtClean="0">
                <a:solidFill>
                  <a:schemeClr val="tx1"/>
                </a:solidFill>
              </a:rPr>
              <a:t>, </a:t>
            </a:r>
            <a:r>
              <a:rPr lang="en-US" sz="2400" dirty="0" err="1" smtClean="0">
                <a:solidFill>
                  <a:schemeClr val="tx1"/>
                </a:solidFill>
              </a:rPr>
              <a:t>umumnya</a:t>
            </a:r>
            <a:r>
              <a:rPr lang="en-US" sz="2400" dirty="0" smtClean="0">
                <a:solidFill>
                  <a:schemeClr val="tx1"/>
                </a:solidFill>
              </a:rPr>
              <a:t> </a:t>
            </a:r>
            <a:r>
              <a:rPr lang="en-US" sz="2400" dirty="0" err="1" smtClean="0">
                <a:solidFill>
                  <a:schemeClr val="tx1"/>
                </a:solidFill>
              </a:rPr>
              <a:t>terletak</a:t>
            </a:r>
            <a:r>
              <a:rPr lang="en-US" sz="2400" dirty="0" smtClean="0">
                <a:solidFill>
                  <a:schemeClr val="tx1"/>
                </a:solidFill>
              </a:rPr>
              <a:t> </a:t>
            </a:r>
            <a:r>
              <a:rPr lang="en-US" sz="2400" dirty="0" err="1" smtClean="0">
                <a:solidFill>
                  <a:schemeClr val="tx1"/>
                </a:solidFill>
              </a:rPr>
              <a:t>dekat</a:t>
            </a:r>
            <a:r>
              <a:rPr lang="en-US" sz="2400" dirty="0" smtClean="0">
                <a:solidFill>
                  <a:schemeClr val="tx1"/>
                </a:solidFill>
              </a:rPr>
              <a:t> </a:t>
            </a:r>
            <a:r>
              <a:rPr lang="en-US" sz="2400" dirty="0" err="1" smtClean="0">
                <a:solidFill>
                  <a:schemeClr val="tx1"/>
                </a:solidFill>
              </a:rPr>
              <a:t>pembuluh</a:t>
            </a:r>
            <a:r>
              <a:rPr lang="en-US" sz="2400" dirty="0" smtClean="0">
                <a:solidFill>
                  <a:schemeClr val="tx1"/>
                </a:solidFill>
              </a:rPr>
              <a:t> </a:t>
            </a:r>
            <a:r>
              <a:rPr lang="en-US" sz="2400" dirty="0" err="1" smtClean="0">
                <a:solidFill>
                  <a:schemeClr val="tx1"/>
                </a:solidFill>
              </a:rPr>
              <a:t>darah</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id-ID" sz="2400" dirty="0" smtClean="0">
                <a:solidFill>
                  <a:schemeClr val="tx1"/>
                </a:solidFill>
              </a:rPr>
              <a:t>berfungsi untuk fagositosis.</a:t>
            </a:r>
            <a:endParaRPr lang="en-US" sz="2400" dirty="0" smtClean="0">
              <a:solidFill>
                <a:schemeClr val="tx1"/>
              </a:solidFill>
            </a:endParaRPr>
          </a:p>
          <a:p>
            <a:pPr marL="990600" lvl="1" indent="-533400" eaLnBrk="1" hangingPunct="1">
              <a:lnSpc>
                <a:spcPct val="80000"/>
              </a:lnSpc>
              <a:buFont typeface="Wingdings" pitchFamily="2" charset="2"/>
              <a:buAutoNum type="arabicPeriod"/>
              <a:defRPr/>
            </a:pPr>
            <a:r>
              <a:rPr lang="en-US" sz="2400" dirty="0" err="1" smtClean="0">
                <a:solidFill>
                  <a:schemeClr val="tx1"/>
                </a:solidFill>
              </a:rPr>
              <a:t>Sel</a:t>
            </a:r>
            <a:r>
              <a:rPr lang="en-US" sz="2400" dirty="0" smtClean="0">
                <a:solidFill>
                  <a:schemeClr val="tx1"/>
                </a:solidFill>
              </a:rPr>
              <a:t> </a:t>
            </a:r>
            <a:r>
              <a:rPr lang="id-ID" sz="2400" dirty="0" smtClean="0">
                <a:solidFill>
                  <a:schemeClr val="tx1"/>
                </a:solidFill>
              </a:rPr>
              <a:t>Tiang (</a:t>
            </a:r>
            <a:r>
              <a:rPr lang="en-US" sz="2400" dirty="0" smtClean="0">
                <a:solidFill>
                  <a:schemeClr val="tx1"/>
                </a:solidFill>
              </a:rPr>
              <a:t>Mast </a:t>
            </a:r>
            <a:r>
              <a:rPr lang="id-ID" sz="2400" dirty="0" smtClean="0">
                <a:solidFill>
                  <a:schemeClr val="tx1"/>
                </a:solidFill>
              </a:rPr>
              <a:t>cell) </a:t>
            </a:r>
            <a:r>
              <a:rPr lang="en-US" sz="2400" dirty="0" err="1" smtClean="0">
                <a:solidFill>
                  <a:schemeClr val="tx1"/>
                </a:solidFill>
              </a:rPr>
              <a:t>adalah</a:t>
            </a:r>
            <a:r>
              <a:rPr lang="en-US" sz="2400" dirty="0" smtClean="0">
                <a:solidFill>
                  <a:schemeClr val="tx1"/>
                </a:solidFill>
              </a:rPr>
              <a:t> </a:t>
            </a:r>
            <a:r>
              <a:rPr lang="en-US" sz="2400" dirty="0" err="1" smtClean="0">
                <a:solidFill>
                  <a:schemeClr val="tx1"/>
                </a:solidFill>
              </a:rPr>
              <a:t>sel</a:t>
            </a:r>
            <a:r>
              <a:rPr lang="en-US" sz="2400" dirty="0" smtClean="0">
                <a:solidFill>
                  <a:schemeClr val="tx1"/>
                </a:solidFill>
              </a:rPr>
              <a:t> yang </a:t>
            </a:r>
            <a:r>
              <a:rPr lang="en-US" sz="2400" dirty="0" err="1" smtClean="0">
                <a:solidFill>
                  <a:schemeClr val="tx1"/>
                </a:solidFill>
              </a:rPr>
              <a:t>memproduksi</a:t>
            </a:r>
            <a:r>
              <a:rPr lang="en-US" sz="2400" dirty="0" smtClean="0">
                <a:solidFill>
                  <a:schemeClr val="tx1"/>
                </a:solidFill>
              </a:rPr>
              <a:t> heparin yang </a:t>
            </a:r>
            <a:r>
              <a:rPr lang="en-US" sz="2400" dirty="0" err="1" smtClean="0">
                <a:solidFill>
                  <a:schemeClr val="tx1"/>
                </a:solidFill>
              </a:rPr>
              <a:t>berfungsi</a:t>
            </a:r>
            <a:r>
              <a:rPr lang="en-US" sz="2400" dirty="0" smtClean="0">
                <a:solidFill>
                  <a:schemeClr val="tx1"/>
                </a:solidFill>
              </a:rPr>
              <a:t> </a:t>
            </a:r>
            <a:r>
              <a:rPr lang="en-US" sz="2400" dirty="0" err="1" smtClean="0">
                <a:solidFill>
                  <a:schemeClr val="tx1"/>
                </a:solidFill>
              </a:rPr>
              <a:t>mence</a:t>
            </a:r>
            <a:r>
              <a:rPr lang="id-ID" sz="2400" dirty="0" smtClean="0">
                <a:solidFill>
                  <a:schemeClr val="tx1"/>
                </a:solidFill>
              </a:rPr>
              <a:t>g</a:t>
            </a:r>
            <a:r>
              <a:rPr lang="en-US" sz="2400" dirty="0" smtClean="0">
                <a:solidFill>
                  <a:schemeClr val="tx1"/>
                </a:solidFill>
              </a:rPr>
              <a:t>ah </a:t>
            </a:r>
            <a:r>
              <a:rPr lang="en-US" sz="2400" dirty="0" err="1" smtClean="0">
                <a:solidFill>
                  <a:schemeClr val="tx1"/>
                </a:solidFill>
              </a:rPr>
              <a:t>pembekuan</a:t>
            </a:r>
            <a:r>
              <a:rPr lang="en-US" sz="2400" dirty="0" smtClean="0">
                <a:solidFill>
                  <a:schemeClr val="tx1"/>
                </a:solidFill>
              </a:rPr>
              <a:t> </a:t>
            </a:r>
            <a:r>
              <a:rPr lang="en-US" sz="2400" dirty="0" err="1" smtClean="0">
                <a:solidFill>
                  <a:schemeClr val="tx1"/>
                </a:solidFill>
              </a:rPr>
              <a:t>darah</a:t>
            </a:r>
            <a:r>
              <a:rPr lang="en-US" sz="2400" dirty="0" smtClean="0">
                <a:solidFill>
                  <a:schemeClr val="tx1"/>
                </a:solidFill>
              </a:rPr>
              <a:t> </a:t>
            </a:r>
            <a:r>
              <a:rPr lang="en-US" sz="2400" dirty="0" err="1" smtClean="0">
                <a:solidFill>
                  <a:schemeClr val="tx1"/>
                </a:solidFill>
              </a:rPr>
              <a:t>dan</a:t>
            </a:r>
            <a:r>
              <a:rPr lang="en-US" sz="2400" dirty="0" smtClean="0">
                <a:solidFill>
                  <a:schemeClr val="tx1"/>
                </a:solidFill>
              </a:rPr>
              <a:t> </a:t>
            </a:r>
            <a:r>
              <a:rPr lang="en-US" sz="2400" dirty="0" err="1" smtClean="0">
                <a:solidFill>
                  <a:schemeClr val="tx1"/>
                </a:solidFill>
              </a:rPr>
              <a:t>histamin</a:t>
            </a:r>
            <a:r>
              <a:rPr lang="en-US" sz="2400" dirty="0" smtClean="0">
                <a:solidFill>
                  <a:schemeClr val="tx1"/>
                </a:solidFill>
              </a:rPr>
              <a:t> yang </a:t>
            </a:r>
            <a:r>
              <a:rPr lang="en-US" sz="2400" dirty="0" err="1" smtClean="0">
                <a:solidFill>
                  <a:schemeClr val="tx1"/>
                </a:solidFill>
              </a:rPr>
              <a:t>dapat</a:t>
            </a:r>
            <a:r>
              <a:rPr lang="en-US" sz="2400" dirty="0" smtClean="0">
                <a:solidFill>
                  <a:schemeClr val="tx1"/>
                </a:solidFill>
              </a:rPr>
              <a:t> </a:t>
            </a:r>
            <a:r>
              <a:rPr lang="en-US" sz="2400" dirty="0" err="1" smtClean="0">
                <a:solidFill>
                  <a:schemeClr val="tx1"/>
                </a:solidFill>
              </a:rPr>
              <a:t>mengatur</a:t>
            </a:r>
            <a:r>
              <a:rPr lang="en-US" sz="2400" dirty="0" smtClean="0">
                <a:solidFill>
                  <a:schemeClr val="tx1"/>
                </a:solidFill>
              </a:rPr>
              <a:t> </a:t>
            </a:r>
            <a:r>
              <a:rPr lang="en-US" sz="2400" dirty="0" err="1" smtClean="0">
                <a:solidFill>
                  <a:schemeClr val="tx1"/>
                </a:solidFill>
              </a:rPr>
              <a:t>permeabilitas</a:t>
            </a:r>
            <a:r>
              <a:rPr lang="en-US" sz="2400" dirty="0" smtClean="0">
                <a:solidFill>
                  <a:schemeClr val="tx1"/>
                </a:solidFill>
              </a:rPr>
              <a:t> </a:t>
            </a:r>
            <a:r>
              <a:rPr lang="en-US" sz="2400" dirty="0" err="1" smtClean="0">
                <a:solidFill>
                  <a:schemeClr val="tx1"/>
                </a:solidFill>
              </a:rPr>
              <a:t>kapiler</a:t>
            </a:r>
            <a:r>
              <a:rPr lang="en-US" sz="2400" dirty="0" smtClean="0">
                <a:solidFill>
                  <a:schemeClr val="tx1"/>
                </a:solidFill>
              </a:rPr>
              <a:t> </a:t>
            </a:r>
            <a:r>
              <a:rPr lang="en-US" sz="2400" dirty="0" err="1" smtClean="0">
                <a:solidFill>
                  <a:schemeClr val="tx1"/>
                </a:solidFill>
              </a:rPr>
              <a:t>darah</a:t>
            </a:r>
            <a:endParaRPr lang="en-US" sz="2400" dirty="0" smtClean="0">
              <a:solidFill>
                <a:schemeClr val="tx1"/>
              </a:solidFill>
            </a:endParaRPr>
          </a:p>
          <a:p>
            <a:pPr marL="990600" lvl="1" indent="-533400" eaLnBrk="1" hangingPunct="1">
              <a:lnSpc>
                <a:spcPct val="80000"/>
              </a:lnSpc>
              <a:buFont typeface="Wingdings" pitchFamily="2" charset="2"/>
              <a:buAutoNum type="arabicPeriod"/>
              <a:defRPr/>
            </a:pPr>
            <a:r>
              <a:rPr lang="en-US" sz="2400" dirty="0" err="1" smtClean="0">
                <a:solidFill>
                  <a:schemeClr val="tx1"/>
                </a:solidFill>
              </a:rPr>
              <a:t>Sel</a:t>
            </a:r>
            <a:r>
              <a:rPr lang="en-US" sz="2400" dirty="0" smtClean="0">
                <a:solidFill>
                  <a:schemeClr val="tx1"/>
                </a:solidFill>
              </a:rPr>
              <a:t> </a:t>
            </a:r>
            <a:r>
              <a:rPr lang="en-US" sz="2400" dirty="0" err="1" smtClean="0">
                <a:solidFill>
                  <a:schemeClr val="tx1"/>
                </a:solidFill>
              </a:rPr>
              <a:t>lemak</a:t>
            </a:r>
            <a:r>
              <a:rPr lang="en-US" sz="2400" dirty="0" smtClean="0">
                <a:solidFill>
                  <a:schemeClr val="tx1"/>
                </a:solidFill>
              </a:rPr>
              <a:t> </a:t>
            </a:r>
            <a:r>
              <a:rPr lang="en-US" sz="2400" dirty="0" err="1" smtClean="0">
                <a:solidFill>
                  <a:schemeClr val="tx1"/>
                </a:solidFill>
              </a:rPr>
              <a:t>adalah</a:t>
            </a:r>
            <a:r>
              <a:rPr lang="en-US" sz="2400" dirty="0" smtClean="0">
                <a:solidFill>
                  <a:schemeClr val="tx1"/>
                </a:solidFill>
              </a:rPr>
              <a:t> </a:t>
            </a:r>
            <a:r>
              <a:rPr lang="en-US" sz="2400" dirty="0" err="1" smtClean="0">
                <a:solidFill>
                  <a:schemeClr val="tx1"/>
                </a:solidFill>
              </a:rPr>
              <a:t>sel</a:t>
            </a:r>
            <a:r>
              <a:rPr lang="en-US" sz="2400" dirty="0" smtClean="0">
                <a:solidFill>
                  <a:schemeClr val="tx1"/>
                </a:solidFill>
              </a:rPr>
              <a:t> yang </a:t>
            </a:r>
            <a:r>
              <a:rPr lang="en-US" sz="2400" dirty="0" err="1" smtClean="0">
                <a:solidFill>
                  <a:schemeClr val="tx1"/>
                </a:solidFill>
              </a:rPr>
              <a:t>terspesialisasi</a:t>
            </a:r>
            <a:r>
              <a:rPr lang="en-US" sz="2400" dirty="0" smtClean="0">
                <a:solidFill>
                  <a:schemeClr val="tx1"/>
                </a:solidFill>
              </a:rPr>
              <a:t> </a:t>
            </a:r>
            <a:r>
              <a:rPr lang="en-US" sz="2400" dirty="0" err="1" smtClean="0">
                <a:solidFill>
                  <a:schemeClr val="tx1"/>
                </a:solidFill>
              </a:rPr>
              <a:t>untuk</a:t>
            </a:r>
            <a:r>
              <a:rPr lang="en-US" sz="2400" dirty="0" smtClean="0">
                <a:solidFill>
                  <a:schemeClr val="tx1"/>
                </a:solidFill>
              </a:rPr>
              <a:t> </a:t>
            </a:r>
            <a:r>
              <a:rPr lang="en-US" sz="2400" dirty="0" err="1" smtClean="0">
                <a:solidFill>
                  <a:schemeClr val="tx1"/>
                </a:solidFill>
              </a:rPr>
              <a:t>menyimpan</a:t>
            </a:r>
            <a:r>
              <a:rPr lang="en-US" sz="2400" dirty="0" smtClean="0">
                <a:solidFill>
                  <a:schemeClr val="tx1"/>
                </a:solidFill>
              </a:rPr>
              <a:t> </a:t>
            </a:r>
            <a:r>
              <a:rPr lang="en-US" sz="2400" dirty="0" err="1" smtClean="0">
                <a:solidFill>
                  <a:schemeClr val="tx1"/>
                </a:solidFill>
              </a:rPr>
              <a:t>lemak</a:t>
            </a:r>
            <a:endParaRPr lang="en-US" sz="2400" dirty="0" smtClean="0">
              <a:solidFill>
                <a:schemeClr val="tx1"/>
              </a:solidFill>
            </a:endParaRPr>
          </a:p>
          <a:p>
            <a:pPr marL="990600" lvl="1" indent="-533400" eaLnBrk="1" hangingPunct="1">
              <a:lnSpc>
                <a:spcPct val="80000"/>
              </a:lnSpc>
              <a:buFont typeface="Wingdings" pitchFamily="2" charset="2"/>
              <a:buAutoNum type="arabicPeriod"/>
              <a:defRPr/>
            </a:pPr>
            <a:r>
              <a:rPr lang="id-ID" sz="2400" dirty="0" smtClean="0">
                <a:solidFill>
                  <a:schemeClr val="tx1"/>
                </a:solidFill>
              </a:rPr>
              <a:t>Sel darah putih</a:t>
            </a:r>
            <a:r>
              <a:rPr lang="en-US" sz="2400" dirty="0" smtClean="0">
                <a:solidFill>
                  <a:schemeClr val="tx1"/>
                </a:solidFill>
              </a:rPr>
              <a:t> </a:t>
            </a:r>
            <a:r>
              <a:rPr lang="en-US" sz="2400" dirty="0" err="1" smtClean="0">
                <a:solidFill>
                  <a:schemeClr val="tx1"/>
                </a:solidFill>
              </a:rPr>
              <a:t>adalah</a:t>
            </a:r>
            <a:r>
              <a:rPr lang="en-US" sz="2400" dirty="0" smtClean="0">
                <a:solidFill>
                  <a:schemeClr val="tx1"/>
                </a:solidFill>
              </a:rPr>
              <a:t> </a:t>
            </a:r>
            <a:r>
              <a:rPr lang="id-ID" sz="2400" dirty="0" smtClean="0">
                <a:solidFill>
                  <a:schemeClr val="tx1"/>
                </a:solidFill>
              </a:rPr>
              <a:t>melawan patogen yang berupa bakteri,virus, atau protozoa</a:t>
            </a:r>
            <a:endParaRPr lang="en-US" sz="2400" dirty="0" smtClean="0">
              <a:solidFill>
                <a:schemeClr val="tx1"/>
              </a:solidFill>
            </a:endParaRPr>
          </a:p>
        </p:txBody>
      </p:sp>
    </p:spTree>
    <p:extLst>
      <p:ext uri="{BB962C8B-B14F-4D97-AF65-F5344CB8AC3E}">
        <p14:creationId xmlns:p14="http://schemas.microsoft.com/office/powerpoint/2010/main" val="13099141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000"/>
                                        <p:tgtEl>
                                          <p:spTgt spid="102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03">
                                            <p:txEl>
                                              <p:pRg st="0" end="0"/>
                                            </p:txEl>
                                          </p:spTgt>
                                        </p:tgtEl>
                                        <p:attrNameLst>
                                          <p:attrName>style.visibility</p:attrName>
                                        </p:attrNameLst>
                                      </p:cBhvr>
                                      <p:to>
                                        <p:strVal val="visible"/>
                                      </p:to>
                                    </p:set>
                                    <p:animEffect transition="in" filter="fade">
                                      <p:cBhvr>
                                        <p:cTn id="12" dur="2000"/>
                                        <p:tgtEl>
                                          <p:spTgt spid="1024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03">
                                            <p:txEl>
                                              <p:pRg st="1" end="1"/>
                                            </p:txEl>
                                          </p:spTgt>
                                        </p:tgtEl>
                                        <p:attrNameLst>
                                          <p:attrName>style.visibility</p:attrName>
                                        </p:attrNameLst>
                                      </p:cBhvr>
                                      <p:to>
                                        <p:strVal val="visible"/>
                                      </p:to>
                                    </p:set>
                                    <p:animEffect transition="in" filter="fade">
                                      <p:cBhvr>
                                        <p:cTn id="17" dur="2000"/>
                                        <p:tgtEl>
                                          <p:spTgt spid="10240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03">
                                            <p:txEl>
                                              <p:pRg st="2" end="2"/>
                                            </p:txEl>
                                          </p:spTgt>
                                        </p:tgtEl>
                                        <p:attrNameLst>
                                          <p:attrName>style.visibility</p:attrName>
                                        </p:attrNameLst>
                                      </p:cBhvr>
                                      <p:to>
                                        <p:strVal val="visible"/>
                                      </p:to>
                                    </p:set>
                                    <p:animEffect transition="in" filter="fade">
                                      <p:cBhvr>
                                        <p:cTn id="22" dur="2000"/>
                                        <p:tgtEl>
                                          <p:spTgt spid="10240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03">
                                            <p:txEl>
                                              <p:pRg st="3" end="3"/>
                                            </p:txEl>
                                          </p:spTgt>
                                        </p:tgtEl>
                                        <p:attrNameLst>
                                          <p:attrName>style.visibility</p:attrName>
                                        </p:attrNameLst>
                                      </p:cBhvr>
                                      <p:to>
                                        <p:strVal val="visible"/>
                                      </p:to>
                                    </p:set>
                                    <p:animEffect transition="in" filter="fade">
                                      <p:cBhvr>
                                        <p:cTn id="27" dur="2000"/>
                                        <p:tgtEl>
                                          <p:spTgt spid="10240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03">
                                            <p:txEl>
                                              <p:pRg st="4" end="4"/>
                                            </p:txEl>
                                          </p:spTgt>
                                        </p:tgtEl>
                                        <p:attrNameLst>
                                          <p:attrName>style.visibility</p:attrName>
                                        </p:attrNameLst>
                                      </p:cBhvr>
                                      <p:to>
                                        <p:strVal val="visible"/>
                                      </p:to>
                                    </p:set>
                                    <p:animEffect transition="in" filter="fade">
                                      <p:cBhvr>
                                        <p:cTn id="32" dur="2000"/>
                                        <p:tgtEl>
                                          <p:spTgt spid="10240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03">
                                            <p:txEl>
                                              <p:pRg st="5" end="5"/>
                                            </p:txEl>
                                          </p:spTgt>
                                        </p:tgtEl>
                                        <p:attrNameLst>
                                          <p:attrName>style.visibility</p:attrName>
                                        </p:attrNameLst>
                                      </p:cBhvr>
                                      <p:to>
                                        <p:strVal val="visible"/>
                                      </p:to>
                                    </p:set>
                                    <p:animEffect transition="in" filter="fade">
                                      <p:cBhvr>
                                        <p:cTn id="37" dur="2000"/>
                                        <p:tgtEl>
                                          <p:spTgt spid="10240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03">
                                            <p:txEl>
                                              <p:pRg st="6" end="6"/>
                                            </p:txEl>
                                          </p:spTgt>
                                        </p:tgtEl>
                                        <p:attrNameLst>
                                          <p:attrName>style.visibility</p:attrName>
                                        </p:attrNameLst>
                                      </p:cBhvr>
                                      <p:to>
                                        <p:strVal val="visible"/>
                                      </p:to>
                                    </p:set>
                                    <p:animEffect transition="in" filter="fade">
                                      <p:cBhvr>
                                        <p:cTn id="42" dur="2000"/>
                                        <p:tgtEl>
                                          <p:spTgt spid="1024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1" name="Rectangle 3"/>
          <p:cNvSpPr>
            <a:spLocks noGrp="1" noChangeArrowheads="1"/>
          </p:cNvSpPr>
          <p:nvPr>
            <p:ph type="body" idx="1"/>
          </p:nvPr>
        </p:nvSpPr>
        <p:spPr>
          <a:xfrm>
            <a:off x="0" y="188913"/>
            <a:ext cx="9144000" cy="6669087"/>
          </a:xfrm>
        </p:spPr>
        <p:txBody>
          <a:bodyPr/>
          <a:lstStyle/>
          <a:p>
            <a:pPr marL="0" indent="0" eaLnBrk="1" hangingPunct="1">
              <a:buNone/>
              <a:defRPr/>
            </a:pPr>
            <a:r>
              <a:rPr lang="id-ID" sz="3500" dirty="0" smtClean="0">
                <a:solidFill>
                  <a:srgbClr val="FFFF00"/>
                </a:solidFill>
              </a:rPr>
              <a:t>F. Jaringan </a:t>
            </a:r>
            <a:r>
              <a:rPr lang="sv-SE" sz="3500" dirty="0" smtClean="0">
                <a:solidFill>
                  <a:srgbClr val="FFFF00"/>
                </a:solidFill>
              </a:rPr>
              <a:t>Darah </a:t>
            </a:r>
            <a:endParaRPr lang="id-ID" sz="3500" dirty="0" smtClean="0">
              <a:solidFill>
                <a:srgbClr val="FFFF00"/>
              </a:solidFill>
            </a:endParaRPr>
          </a:p>
          <a:p>
            <a:pPr eaLnBrk="1" hangingPunct="1">
              <a:buFont typeface="Arial" pitchFamily="34" charset="0"/>
              <a:buChar char="•"/>
              <a:defRPr/>
            </a:pPr>
            <a:r>
              <a:rPr lang="sv-SE" sz="3100" dirty="0" smtClean="0"/>
              <a:t>Darah termasuk jaringan ikat khusus karena darah berasal dari jaringan mesenkim</a:t>
            </a:r>
            <a:endParaRPr lang="id-ID" sz="3100" dirty="0"/>
          </a:p>
          <a:p>
            <a:pPr eaLnBrk="1" hangingPunct="1">
              <a:buFont typeface="Arial" pitchFamily="34" charset="0"/>
              <a:buChar char="•"/>
              <a:defRPr/>
            </a:pPr>
            <a:r>
              <a:rPr lang="sv-SE" sz="3100" dirty="0" smtClean="0"/>
              <a:t>Darah terdiri atas eritrosit, leukosit, trombosit, dan plasma darah</a:t>
            </a:r>
            <a:endParaRPr lang="id-ID" sz="3100" dirty="0" smtClean="0"/>
          </a:p>
          <a:p>
            <a:pPr eaLnBrk="1" hangingPunct="1">
              <a:buFont typeface="Arial" pitchFamily="34" charset="0"/>
              <a:buChar char="•"/>
              <a:defRPr/>
            </a:pPr>
            <a:r>
              <a:rPr lang="id-ID" sz="3100" dirty="0" smtClean="0"/>
              <a:t>Jaringan darah berfungsi membawa sari-sari makanan, hormon, oksigen, dan sisa-sisa hasil metabolisme, serta mencegah infeksi. </a:t>
            </a:r>
            <a:r>
              <a:rPr lang="sv-SE" sz="3100" dirty="0" smtClean="0"/>
              <a:t>Plasma darah merupakan cairan yang mengandung zat anorganik dan organik</a:t>
            </a:r>
          </a:p>
        </p:txBody>
      </p:sp>
    </p:spTree>
    <p:extLst>
      <p:ext uri="{BB962C8B-B14F-4D97-AF65-F5344CB8AC3E}">
        <p14:creationId xmlns:p14="http://schemas.microsoft.com/office/powerpoint/2010/main" val="35587187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fade">
                                      <p:cBhvr>
                                        <p:cTn id="7" dur="2000"/>
                                        <p:tgtEl>
                                          <p:spTgt spid="1095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Effect transition="in" filter="fade">
                                      <p:cBhvr>
                                        <p:cTn id="12" dur="2000"/>
                                        <p:tgtEl>
                                          <p:spTgt spid="1095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Effect transition="in" filter="fade">
                                      <p:cBhvr>
                                        <p:cTn id="17" dur="2000"/>
                                        <p:tgtEl>
                                          <p:spTgt spid="1095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9571">
                                            <p:txEl>
                                              <p:pRg st="3" end="3"/>
                                            </p:txEl>
                                          </p:spTgt>
                                        </p:tgtEl>
                                        <p:attrNameLst>
                                          <p:attrName>style.visibility</p:attrName>
                                        </p:attrNameLst>
                                      </p:cBhvr>
                                      <p:to>
                                        <p:strVal val="visible"/>
                                      </p:to>
                                    </p:set>
                                    <p:animEffect transition="in" filter="fade">
                                      <p:cBhvr>
                                        <p:cTn id="22" dur="2000"/>
                                        <p:tgtEl>
                                          <p:spTgt spid="109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solidFill>
                  <a:srgbClr val="FFFF00"/>
                </a:solidFill>
              </a:rPr>
              <a:t>G. Jaringan Limfe </a:t>
            </a:r>
            <a:br>
              <a:rPr lang="id-ID" dirty="0" smtClean="0">
                <a:solidFill>
                  <a:srgbClr val="FFFF00"/>
                </a:solidFill>
              </a:rPr>
            </a:br>
            <a:r>
              <a:rPr lang="id-ID" dirty="0" smtClean="0">
                <a:solidFill>
                  <a:srgbClr val="FFFF00"/>
                </a:solidFill>
              </a:rPr>
              <a:t>(Getah Bening)</a:t>
            </a:r>
            <a:endParaRPr lang="id-ID" dirty="0">
              <a:solidFill>
                <a:srgbClr val="FFFF00"/>
              </a:solidFill>
            </a:endParaRPr>
          </a:p>
        </p:txBody>
      </p:sp>
      <p:sp>
        <p:nvSpPr>
          <p:cNvPr id="3" name="Content Placeholder 2"/>
          <p:cNvSpPr>
            <a:spLocks noGrp="1"/>
          </p:cNvSpPr>
          <p:nvPr>
            <p:ph idx="1"/>
          </p:nvPr>
        </p:nvSpPr>
        <p:spPr/>
        <p:txBody>
          <a:bodyPr/>
          <a:lstStyle/>
          <a:p>
            <a:pPr lvl="1" eaLnBrk="1" hangingPunct="1">
              <a:buBlip>
                <a:blip r:embed="rId2"/>
              </a:buBlip>
              <a:defRPr/>
            </a:pPr>
            <a:r>
              <a:rPr lang="sv-SE" sz="3100" dirty="0" smtClean="0"/>
              <a:t>T</a:t>
            </a:r>
            <a:r>
              <a:rPr lang="id-ID" sz="3100" dirty="0" smtClean="0"/>
              <a:t>erdapat pada organ seperti timus, kelenjar limfe, tonsil dan limpa.</a:t>
            </a:r>
            <a:endParaRPr lang="sv-SE" sz="3100" dirty="0"/>
          </a:p>
          <a:p>
            <a:pPr lvl="1" eaLnBrk="1" hangingPunct="1">
              <a:buBlip>
                <a:blip r:embed="rId2"/>
              </a:buBlip>
              <a:defRPr/>
            </a:pPr>
            <a:r>
              <a:rPr lang="id-ID" sz="3100" dirty="0" smtClean="0"/>
              <a:t>Jaringan limfe terdiri dari sel-sel dan serat-serat retikuler yang menjadi rangka untuk menunjang timbunan limfosit dan makrofag.</a:t>
            </a:r>
          </a:p>
          <a:p>
            <a:pPr lvl="1" eaLnBrk="1" hangingPunct="1">
              <a:buBlip>
                <a:blip r:embed="rId2"/>
              </a:buBlip>
              <a:defRPr/>
            </a:pPr>
            <a:r>
              <a:rPr lang="id-ID" sz="3100" dirty="0" smtClean="0"/>
              <a:t>Dibagian-bagian tubuh tertentu, limfosit cenderung berkelompok menjadi satu dalam pemusatan yang disebut nodulus.</a:t>
            </a:r>
          </a:p>
        </p:txBody>
      </p:sp>
    </p:spTree>
    <p:extLst>
      <p:ext uri="{BB962C8B-B14F-4D97-AF65-F5344CB8AC3E}">
        <p14:creationId xmlns:p14="http://schemas.microsoft.com/office/powerpoint/2010/main" val="1231359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6632"/>
            <a:ext cx="428625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https://newsmedia.co.id/cp-pub/uploads/images/post/2017/07/limfatik.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493204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785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6" y="116632"/>
            <a:ext cx="8920682"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256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normAutofit/>
          </a:bodyPr>
          <a:lstStyle/>
          <a:p>
            <a:r>
              <a:rPr lang="id-ID" sz="8000" dirty="0" smtClean="0"/>
              <a:t>TERIMA KASIH</a:t>
            </a:r>
            <a:endParaRPr lang="id-ID" sz="8000" dirty="0"/>
          </a:p>
        </p:txBody>
      </p:sp>
    </p:spTree>
    <p:extLst>
      <p:ext uri="{BB962C8B-B14F-4D97-AF65-F5344CB8AC3E}">
        <p14:creationId xmlns:p14="http://schemas.microsoft.com/office/powerpoint/2010/main" val="255449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5875"/>
            <a:ext cx="7620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56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179388" y="260350"/>
            <a:ext cx="8964612" cy="6597650"/>
          </a:xfrm>
        </p:spPr>
        <p:txBody>
          <a:bodyPr/>
          <a:lstStyle/>
          <a:p>
            <a:pPr marL="609600" indent="-609600" eaLnBrk="1" hangingPunct="1">
              <a:defRPr/>
            </a:pPr>
            <a:r>
              <a:rPr lang="id-ID" sz="3200" dirty="0" smtClean="0">
                <a:solidFill>
                  <a:schemeClr val="tx1"/>
                </a:solidFill>
              </a:rPr>
              <a:t>Matriks</a:t>
            </a:r>
          </a:p>
          <a:p>
            <a:pPr marL="0" indent="0" eaLnBrk="1" hangingPunct="1">
              <a:buNone/>
              <a:defRPr/>
            </a:pPr>
            <a:r>
              <a:rPr lang="id-ID" sz="3200" dirty="0" smtClean="0">
                <a:solidFill>
                  <a:schemeClr val="tx1"/>
                </a:solidFill>
              </a:rPr>
              <a:t>Adalah bahan dasar tempat sesuatu melekat.</a:t>
            </a:r>
          </a:p>
          <a:p>
            <a:pPr marL="0" indent="0" eaLnBrk="1" hangingPunct="1">
              <a:buNone/>
              <a:defRPr/>
            </a:pPr>
            <a:r>
              <a:rPr lang="id-ID" sz="3200" dirty="0" smtClean="0">
                <a:solidFill>
                  <a:schemeClr val="tx1"/>
                </a:solidFill>
              </a:rPr>
              <a:t>Matriks terdiri dari:</a:t>
            </a:r>
          </a:p>
          <a:p>
            <a:pPr marL="514350" indent="-514350" eaLnBrk="1" hangingPunct="1">
              <a:buAutoNum type="alphaLcPeriod"/>
              <a:defRPr/>
            </a:pPr>
            <a:r>
              <a:rPr lang="id-ID" sz="3200" dirty="0" smtClean="0">
                <a:solidFill>
                  <a:schemeClr val="tx1"/>
                </a:solidFill>
              </a:rPr>
              <a:t>Bahan Dasar</a:t>
            </a:r>
          </a:p>
          <a:p>
            <a:pPr marL="0" indent="0" eaLnBrk="1" hangingPunct="1">
              <a:buNone/>
              <a:defRPr/>
            </a:pPr>
            <a:r>
              <a:rPr lang="id-ID" sz="3200" dirty="0" smtClean="0">
                <a:solidFill>
                  <a:schemeClr val="tx1"/>
                </a:solidFill>
              </a:rPr>
              <a:t>Merupakan bahan yang homogen setengah cair. Terdiri dari asam mukopolisakarida. Komponen asam mukopolisakarida adalah asam hialuronat berfungsi sebagai pengikat air, pelumas dan peredam benturan. Komponen lainnya yaitu kondroitin sulfat, menjadikan matriks menjadi semakin kaku.</a:t>
            </a:r>
          </a:p>
          <a:p>
            <a:pPr marL="0" indent="0" eaLnBrk="1" hangingPunct="1">
              <a:buNone/>
              <a:defRPr/>
            </a:pPr>
            <a:endParaRPr lang="en-US" dirty="0" smtClean="0"/>
          </a:p>
        </p:txBody>
      </p:sp>
    </p:spTree>
    <p:extLst>
      <p:ext uri="{BB962C8B-B14F-4D97-AF65-F5344CB8AC3E}">
        <p14:creationId xmlns:p14="http://schemas.microsoft.com/office/powerpoint/2010/main" val="36246186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fade">
                                      <p:cBhvr>
                                        <p:cTn id="7" dur="2000"/>
                                        <p:tgtEl>
                                          <p:spTgt spid="103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fade">
                                      <p:cBhvr>
                                        <p:cTn id="12" dur="2000"/>
                                        <p:tgtEl>
                                          <p:spTgt spid="103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427">
                                            <p:txEl>
                                              <p:pRg st="2" end="2"/>
                                            </p:txEl>
                                          </p:spTgt>
                                        </p:tgtEl>
                                        <p:attrNameLst>
                                          <p:attrName>style.visibility</p:attrName>
                                        </p:attrNameLst>
                                      </p:cBhvr>
                                      <p:to>
                                        <p:strVal val="visible"/>
                                      </p:to>
                                    </p:set>
                                    <p:animEffect transition="in" filter="fade">
                                      <p:cBhvr>
                                        <p:cTn id="17" dur="2000"/>
                                        <p:tgtEl>
                                          <p:spTgt spid="1034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3427">
                                            <p:txEl>
                                              <p:pRg st="3" end="3"/>
                                            </p:txEl>
                                          </p:spTgt>
                                        </p:tgtEl>
                                        <p:attrNameLst>
                                          <p:attrName>style.visibility</p:attrName>
                                        </p:attrNameLst>
                                      </p:cBhvr>
                                      <p:to>
                                        <p:strVal val="visible"/>
                                      </p:to>
                                    </p:set>
                                    <p:animEffect transition="in" filter="fade">
                                      <p:cBhvr>
                                        <p:cTn id="22" dur="2000"/>
                                        <p:tgtEl>
                                          <p:spTgt spid="1034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3427">
                                            <p:txEl>
                                              <p:pRg st="4" end="4"/>
                                            </p:txEl>
                                          </p:spTgt>
                                        </p:tgtEl>
                                        <p:attrNameLst>
                                          <p:attrName>style.visibility</p:attrName>
                                        </p:attrNameLst>
                                      </p:cBhvr>
                                      <p:to>
                                        <p:strVal val="visible"/>
                                      </p:to>
                                    </p:set>
                                    <p:animEffect transition="in" filter="fade">
                                      <p:cBhvr>
                                        <p:cTn id="27" dur="2000"/>
                                        <p:tgtEl>
                                          <p:spTgt spid="103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579296" cy="1124744"/>
          </a:xfrm>
        </p:spPr>
        <p:txBody>
          <a:bodyPr/>
          <a:lstStyle/>
          <a:p>
            <a:pPr algn="l"/>
            <a:r>
              <a:rPr lang="id-ID" dirty="0" smtClean="0"/>
              <a:t>b. Serat/Serabut </a:t>
            </a:r>
            <a:endParaRPr lang="id-ID" dirty="0"/>
          </a:p>
        </p:txBody>
      </p:sp>
      <p:sp>
        <p:nvSpPr>
          <p:cNvPr id="3" name="Content Placeholder 2"/>
          <p:cNvSpPr>
            <a:spLocks noGrp="1"/>
          </p:cNvSpPr>
          <p:nvPr>
            <p:ph idx="1"/>
          </p:nvPr>
        </p:nvSpPr>
        <p:spPr>
          <a:xfrm>
            <a:off x="107504" y="1196752"/>
            <a:ext cx="8579296" cy="4937348"/>
          </a:xfrm>
        </p:spPr>
        <p:txBody>
          <a:bodyPr>
            <a:noAutofit/>
          </a:bodyPr>
          <a:lstStyle/>
          <a:p>
            <a:pPr marL="457200" lvl="1" indent="0" eaLnBrk="1" hangingPunct="1">
              <a:buClr>
                <a:srgbClr val="CCCCFF"/>
              </a:buClr>
              <a:buNone/>
              <a:defRPr/>
            </a:pPr>
            <a:r>
              <a:rPr lang="id-ID" sz="3200" dirty="0" smtClean="0">
                <a:solidFill>
                  <a:schemeClr val="tx1"/>
                </a:solidFill>
              </a:rPr>
              <a:t>Jenis Serat/Serabut</a:t>
            </a:r>
            <a:r>
              <a:rPr lang="en-US" sz="3200" dirty="0" smtClean="0">
                <a:solidFill>
                  <a:schemeClr val="tx1"/>
                </a:solidFill>
              </a:rPr>
              <a:t>:</a:t>
            </a:r>
            <a:endParaRPr lang="id-ID" sz="3200" dirty="0" smtClean="0">
              <a:solidFill>
                <a:schemeClr val="tx1"/>
              </a:solidFill>
            </a:endParaRPr>
          </a:p>
          <a:p>
            <a:pPr marL="457200" lvl="1" indent="0" eaLnBrk="1" hangingPunct="1">
              <a:buClr>
                <a:srgbClr val="CCCCFF"/>
              </a:buClr>
              <a:buNone/>
              <a:defRPr/>
            </a:pPr>
            <a:r>
              <a:rPr lang="id-ID" sz="3200" dirty="0" smtClean="0">
                <a:solidFill>
                  <a:schemeClr val="tx1"/>
                </a:solidFill>
              </a:rPr>
              <a:t>1. </a:t>
            </a:r>
            <a:r>
              <a:rPr lang="en-US" sz="3200" dirty="0" smtClean="0">
                <a:solidFill>
                  <a:schemeClr val="tx1"/>
                </a:solidFill>
              </a:rPr>
              <a:t>Sera</a:t>
            </a:r>
            <a:r>
              <a:rPr lang="id-ID" sz="3200" dirty="0" smtClean="0">
                <a:solidFill>
                  <a:schemeClr val="tx1"/>
                </a:solidFill>
              </a:rPr>
              <a:t>t</a:t>
            </a:r>
            <a:r>
              <a:rPr lang="en-US" sz="3200" dirty="0" smtClean="0">
                <a:solidFill>
                  <a:schemeClr val="tx1"/>
                </a:solidFill>
              </a:rPr>
              <a:t> </a:t>
            </a:r>
            <a:r>
              <a:rPr lang="en-US" sz="3200" dirty="0" err="1">
                <a:solidFill>
                  <a:schemeClr val="tx1"/>
                </a:solidFill>
              </a:rPr>
              <a:t>Kolagen</a:t>
            </a:r>
            <a:r>
              <a:rPr lang="en-US" sz="3200" dirty="0">
                <a:solidFill>
                  <a:schemeClr val="tx1"/>
                </a:solidFill>
              </a:rPr>
              <a:t> </a:t>
            </a:r>
            <a:endParaRPr lang="id-ID" sz="3200" dirty="0" smtClean="0">
              <a:solidFill>
                <a:schemeClr val="tx1"/>
              </a:solidFill>
            </a:endParaRPr>
          </a:p>
          <a:p>
            <a:pPr marL="457200" lvl="1" indent="0" eaLnBrk="1" hangingPunct="1">
              <a:buClr>
                <a:srgbClr val="CCCCFF"/>
              </a:buClr>
              <a:buNone/>
              <a:defRPr/>
            </a:pPr>
            <a:r>
              <a:rPr lang="id-ID" sz="3200" dirty="0" smtClean="0">
                <a:solidFill>
                  <a:schemeClr val="tx1"/>
                </a:solidFill>
              </a:rPr>
              <a:t>Memiliki sifat kuat, dan kelenturan rendah. Serat kolagen tersusun dari protein kolagen. Terdapat pada tendon, kulit.</a:t>
            </a:r>
          </a:p>
          <a:p>
            <a:pPr marL="457200" lvl="1" indent="0" eaLnBrk="1" hangingPunct="1">
              <a:buClr>
                <a:srgbClr val="CCCCFF"/>
              </a:buClr>
              <a:buNone/>
              <a:defRPr/>
            </a:pPr>
            <a:r>
              <a:rPr lang="id-ID" sz="3200" dirty="0" smtClean="0">
                <a:solidFill>
                  <a:schemeClr val="tx1"/>
                </a:solidFill>
              </a:rPr>
              <a:t>2. </a:t>
            </a:r>
            <a:r>
              <a:rPr lang="en-US" sz="3200" dirty="0" smtClean="0">
                <a:solidFill>
                  <a:schemeClr val="tx1"/>
                </a:solidFill>
              </a:rPr>
              <a:t>Sera</a:t>
            </a:r>
            <a:r>
              <a:rPr lang="id-ID" sz="3200" dirty="0" smtClean="0">
                <a:solidFill>
                  <a:schemeClr val="tx1"/>
                </a:solidFill>
              </a:rPr>
              <a:t>t</a:t>
            </a:r>
            <a:r>
              <a:rPr lang="en-US" sz="3200" dirty="0" smtClean="0">
                <a:solidFill>
                  <a:schemeClr val="tx1"/>
                </a:solidFill>
              </a:rPr>
              <a:t> </a:t>
            </a:r>
            <a:r>
              <a:rPr lang="en-US" sz="3200" dirty="0">
                <a:solidFill>
                  <a:schemeClr val="tx1"/>
                </a:solidFill>
              </a:rPr>
              <a:t>Elastin (</a:t>
            </a:r>
            <a:r>
              <a:rPr lang="en-US" sz="3200" dirty="0" err="1">
                <a:solidFill>
                  <a:schemeClr val="tx1"/>
                </a:solidFill>
              </a:rPr>
              <a:t>Serabut</a:t>
            </a:r>
            <a:r>
              <a:rPr lang="en-US" sz="3200" dirty="0">
                <a:solidFill>
                  <a:schemeClr val="tx1"/>
                </a:solidFill>
              </a:rPr>
              <a:t> </a:t>
            </a:r>
            <a:r>
              <a:rPr lang="en-US" sz="3200" dirty="0" err="1">
                <a:solidFill>
                  <a:schemeClr val="tx1"/>
                </a:solidFill>
              </a:rPr>
              <a:t>Kuning</a:t>
            </a:r>
            <a:r>
              <a:rPr lang="en-US" sz="3200" dirty="0" smtClean="0">
                <a:solidFill>
                  <a:schemeClr val="tx1"/>
                </a:solidFill>
              </a:rPr>
              <a:t>)</a:t>
            </a:r>
            <a:endParaRPr lang="id-ID" sz="3200" dirty="0" smtClean="0">
              <a:solidFill>
                <a:schemeClr val="tx1"/>
              </a:solidFill>
            </a:endParaRPr>
          </a:p>
          <a:p>
            <a:pPr marL="457200" lvl="1" indent="0" eaLnBrk="1" hangingPunct="1">
              <a:buClr>
                <a:srgbClr val="CCCCFF"/>
              </a:buClr>
              <a:buNone/>
              <a:defRPr/>
            </a:pPr>
            <a:r>
              <a:rPr lang="id-ID" sz="3200" dirty="0" smtClean="0">
                <a:solidFill>
                  <a:schemeClr val="tx1"/>
                </a:solidFill>
              </a:rPr>
              <a:t>Memiliki sifat kelenturan yang tinggi. Tersusun dari mukopolisakarida dan protein disebut elastin. Terdapat </a:t>
            </a:r>
            <a:r>
              <a:rPr lang="en-US" sz="3200" dirty="0" err="1" smtClean="0">
                <a:solidFill>
                  <a:schemeClr val="tx1"/>
                </a:solidFill>
              </a:rPr>
              <a:t>pembuluh</a:t>
            </a:r>
            <a:r>
              <a:rPr lang="en-US" sz="3200" dirty="0" smtClean="0">
                <a:solidFill>
                  <a:schemeClr val="tx1"/>
                </a:solidFill>
              </a:rPr>
              <a:t> </a:t>
            </a:r>
            <a:r>
              <a:rPr lang="en-US" sz="3200" dirty="0" err="1">
                <a:solidFill>
                  <a:schemeClr val="tx1"/>
                </a:solidFill>
              </a:rPr>
              <a:t>darah</a:t>
            </a:r>
            <a:r>
              <a:rPr lang="en-US" sz="3200" dirty="0">
                <a:solidFill>
                  <a:schemeClr val="tx1"/>
                </a:solidFill>
              </a:rPr>
              <a:t>, </a:t>
            </a:r>
            <a:r>
              <a:rPr lang="en-US" sz="3200" dirty="0" err="1" smtClean="0">
                <a:solidFill>
                  <a:schemeClr val="tx1"/>
                </a:solidFill>
              </a:rPr>
              <a:t>ligamen</a:t>
            </a:r>
            <a:r>
              <a:rPr lang="id-ID" sz="3200" dirty="0" smtClean="0">
                <a:solidFill>
                  <a:schemeClr val="tx1"/>
                </a:solidFill>
              </a:rPr>
              <a:t>, selaput tulang rawan laring</a:t>
            </a:r>
            <a:endParaRPr lang="en-US" sz="3200" dirty="0">
              <a:solidFill>
                <a:schemeClr val="tx1"/>
              </a:solidFill>
            </a:endParaRPr>
          </a:p>
        </p:txBody>
      </p:sp>
    </p:spTree>
    <p:extLst>
      <p:ext uri="{BB962C8B-B14F-4D97-AF65-F5344CB8AC3E}">
        <p14:creationId xmlns:p14="http://schemas.microsoft.com/office/powerpoint/2010/main" val="61129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179388" y="620713"/>
            <a:ext cx="8281044" cy="5616575"/>
          </a:xfrm>
        </p:spPr>
        <p:txBody>
          <a:bodyPr>
            <a:noAutofit/>
          </a:bodyPr>
          <a:lstStyle/>
          <a:p>
            <a:pPr marL="990600" lvl="1" indent="-533400" eaLnBrk="1" hangingPunct="1">
              <a:lnSpc>
                <a:spcPct val="90000"/>
              </a:lnSpc>
              <a:buFont typeface="Wingdings" pitchFamily="2" charset="2"/>
              <a:buAutoNum type="arabicPeriod" startAt="3"/>
              <a:defRPr/>
            </a:pPr>
            <a:r>
              <a:rPr lang="en-US" sz="3600" dirty="0" smtClean="0">
                <a:solidFill>
                  <a:schemeClr val="tx1"/>
                </a:solidFill>
              </a:rPr>
              <a:t>Sera</a:t>
            </a:r>
            <a:r>
              <a:rPr lang="id-ID" sz="3600" dirty="0" smtClean="0">
                <a:solidFill>
                  <a:schemeClr val="tx1"/>
                </a:solidFill>
              </a:rPr>
              <a:t>t</a:t>
            </a:r>
            <a:r>
              <a:rPr lang="en-US" sz="3600" dirty="0" smtClean="0">
                <a:solidFill>
                  <a:schemeClr val="tx1"/>
                </a:solidFill>
              </a:rPr>
              <a:t> </a:t>
            </a:r>
            <a:r>
              <a:rPr lang="en-US" sz="3600" dirty="0" err="1" smtClean="0">
                <a:solidFill>
                  <a:schemeClr val="tx1"/>
                </a:solidFill>
              </a:rPr>
              <a:t>Retikul</a:t>
            </a:r>
            <a:r>
              <a:rPr lang="id-ID" sz="3600" dirty="0" smtClean="0">
                <a:solidFill>
                  <a:schemeClr val="tx1"/>
                </a:solidFill>
              </a:rPr>
              <a:t>er</a:t>
            </a:r>
            <a:r>
              <a:rPr lang="en-US" sz="3600" dirty="0" smtClean="0">
                <a:solidFill>
                  <a:schemeClr val="tx1"/>
                </a:solidFill>
              </a:rPr>
              <a:t> </a:t>
            </a:r>
          </a:p>
          <a:p>
            <a:pPr marL="1371600" lvl="2" indent="-457200" eaLnBrk="1" hangingPunct="1">
              <a:lnSpc>
                <a:spcPct val="90000"/>
              </a:lnSpc>
              <a:buFont typeface="Wingdings" pitchFamily="2" charset="2"/>
              <a:buChar char="l"/>
              <a:defRPr/>
            </a:pPr>
            <a:r>
              <a:rPr lang="en-US" sz="3600" dirty="0" err="1" smtClean="0">
                <a:solidFill>
                  <a:schemeClr val="tx1"/>
                </a:solidFill>
              </a:rPr>
              <a:t>Merupakan</a:t>
            </a:r>
            <a:r>
              <a:rPr lang="en-US" sz="3600" dirty="0" smtClean="0">
                <a:solidFill>
                  <a:schemeClr val="tx1"/>
                </a:solidFill>
              </a:rPr>
              <a:t> </a:t>
            </a:r>
            <a:r>
              <a:rPr lang="en-US" sz="3600" dirty="0" err="1" smtClean="0">
                <a:solidFill>
                  <a:schemeClr val="tx1"/>
                </a:solidFill>
              </a:rPr>
              <a:t>Serabut</a:t>
            </a:r>
            <a:r>
              <a:rPr lang="en-US" sz="3600" dirty="0" smtClean="0">
                <a:solidFill>
                  <a:schemeClr val="tx1"/>
                </a:solidFill>
              </a:rPr>
              <a:t> </a:t>
            </a:r>
            <a:r>
              <a:rPr lang="en-US" sz="3600" dirty="0" err="1" smtClean="0">
                <a:solidFill>
                  <a:schemeClr val="tx1"/>
                </a:solidFill>
              </a:rPr>
              <a:t>halus</a:t>
            </a:r>
            <a:r>
              <a:rPr lang="en-US" sz="3600" dirty="0" smtClean="0">
                <a:solidFill>
                  <a:schemeClr val="tx1"/>
                </a:solidFill>
              </a:rPr>
              <a:t> </a:t>
            </a:r>
            <a:r>
              <a:rPr lang="en-US" sz="3600" dirty="0" err="1" smtClean="0">
                <a:solidFill>
                  <a:schemeClr val="tx1"/>
                </a:solidFill>
              </a:rPr>
              <a:t>dan</a:t>
            </a:r>
            <a:r>
              <a:rPr lang="en-US" sz="3600" dirty="0" smtClean="0">
                <a:solidFill>
                  <a:schemeClr val="tx1"/>
                </a:solidFill>
              </a:rPr>
              <a:t> </a:t>
            </a:r>
            <a:r>
              <a:rPr lang="en-US" sz="3600" dirty="0" err="1" smtClean="0">
                <a:solidFill>
                  <a:schemeClr val="tx1"/>
                </a:solidFill>
              </a:rPr>
              <a:t>bercabang</a:t>
            </a:r>
            <a:r>
              <a:rPr lang="en-US" sz="3600" dirty="0" smtClean="0">
                <a:solidFill>
                  <a:schemeClr val="tx1"/>
                </a:solidFill>
              </a:rPr>
              <a:t> </a:t>
            </a:r>
            <a:r>
              <a:rPr lang="en-US" sz="3600" dirty="0" err="1" smtClean="0">
                <a:solidFill>
                  <a:schemeClr val="tx1"/>
                </a:solidFill>
              </a:rPr>
              <a:t>berbentuk</a:t>
            </a:r>
            <a:r>
              <a:rPr lang="en-US" sz="3600" dirty="0" smtClean="0">
                <a:solidFill>
                  <a:schemeClr val="tx1"/>
                </a:solidFill>
              </a:rPr>
              <a:t> </a:t>
            </a:r>
            <a:r>
              <a:rPr lang="en-US" sz="3600" dirty="0" err="1" smtClean="0">
                <a:solidFill>
                  <a:schemeClr val="tx1"/>
                </a:solidFill>
              </a:rPr>
              <a:t>seperti</a:t>
            </a:r>
            <a:r>
              <a:rPr lang="en-US" sz="3600" dirty="0" smtClean="0">
                <a:solidFill>
                  <a:schemeClr val="tx1"/>
                </a:solidFill>
              </a:rPr>
              <a:t> </a:t>
            </a:r>
            <a:r>
              <a:rPr lang="en-US" sz="3600" dirty="0" err="1" smtClean="0">
                <a:solidFill>
                  <a:schemeClr val="tx1"/>
                </a:solidFill>
              </a:rPr>
              <a:t>jala</a:t>
            </a:r>
            <a:r>
              <a:rPr lang="en-US" sz="3600" dirty="0" smtClean="0">
                <a:solidFill>
                  <a:schemeClr val="tx1"/>
                </a:solidFill>
              </a:rPr>
              <a:t>.</a:t>
            </a:r>
          </a:p>
          <a:p>
            <a:pPr marL="1371600" lvl="2" indent="-457200" eaLnBrk="1" hangingPunct="1">
              <a:lnSpc>
                <a:spcPct val="90000"/>
              </a:lnSpc>
              <a:buFont typeface="Wingdings" pitchFamily="2" charset="2"/>
              <a:buChar char="l"/>
              <a:defRPr/>
            </a:pPr>
            <a:r>
              <a:rPr lang="en-US" sz="3600" dirty="0" err="1" smtClean="0">
                <a:solidFill>
                  <a:schemeClr val="tx1"/>
                </a:solidFill>
              </a:rPr>
              <a:t>Berfungsi</a:t>
            </a:r>
            <a:r>
              <a:rPr lang="en-US" sz="3600" dirty="0" smtClean="0">
                <a:solidFill>
                  <a:schemeClr val="tx1"/>
                </a:solidFill>
              </a:rPr>
              <a:t> </a:t>
            </a:r>
            <a:r>
              <a:rPr lang="en-US" sz="3600" dirty="0" err="1" smtClean="0">
                <a:solidFill>
                  <a:schemeClr val="tx1"/>
                </a:solidFill>
              </a:rPr>
              <a:t>menghubungkan</a:t>
            </a:r>
            <a:r>
              <a:rPr lang="en-US" sz="3600" dirty="0" smtClean="0">
                <a:solidFill>
                  <a:schemeClr val="tx1"/>
                </a:solidFill>
              </a:rPr>
              <a:t> </a:t>
            </a:r>
            <a:r>
              <a:rPr lang="en-US" sz="3600" dirty="0" err="1" smtClean="0">
                <a:solidFill>
                  <a:schemeClr val="tx1"/>
                </a:solidFill>
              </a:rPr>
              <a:t>jaringan</a:t>
            </a:r>
            <a:r>
              <a:rPr lang="en-US" sz="3600" dirty="0" smtClean="0">
                <a:solidFill>
                  <a:schemeClr val="tx1"/>
                </a:solidFill>
              </a:rPr>
              <a:t> </a:t>
            </a:r>
            <a:r>
              <a:rPr lang="en-US" sz="3600" dirty="0" err="1" smtClean="0">
                <a:solidFill>
                  <a:schemeClr val="tx1"/>
                </a:solidFill>
              </a:rPr>
              <a:t>ikat</a:t>
            </a:r>
            <a:r>
              <a:rPr lang="en-US" sz="3600" dirty="0" smtClean="0">
                <a:solidFill>
                  <a:schemeClr val="tx1"/>
                </a:solidFill>
              </a:rPr>
              <a:t> </a:t>
            </a:r>
            <a:r>
              <a:rPr lang="en-US" sz="3600" dirty="0" err="1" smtClean="0">
                <a:solidFill>
                  <a:schemeClr val="tx1"/>
                </a:solidFill>
              </a:rPr>
              <a:t>dengan</a:t>
            </a:r>
            <a:r>
              <a:rPr lang="en-US" sz="3600" dirty="0" smtClean="0">
                <a:solidFill>
                  <a:schemeClr val="tx1"/>
                </a:solidFill>
              </a:rPr>
              <a:t> </a:t>
            </a:r>
            <a:r>
              <a:rPr lang="en-US" sz="3600" dirty="0" err="1" smtClean="0">
                <a:solidFill>
                  <a:schemeClr val="tx1"/>
                </a:solidFill>
              </a:rPr>
              <a:t>jaringan</a:t>
            </a:r>
            <a:r>
              <a:rPr lang="en-US" sz="3600" dirty="0" smtClean="0">
                <a:solidFill>
                  <a:schemeClr val="tx1"/>
                </a:solidFill>
              </a:rPr>
              <a:t> lain, </a:t>
            </a:r>
            <a:r>
              <a:rPr lang="en-US" sz="3600" dirty="0" err="1" smtClean="0">
                <a:solidFill>
                  <a:schemeClr val="tx1"/>
                </a:solidFill>
              </a:rPr>
              <a:t>misalnya</a:t>
            </a:r>
            <a:r>
              <a:rPr lang="en-US" sz="3600" dirty="0" smtClean="0">
                <a:solidFill>
                  <a:schemeClr val="tx1"/>
                </a:solidFill>
              </a:rPr>
              <a:t> </a:t>
            </a:r>
            <a:r>
              <a:rPr lang="en-US" sz="3600" dirty="0" err="1" smtClean="0">
                <a:solidFill>
                  <a:schemeClr val="tx1"/>
                </a:solidFill>
              </a:rPr>
              <a:t>pada</a:t>
            </a:r>
            <a:r>
              <a:rPr lang="en-US" sz="3600" dirty="0" smtClean="0">
                <a:solidFill>
                  <a:schemeClr val="tx1"/>
                </a:solidFill>
              </a:rPr>
              <a:t> </a:t>
            </a:r>
            <a:r>
              <a:rPr lang="en-US" sz="3600" dirty="0" err="1" smtClean="0">
                <a:solidFill>
                  <a:schemeClr val="tx1"/>
                </a:solidFill>
              </a:rPr>
              <a:t>sistem</a:t>
            </a:r>
            <a:r>
              <a:rPr lang="en-US" sz="3600" dirty="0" smtClean="0">
                <a:solidFill>
                  <a:schemeClr val="tx1"/>
                </a:solidFill>
              </a:rPr>
              <a:t> </a:t>
            </a:r>
            <a:r>
              <a:rPr lang="en-US" sz="3600" dirty="0" err="1" smtClean="0">
                <a:solidFill>
                  <a:schemeClr val="tx1"/>
                </a:solidFill>
              </a:rPr>
              <a:t>saraf</a:t>
            </a:r>
            <a:endParaRPr lang="en-US" sz="3600" dirty="0" smtClean="0">
              <a:solidFill>
                <a:schemeClr val="tx1"/>
              </a:solidFill>
            </a:endParaRPr>
          </a:p>
          <a:p>
            <a:pPr marL="609600" indent="-609600" eaLnBrk="1" hangingPunct="1">
              <a:lnSpc>
                <a:spcPct val="90000"/>
              </a:lnSpc>
              <a:defRPr/>
            </a:pPr>
            <a:endParaRPr lang="en-US" sz="3600" dirty="0" smtClean="0">
              <a:solidFill>
                <a:schemeClr val="tx1"/>
              </a:solidFill>
            </a:endParaRPr>
          </a:p>
        </p:txBody>
      </p:sp>
    </p:spTree>
    <p:extLst>
      <p:ext uri="{BB962C8B-B14F-4D97-AF65-F5344CB8AC3E}">
        <p14:creationId xmlns:p14="http://schemas.microsoft.com/office/powerpoint/2010/main" val="1394489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fade">
                                      <p:cBhvr>
                                        <p:cTn id="7" dur="20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fade">
                                      <p:cBhvr>
                                        <p:cTn id="12" dur="2000"/>
                                        <p:tgtEl>
                                          <p:spTgt spid="10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fade">
                                      <p:cBhvr>
                                        <p:cTn id="17" dur="20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10" y="692696"/>
            <a:ext cx="7889461"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25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MACAM JARINGAN IKAT</a:t>
            </a:r>
            <a:endParaRPr lang="id-ID" b="1" dirty="0"/>
          </a:p>
        </p:txBody>
      </p:sp>
      <p:sp>
        <p:nvSpPr>
          <p:cNvPr id="3" name="Content Placeholder 2"/>
          <p:cNvSpPr>
            <a:spLocks noGrp="1"/>
          </p:cNvSpPr>
          <p:nvPr>
            <p:ph sz="quarter" idx="1"/>
          </p:nvPr>
        </p:nvSpPr>
        <p:spPr>
          <a:xfrm>
            <a:off x="179512" y="1700808"/>
            <a:ext cx="8507288" cy="4433292"/>
          </a:xfrm>
        </p:spPr>
        <p:txBody>
          <a:bodyPr>
            <a:normAutofit lnSpcReduction="10000"/>
          </a:bodyPr>
          <a:lstStyle/>
          <a:p>
            <a:pPr marL="514350" indent="-514350">
              <a:buFont typeface="+mj-lt"/>
              <a:buAutoNum type="alphaLcPeriod"/>
            </a:pPr>
            <a:r>
              <a:rPr lang="id-ID" sz="3600" dirty="0" smtClean="0"/>
              <a:t>JARINGAN IKAT PADAT</a:t>
            </a:r>
          </a:p>
          <a:p>
            <a:pPr marL="514350" indent="-514350">
              <a:buFont typeface="+mj-lt"/>
              <a:buAutoNum type="alphaLcPeriod"/>
            </a:pPr>
            <a:r>
              <a:rPr lang="id-ID" sz="3600" dirty="0" smtClean="0"/>
              <a:t>JARINGAN IKAT LONGGAR</a:t>
            </a:r>
          </a:p>
          <a:p>
            <a:pPr marL="514350" indent="-514350">
              <a:buFont typeface="+mj-lt"/>
              <a:buAutoNum type="alphaLcPeriod"/>
            </a:pPr>
            <a:r>
              <a:rPr lang="id-ID" sz="3600" dirty="0" smtClean="0"/>
              <a:t>JARINGAN LEMAK</a:t>
            </a:r>
          </a:p>
          <a:p>
            <a:pPr marL="514350" indent="-514350">
              <a:buFont typeface="+mj-lt"/>
              <a:buAutoNum type="alphaLcPeriod"/>
            </a:pPr>
            <a:r>
              <a:rPr lang="id-ID" sz="3600" dirty="0" smtClean="0"/>
              <a:t>JARINGAN TULANG RAWAN</a:t>
            </a:r>
          </a:p>
          <a:p>
            <a:pPr marL="514350" indent="-514350">
              <a:buFont typeface="+mj-lt"/>
              <a:buAutoNum type="alphaLcPeriod"/>
            </a:pPr>
            <a:r>
              <a:rPr lang="id-ID" sz="3600" dirty="0" smtClean="0"/>
              <a:t>JARINGAN TULANG KERAS</a:t>
            </a:r>
          </a:p>
          <a:p>
            <a:pPr marL="514350" indent="-514350">
              <a:buFont typeface="+mj-lt"/>
              <a:buAutoNum type="alphaLcPeriod"/>
            </a:pPr>
            <a:r>
              <a:rPr lang="id-ID" sz="3600" dirty="0" smtClean="0"/>
              <a:t>JARINGAN DARAH</a:t>
            </a:r>
            <a:endParaRPr lang="id-ID" sz="3600" dirty="0"/>
          </a:p>
          <a:p>
            <a:pPr marL="514350" indent="-514350">
              <a:buFont typeface="+mj-lt"/>
              <a:buAutoNum type="alphaLcPeriod"/>
            </a:pPr>
            <a:r>
              <a:rPr lang="id-ID" sz="3600" dirty="0" smtClean="0"/>
              <a:t>JARINGAN LIMFE</a:t>
            </a:r>
            <a:endParaRPr lang="id-ID" sz="3600" dirty="0"/>
          </a:p>
          <a:p>
            <a:pPr marL="0" indent="0">
              <a:buNone/>
            </a:pPr>
            <a:endParaRPr lang="id-ID" dirty="0"/>
          </a:p>
        </p:txBody>
      </p:sp>
    </p:spTree>
    <p:extLst>
      <p:ext uri="{BB962C8B-B14F-4D97-AF65-F5344CB8AC3E}">
        <p14:creationId xmlns:p14="http://schemas.microsoft.com/office/powerpoint/2010/main" val="1217404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179512" y="116632"/>
            <a:ext cx="6192713" cy="6741368"/>
          </a:xfrm>
        </p:spPr>
        <p:txBody>
          <a:bodyPr/>
          <a:lstStyle/>
          <a:p>
            <a:pPr marL="457200" lvl="1" indent="0" eaLnBrk="1" hangingPunct="1">
              <a:lnSpc>
                <a:spcPct val="80000"/>
              </a:lnSpc>
              <a:buNone/>
              <a:defRPr/>
            </a:pPr>
            <a:r>
              <a:rPr lang="id-ID" dirty="0" smtClean="0">
                <a:solidFill>
                  <a:srgbClr val="FFFF00"/>
                </a:solidFill>
              </a:rPr>
              <a:t>A. </a:t>
            </a:r>
            <a:r>
              <a:rPr lang="sv-SE" dirty="0" smtClean="0">
                <a:solidFill>
                  <a:srgbClr val="FFFF00"/>
                </a:solidFill>
              </a:rPr>
              <a:t>Jaringan ikat padat</a:t>
            </a:r>
          </a:p>
          <a:p>
            <a:pPr marL="987425" lvl="2" indent="-544513" eaLnBrk="1" hangingPunct="1">
              <a:lnSpc>
                <a:spcPct val="80000"/>
              </a:lnSpc>
              <a:defRPr/>
            </a:pPr>
            <a:r>
              <a:rPr lang="sv-SE" sz="2800" dirty="0" smtClean="0"/>
              <a:t>Struktur serat-seratnya padat</a:t>
            </a:r>
            <a:endParaRPr lang="id-ID" sz="2800" dirty="0" smtClean="0"/>
          </a:p>
          <a:p>
            <a:pPr marL="987425" lvl="2" indent="-544513" eaLnBrk="1" hangingPunct="1">
              <a:lnSpc>
                <a:spcPct val="80000"/>
              </a:lnSpc>
              <a:defRPr/>
            </a:pPr>
            <a:r>
              <a:rPr lang="id-ID" sz="2800" dirty="0" smtClean="0"/>
              <a:t>Didominasi oleh serat kolagen, sel fibroblas.</a:t>
            </a:r>
            <a:endParaRPr lang="sv-SE" sz="2800" dirty="0" smtClean="0"/>
          </a:p>
          <a:p>
            <a:pPr marL="987425" lvl="2" indent="-544513" eaLnBrk="1" hangingPunct="1">
              <a:lnSpc>
                <a:spcPct val="80000"/>
              </a:lnSpc>
              <a:defRPr/>
            </a:pPr>
            <a:r>
              <a:rPr lang="sv-SE" sz="2800" dirty="0" smtClean="0"/>
              <a:t>Dibedakan menjadi jaringan ikat padat teratur dan tidak teratur</a:t>
            </a:r>
          </a:p>
          <a:p>
            <a:pPr marL="987425" lvl="2" indent="-544513" eaLnBrk="1" hangingPunct="1">
              <a:lnSpc>
                <a:spcPct val="80000"/>
              </a:lnSpc>
              <a:defRPr/>
            </a:pPr>
            <a:r>
              <a:rPr lang="sv-SE" sz="2800" dirty="0" smtClean="0"/>
              <a:t>Pada jaringan ikat padat teratur, berkas kolagen tersusun teratur ke satu arah, misal tendon</a:t>
            </a:r>
            <a:r>
              <a:rPr lang="id-ID" sz="2800" dirty="0" smtClean="0"/>
              <a:t> dan ligamen</a:t>
            </a:r>
          </a:p>
          <a:p>
            <a:pPr marL="987425" lvl="2" indent="-544513" eaLnBrk="1" hangingPunct="1">
              <a:lnSpc>
                <a:spcPct val="80000"/>
              </a:lnSpc>
              <a:defRPr/>
            </a:pPr>
            <a:r>
              <a:rPr lang="id-ID" sz="2800" dirty="0" smtClean="0"/>
              <a:t>Tendon: jaringan yang menghubungkan antara otot dengan tulang</a:t>
            </a:r>
          </a:p>
          <a:p>
            <a:pPr marL="987425" lvl="2" indent="-544513" eaLnBrk="1" hangingPunct="1">
              <a:lnSpc>
                <a:spcPct val="80000"/>
              </a:lnSpc>
              <a:defRPr/>
            </a:pPr>
            <a:r>
              <a:rPr lang="id-ID" sz="2800" dirty="0" smtClean="0"/>
              <a:t>Ligamen: jaringan yang menghubungkan tulang dengan tulang.</a:t>
            </a:r>
            <a:endParaRPr lang="sv-SE" sz="2800" dirty="0" smtClean="0"/>
          </a:p>
        </p:txBody>
      </p:sp>
      <p:pic>
        <p:nvPicPr>
          <p:cNvPr id="105479" name="Picture 7" descr="jar ikat bias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80963"/>
            <a:ext cx="2987825" cy="291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068960"/>
            <a:ext cx="2843808" cy="366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2275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fade">
                                      <p:cBhvr>
                                        <p:cTn id="7" dur="20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5479"/>
                                        </p:tgtEl>
                                        <p:attrNameLst>
                                          <p:attrName>style.visibility</p:attrName>
                                        </p:attrNameLst>
                                      </p:cBhvr>
                                      <p:to>
                                        <p:strVal val="visible"/>
                                      </p:to>
                                    </p:set>
                                    <p:animEffect transition="in" filter="box(in)">
                                      <p:cBhvr>
                                        <p:cTn id="12" dur="500"/>
                                        <p:tgtEl>
                                          <p:spTgt spid="1054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5475">
                                            <p:txEl>
                                              <p:pRg st="1" end="1"/>
                                            </p:txEl>
                                          </p:spTgt>
                                        </p:tgtEl>
                                        <p:attrNameLst>
                                          <p:attrName>style.visibility</p:attrName>
                                        </p:attrNameLst>
                                      </p:cBhvr>
                                      <p:to>
                                        <p:strVal val="visible"/>
                                      </p:to>
                                    </p:set>
                                    <p:animEffect transition="in" filter="fade">
                                      <p:cBhvr>
                                        <p:cTn id="17" dur="2000"/>
                                        <p:tgtEl>
                                          <p:spTgt spid="10547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5475">
                                            <p:txEl>
                                              <p:pRg st="2" end="2"/>
                                            </p:txEl>
                                          </p:spTgt>
                                        </p:tgtEl>
                                        <p:attrNameLst>
                                          <p:attrName>style.visibility</p:attrName>
                                        </p:attrNameLst>
                                      </p:cBhvr>
                                      <p:to>
                                        <p:strVal val="visible"/>
                                      </p:to>
                                    </p:set>
                                    <p:animEffect transition="in" filter="fade">
                                      <p:cBhvr>
                                        <p:cTn id="20" dur="2000"/>
                                        <p:tgtEl>
                                          <p:spTgt spid="10547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5475">
                                            <p:txEl>
                                              <p:pRg st="3" end="3"/>
                                            </p:txEl>
                                          </p:spTgt>
                                        </p:tgtEl>
                                        <p:attrNameLst>
                                          <p:attrName>style.visibility</p:attrName>
                                        </p:attrNameLst>
                                      </p:cBhvr>
                                      <p:to>
                                        <p:strVal val="visible"/>
                                      </p:to>
                                    </p:set>
                                    <p:animEffect transition="in" filter="fade">
                                      <p:cBhvr>
                                        <p:cTn id="25" dur="2000"/>
                                        <p:tgtEl>
                                          <p:spTgt spid="105475">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5475">
                                            <p:txEl>
                                              <p:pRg st="4" end="4"/>
                                            </p:txEl>
                                          </p:spTgt>
                                        </p:tgtEl>
                                        <p:attrNameLst>
                                          <p:attrName>style.visibility</p:attrName>
                                        </p:attrNameLst>
                                      </p:cBhvr>
                                      <p:to>
                                        <p:strVal val="visible"/>
                                      </p:to>
                                    </p:set>
                                    <p:animEffect transition="in" filter="fade">
                                      <p:cBhvr>
                                        <p:cTn id="30" dur="2000"/>
                                        <p:tgtEl>
                                          <p:spTgt spid="105475">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5475">
                                            <p:txEl>
                                              <p:pRg st="5" end="5"/>
                                            </p:txEl>
                                          </p:spTgt>
                                        </p:tgtEl>
                                        <p:attrNameLst>
                                          <p:attrName>style.visibility</p:attrName>
                                        </p:attrNameLst>
                                      </p:cBhvr>
                                      <p:to>
                                        <p:strVal val="visible"/>
                                      </p:to>
                                    </p:set>
                                    <p:animEffect transition="in" filter="fade">
                                      <p:cBhvr>
                                        <p:cTn id="33" dur="2000"/>
                                        <p:tgtEl>
                                          <p:spTgt spid="105475">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5475">
                                            <p:txEl>
                                              <p:pRg st="6" end="6"/>
                                            </p:txEl>
                                          </p:spTgt>
                                        </p:tgtEl>
                                        <p:attrNameLst>
                                          <p:attrName>style.visibility</p:attrName>
                                        </p:attrNameLst>
                                      </p:cBhvr>
                                      <p:to>
                                        <p:strVal val="visible"/>
                                      </p:to>
                                    </p:set>
                                    <p:animEffect transition="in" filter="fade">
                                      <p:cBhvr>
                                        <p:cTn id="36" dur="2000"/>
                                        <p:tgtEl>
                                          <p:spTgt spid="1054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847</Words>
  <Application>Microsoft Office PowerPoint</Application>
  <PresentationFormat>On-screen Show (4:3)</PresentationFormat>
  <Paragraphs>85</Paragraphs>
  <Slides>24</Slides>
  <Notes>0</Notes>
  <HiddenSlides>0</HiddenSlides>
  <MMClips>0</MMClips>
  <ScaleCrop>false</ScaleCrop>
  <HeadingPairs>
    <vt:vector size="4" baseType="variant">
      <vt:variant>
        <vt:lpstr>Theme</vt:lpstr>
      </vt:variant>
      <vt:variant>
        <vt:i4>5</vt:i4>
      </vt:variant>
      <vt:variant>
        <vt:lpstr>Slide Titles</vt:lpstr>
      </vt:variant>
      <vt:variant>
        <vt:i4>24</vt:i4>
      </vt:variant>
    </vt:vector>
  </HeadingPairs>
  <TitlesOfParts>
    <vt:vector size="29" baseType="lpstr">
      <vt:lpstr>Digital Dots</vt:lpstr>
      <vt:lpstr>Slipstream</vt:lpstr>
      <vt:lpstr>NewsPrint</vt:lpstr>
      <vt:lpstr>Civic</vt:lpstr>
      <vt:lpstr>BlackTie</vt:lpstr>
      <vt:lpstr>Jaringan Ikat </vt:lpstr>
      <vt:lpstr>Komponen Jaringan Ikat</vt:lpstr>
      <vt:lpstr>PowerPoint Presentation</vt:lpstr>
      <vt:lpstr>PowerPoint Presentation</vt:lpstr>
      <vt:lpstr>b. Serat/Serabut </vt:lpstr>
      <vt:lpstr>PowerPoint Presentation</vt:lpstr>
      <vt:lpstr>PowerPoint Presentation</vt:lpstr>
      <vt:lpstr>MACAM JARINGAN IKAT</vt:lpstr>
      <vt:lpstr>PowerPoint Presentation</vt:lpstr>
      <vt:lpstr>PowerPoint Presentation</vt:lpstr>
      <vt:lpstr>PowerPoint Presentation</vt:lpstr>
      <vt:lpstr>c. Jaringan Lemak (Adiposa)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 Jaringan Limfe  (Getah Bening)</vt:lpstr>
      <vt:lpstr>PowerPoint Presentation</vt:lpstr>
      <vt:lpstr>PowerPoint Presentation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Jaringan Ikat</dc:title>
  <dc:creator>win7</dc:creator>
  <cp:lastModifiedBy>win7</cp:lastModifiedBy>
  <cp:revision>29</cp:revision>
  <dcterms:created xsi:type="dcterms:W3CDTF">2020-08-21T02:39:46Z</dcterms:created>
  <dcterms:modified xsi:type="dcterms:W3CDTF">2020-09-05T11:23:27Z</dcterms:modified>
</cp:coreProperties>
</file>