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4" r:id="rId2"/>
    <p:sldId id="300" r:id="rId3"/>
    <p:sldId id="303" r:id="rId4"/>
    <p:sldId id="304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</p:sldIdLst>
  <p:sldSz cx="9144000" cy="5715000" type="screen16x10"/>
  <p:notesSz cx="6858000" cy="9144000"/>
  <p:defaultTextStyle>
    <a:defPPr>
      <a:defRPr lang="en-US"/>
    </a:defPPr>
    <a:lvl1pPr marL="0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FF9900"/>
    <a:srgbClr val="1CC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44" autoAdjust="0"/>
  </p:normalViewPr>
  <p:slideViewPr>
    <p:cSldViewPr>
      <p:cViewPr varScale="1">
        <p:scale>
          <a:sx n="95" d="100"/>
          <a:sy n="95" d="100"/>
        </p:scale>
        <p:origin x="690" y="6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81177-480B-4339-98D5-7D35108AC407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72C15-A89B-4E21-B310-B2D4CAB663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JILI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 descr="E:\AGHAN\YRAMA\bab 1 copy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" y="0"/>
            <a:ext cx="9144000" cy="5715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90488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>
              <a:buNone/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ounded Rectangle 7">
            <a:hlinkClick r:id="" action="ppaction://hlinkshowjump?jump=nextslide"/>
          </p:cNvPr>
          <p:cNvSpPr/>
          <p:nvPr userDrawn="1"/>
        </p:nvSpPr>
        <p:spPr>
          <a:xfrm>
            <a:off x="3500430" y="4357699"/>
            <a:ext cx="1571636" cy="535765"/>
          </a:xfrm>
          <a:prstGeom prst="roundRect">
            <a:avLst>
              <a:gd name="adj" fmla="val 50000"/>
            </a:avLst>
          </a:prstGeom>
          <a:solidFill>
            <a:srgbClr val="00CC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Masuk</a:t>
            </a:r>
            <a:endParaRPr lang="en-US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K KD INDIKATOR TUG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W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7229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1520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429420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00858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KH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643702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" Target="../slides/slid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14480" y="228866"/>
            <a:ext cx="7215238" cy="783153"/>
          </a:xfrm>
          <a:prstGeom prst="rect">
            <a:avLst/>
          </a:prstGeom>
        </p:spPr>
        <p:txBody>
          <a:bodyPr vert="horz" lIns="91425" tIns="45712" rIns="91425" bIns="45712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480" y="1190614"/>
            <a:ext cx="7215238" cy="4187167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Pentagon 6">
            <a:hlinkClick r:id="rId12" action="ppaction://hlinksldjump"/>
          </p:cNvPr>
          <p:cNvSpPr/>
          <p:nvPr userDrawn="1"/>
        </p:nvSpPr>
        <p:spPr>
          <a:xfrm>
            <a:off x="0" y="1142989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STANDAR KOMPETENSI</a:t>
            </a:r>
            <a:endParaRPr lang="en-US" b="1" dirty="0"/>
          </a:p>
        </p:txBody>
      </p:sp>
      <p:sp>
        <p:nvSpPr>
          <p:cNvPr id="8" name="Pentagon 7">
            <a:hlinkClick r:id="rId13" action="ppaction://hlinksldjump"/>
          </p:cNvPr>
          <p:cNvSpPr/>
          <p:nvPr userDrawn="1"/>
        </p:nvSpPr>
        <p:spPr>
          <a:xfrm>
            <a:off x="0" y="1835938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KOMPETENSI DASAR</a:t>
            </a:r>
            <a:endParaRPr lang="en-US" b="1" dirty="0"/>
          </a:p>
        </p:txBody>
      </p:sp>
      <p:sp>
        <p:nvSpPr>
          <p:cNvPr id="9" name="Pentagon 8">
            <a:hlinkClick r:id="" action="ppaction://noaction"/>
          </p:cNvPr>
          <p:cNvSpPr/>
          <p:nvPr userDrawn="1"/>
        </p:nvSpPr>
        <p:spPr>
          <a:xfrm>
            <a:off x="0" y="2528887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INDIKATOR</a:t>
            </a:r>
            <a:endParaRPr lang="en-US" b="1" dirty="0"/>
          </a:p>
        </p:txBody>
      </p:sp>
      <p:sp>
        <p:nvSpPr>
          <p:cNvPr id="10" name="Pentagon 9">
            <a:hlinkClick r:id="" action="ppaction://noaction"/>
          </p:cNvPr>
          <p:cNvSpPr/>
          <p:nvPr userDrawn="1"/>
        </p:nvSpPr>
        <p:spPr>
          <a:xfrm>
            <a:off x="0" y="3221836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11" name="Pentagon 10">
            <a:hlinkClick r:id="" action="ppaction://noaction"/>
          </p:cNvPr>
          <p:cNvSpPr/>
          <p:nvPr userDrawn="1"/>
        </p:nvSpPr>
        <p:spPr>
          <a:xfrm>
            <a:off x="0" y="3914785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LATIHAN SOAL</a:t>
            </a:r>
            <a:endParaRPr lang="en-US" b="1" dirty="0"/>
          </a:p>
        </p:txBody>
      </p:sp>
      <p:sp>
        <p:nvSpPr>
          <p:cNvPr id="12" name="Pentagon 11">
            <a:hlinkClick r:id="" action="ppaction://noaction"/>
          </p:cNvPr>
          <p:cNvSpPr/>
          <p:nvPr userDrawn="1"/>
        </p:nvSpPr>
        <p:spPr>
          <a:xfrm>
            <a:off x="0" y="4607732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TUGAS</a:t>
            </a:r>
            <a:endParaRPr lang="en-US" b="1" dirty="0"/>
          </a:p>
        </p:txBody>
      </p:sp>
      <p:sp>
        <p:nvSpPr>
          <p:cNvPr id="13" name="Oval 12">
            <a:hlinkClick r:id="" action="ppaction://hlinkshowjump?jump=endshow" highlightClick="1">
              <a:snd r:embed="rId14" name="applause.wav"/>
            </a:hlinkClick>
          </p:cNvPr>
          <p:cNvSpPr/>
          <p:nvPr userDrawn="1"/>
        </p:nvSpPr>
        <p:spPr>
          <a:xfrm>
            <a:off x="8072494" y="5286393"/>
            <a:ext cx="1000100" cy="35719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dirty="0" smtClean="0"/>
              <a:t>Keluar</a:t>
            </a:r>
            <a:endParaRPr lang="en-US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60" r:id="rId5"/>
    <p:sldLayoutId id="2147483659" r:id="rId6"/>
    <p:sldLayoutId id="2147483658" r:id="rId7"/>
    <p:sldLayoutId id="2147483654" r:id="rId8"/>
    <p:sldLayoutId id="2147483655" r:id="rId9"/>
  </p:sldLayoutIdLst>
  <p:txStyles>
    <p:titleStyle>
      <a:lvl1pPr algn="ctr" defTabSz="914254" rtl="0" eaLnBrk="1" latinLnBrk="0" hangingPunct="1">
        <a:spcBef>
          <a:spcPct val="0"/>
        </a:spcBef>
        <a:buNone/>
        <a:defRPr sz="4400" b="1" kern="1200" cap="none" spc="50">
          <a:ln w="11430"/>
          <a:solidFill>
            <a:schemeClr val="tx1"/>
          </a:soli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845" indent="-342845" algn="l" defTabSz="914254" rtl="0" eaLnBrk="1" latinLnBrk="0" hangingPunct="1">
        <a:spcBef>
          <a:spcPct val="20000"/>
        </a:spcBef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1" indent="-285705" algn="l" defTabSz="914254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8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5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71" indent="-228563" algn="l" defTabSz="9142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8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6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2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9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7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4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1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8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2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9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6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1979712" y="1273324"/>
            <a:ext cx="5521246" cy="267765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54013" indent="-354013" algn="just">
              <a:defRPr/>
            </a:pPr>
            <a:r>
              <a:rPr lang="id-ID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en-US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id-ID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Jarak Titik ke Garis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(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Lanjutan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</a:p>
          <a:p>
            <a:pPr marL="354013" indent="-354013" algn="just">
              <a:defRPr/>
            </a:pPr>
            <a:endParaRPr lang="en-GB" sz="28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354013" indent="-354013" algn="just">
              <a:defRPr/>
            </a:pP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Konsep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:</a:t>
            </a:r>
          </a:p>
          <a:p>
            <a:pPr marL="354013" indent="-354013" algn="just">
              <a:buFont typeface="Wingdings" panose="05000000000000000000" pitchFamily="2" charset="2"/>
              <a:buChar char="Ø"/>
              <a:defRPr/>
            </a:pP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Ruas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garis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terpendek</a:t>
            </a:r>
            <a:endParaRPr lang="en-GB" sz="2800" b="1" spc="50" dirty="0" smtClean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354013" indent="-354013" algn="just">
              <a:buFont typeface="Wingdings" panose="05000000000000000000" pitchFamily="2" charset="2"/>
              <a:buChar char="Ø"/>
              <a:defRPr/>
            </a:pP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Tegak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lurus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terhadap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garis</a:t>
            </a:r>
            <a:endParaRPr lang="en-GB" sz="28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354013" indent="-354013" algn="just">
              <a:defRPr/>
            </a:pPr>
            <a:endParaRPr lang="en-US" sz="28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1979712" y="1057300"/>
            <a:ext cx="5521246" cy="138499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54013" indent="-354013" algn="just">
              <a:defRPr/>
            </a:pP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Contoh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soal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4</a:t>
            </a:r>
          </a:p>
          <a:p>
            <a:pPr marL="354013" indent="-354013" algn="just">
              <a:defRPr/>
            </a:pP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Tentukan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jarak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titik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ke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garis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CT</a:t>
            </a:r>
            <a:endParaRPr lang="en-GB" sz="28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354013" indent="-354013" algn="just">
              <a:defRPr/>
            </a:pPr>
            <a:endParaRPr lang="en-US" sz="28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209428"/>
            <a:ext cx="4951725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459777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>
                <a:spLocks noChangeArrowheads="1"/>
              </p:cNvSpPr>
              <p:nvPr/>
            </p:nvSpPr>
            <p:spPr bwMode="auto">
              <a:xfrm>
                <a:off x="1835696" y="1129308"/>
                <a:ext cx="6264696" cy="10672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Perhatikan </a:t>
                </a:r>
                <a:r>
                  <a:rPr lang="en-GB" sz="2000" b="1" dirty="0" err="1" smtClean="0">
                    <a:solidFill>
                      <a:schemeClr val="tx2">
                        <a:lumMod val="75000"/>
                      </a:schemeClr>
                    </a:solidFill>
                  </a:rPr>
                  <a:t>segitiga</a:t>
                </a:r>
                <a:r>
                  <a:rPr lang="en-GB" sz="2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ACT </a:t>
                </a:r>
                <a:r>
                  <a:rPr lang="en-GB" sz="2000" b="1" dirty="0" err="1" smtClean="0">
                    <a:solidFill>
                      <a:schemeClr val="tx2">
                        <a:lumMod val="75000"/>
                      </a:schemeClr>
                    </a:solidFill>
                  </a:rPr>
                  <a:t>merupakan</a:t>
                </a:r>
                <a:r>
                  <a:rPr lang="en-GB" sz="2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</a:t>
                </a:r>
                <a:r>
                  <a:rPr lang="en-GB" sz="2000" b="1" dirty="0" err="1" smtClean="0">
                    <a:solidFill>
                      <a:schemeClr val="tx2">
                        <a:lumMod val="75000"/>
                      </a:schemeClr>
                    </a:solidFill>
                  </a:rPr>
                  <a:t>segitiga</a:t>
                </a:r>
                <a:r>
                  <a:rPr lang="en-GB" sz="2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</a:t>
                </a:r>
                <a:r>
                  <a:rPr lang="en-GB" sz="2000" b="1" dirty="0" err="1" smtClean="0">
                    <a:solidFill>
                      <a:schemeClr val="tx2">
                        <a:lumMod val="75000"/>
                      </a:schemeClr>
                    </a:solidFill>
                  </a:rPr>
                  <a:t>sama</a:t>
                </a:r>
                <a:r>
                  <a:rPr lang="en-GB" sz="2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</a:t>
                </a:r>
                <a:r>
                  <a:rPr lang="en-GB" sz="2000" b="1" dirty="0" err="1" smtClean="0">
                    <a:solidFill>
                      <a:schemeClr val="tx2">
                        <a:lumMod val="75000"/>
                      </a:schemeClr>
                    </a:solidFill>
                  </a:rPr>
                  <a:t>sisi</a:t>
                </a:r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AC =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35696" y="1129308"/>
                <a:ext cx="6264696" cy="1067280"/>
              </a:xfrm>
              <a:prstGeom prst="rect">
                <a:avLst/>
              </a:prstGeom>
              <a:blipFill rotWithShape="0">
                <a:blip r:embed="rId2"/>
                <a:stretch>
                  <a:fillRect l="-973" b="-971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209428"/>
            <a:ext cx="4951725" cy="23042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5436096" y="2209428"/>
                <a:ext cx="2376264" cy="17645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𝐴𝑃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𝐶𝑃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72−18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54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36096" y="2209428"/>
                <a:ext cx="2376264" cy="176452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547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1979712" y="1057300"/>
            <a:ext cx="5521246" cy="181588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54013" indent="-354013" algn="just">
              <a:defRPr/>
            </a:pP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Contoh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soal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5</a:t>
            </a:r>
          </a:p>
          <a:p>
            <a:pPr marL="354013" indent="-354013" algn="just">
              <a:defRPr/>
            </a:pP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AB = 8 cm, BC = 6 cm, CG = 4 cm</a:t>
            </a:r>
          </a:p>
          <a:p>
            <a:pPr marL="354013" indent="-354013" algn="just">
              <a:defRPr/>
            </a:pP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Tentukan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jarak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titik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D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ke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garis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BH</a:t>
            </a:r>
            <a:endParaRPr lang="en-GB" sz="28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354013" indent="-354013" algn="just">
              <a:defRPr/>
            </a:pPr>
            <a:endParaRPr lang="en-US" sz="28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595205"/>
            <a:ext cx="3816424" cy="245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580387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4572000" y="985292"/>
                <a:ext cx="2664296" cy="1641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𝐵𝐷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64+36</m:t>
                          </m:r>
                        </m:e>
                      </m:rad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=10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0" y="985292"/>
                <a:ext cx="2664296" cy="164198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7" y="1129308"/>
            <a:ext cx="2554204" cy="16419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704" y="3572819"/>
            <a:ext cx="2363409" cy="148587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>
                <a:spLocks noChangeArrowheads="1"/>
              </p:cNvSpPr>
              <p:nvPr/>
            </p:nvSpPr>
            <p:spPr bwMode="auto">
              <a:xfrm>
                <a:off x="1835696" y="2889049"/>
                <a:ext cx="2880319" cy="1760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𝐵𝐻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𝐵𝐷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𝐷𝐻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100+16</m:t>
                          </m:r>
                        </m:e>
                      </m:rad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116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29 </m:t>
                          </m:r>
                        </m:e>
                      </m:rad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35696" y="2889049"/>
                <a:ext cx="2880319" cy="17606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>
                <a:spLocks noChangeArrowheads="1"/>
              </p:cNvSpPr>
              <p:nvPr/>
            </p:nvSpPr>
            <p:spPr bwMode="auto">
              <a:xfrm>
                <a:off x="6026104" y="2502254"/>
                <a:ext cx="3010391" cy="22946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000" b="0" i="1" dirty="0" smtClean="0">
                    <a:latin typeface="Cambria Math" panose="02040503050406030204" pitchFamily="18" charset="0"/>
                  </a:rPr>
                  <a:t>a = 10, b = 4, c =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29 </m:t>
                        </m:r>
                      </m:e>
                    </m:rad>
                  </m:oMath>
                </a14:m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29 </m:t>
                              </m:r>
                            </m:e>
                          </m:rad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58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29 </m:t>
                          </m:r>
                        </m:e>
                      </m:rad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000" b="1" dirty="0">
                    <a:solidFill>
                      <a:schemeClr val="tx2">
                        <a:lumMod val="75000"/>
                      </a:schemeClr>
                    </a:solidFill>
                  </a:rPr>
                  <a:t> </a:t>
                </a:r>
                <a:r>
                  <a:rPr lang="en-GB" sz="2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29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29 </m:t>
                        </m:r>
                      </m:e>
                    </m:rad>
                    <m:r>
                      <a:rPr lang="en-GB" sz="2000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en-GB" sz="2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26104" y="2502254"/>
                <a:ext cx="3010391" cy="2294667"/>
              </a:xfrm>
              <a:prstGeom prst="rect">
                <a:avLst/>
              </a:prstGeom>
              <a:blipFill rotWithShape="0">
                <a:blip r:embed="rId6"/>
                <a:stretch>
                  <a:fillRect l="-223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294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CARCEP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742" y="1897472"/>
            <a:ext cx="4046778" cy="2544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4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CARCEP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849388"/>
            <a:ext cx="3816424" cy="275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39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1979712" y="1057300"/>
            <a:ext cx="5521246" cy="138499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54013" indent="-354013" algn="just">
              <a:defRPr/>
            </a:pP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Contoh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soal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</a:t>
            </a:r>
          </a:p>
          <a:p>
            <a:pPr marL="354013" indent="-354013" algn="just">
              <a:defRPr/>
            </a:pP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Tentukan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jarak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titik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B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ke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garis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AG</a:t>
            </a:r>
            <a:endParaRPr lang="en-GB" sz="28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354013" indent="-354013" algn="just">
              <a:defRPr/>
            </a:pPr>
            <a:endParaRPr lang="en-US" sz="28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221872"/>
            <a:ext cx="6808029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478234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>
                <a:spLocks noChangeArrowheads="1"/>
              </p:cNvSpPr>
              <p:nvPr/>
            </p:nvSpPr>
            <p:spPr bwMode="auto">
              <a:xfrm>
                <a:off x="1835696" y="1129308"/>
                <a:ext cx="6646811" cy="672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𝐵𝐺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144+25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169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=13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35696" y="1129308"/>
                <a:ext cx="6646811" cy="67268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742" y="1897472"/>
            <a:ext cx="3557322" cy="254420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>
                <a:spLocks noChangeArrowheads="1"/>
              </p:cNvSpPr>
              <p:nvPr/>
            </p:nvSpPr>
            <p:spPr bwMode="auto">
              <a:xfrm>
                <a:off x="5386163" y="1906838"/>
                <a:ext cx="3096344" cy="2181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Jawab:</a:t>
                </a:r>
              </a:p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400" b="1" dirty="0">
                    <a:solidFill>
                      <a:schemeClr val="tx2">
                        <a:lumMod val="75000"/>
                      </a:schemeClr>
                    </a:solidFill>
                  </a:rPr>
                  <a:t>a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= 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5, 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b = 12, c = 13</a:t>
                </a:r>
              </a:p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𝐵𝐼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86163" y="1906838"/>
                <a:ext cx="3096344" cy="2181366"/>
              </a:xfrm>
              <a:prstGeom prst="rect">
                <a:avLst/>
              </a:prstGeom>
              <a:blipFill rotWithShape="0">
                <a:blip r:embed="rId4"/>
                <a:stretch>
                  <a:fillRect l="-315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972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1979712" y="1057300"/>
            <a:ext cx="5521246" cy="138499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54013" indent="-354013" algn="just">
              <a:defRPr/>
            </a:pP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Contoh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soal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</a:t>
            </a:r>
          </a:p>
          <a:p>
            <a:pPr marL="354013" indent="-354013" algn="just">
              <a:defRPr/>
            </a:pP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Tentukan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jarak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titik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ke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garis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AC</a:t>
            </a:r>
            <a:endParaRPr lang="en-GB" sz="28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354013" indent="-354013" algn="just">
              <a:defRPr/>
            </a:pPr>
            <a:endParaRPr lang="en-US" sz="28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065412"/>
            <a:ext cx="3456384" cy="2970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666110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>
                <a:spLocks noChangeArrowheads="1"/>
              </p:cNvSpPr>
              <p:nvPr/>
            </p:nvSpPr>
            <p:spPr bwMode="auto">
              <a:xfrm>
                <a:off x="1835696" y="1129308"/>
                <a:ext cx="6646811" cy="672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𝐵𝐶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98+98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196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=14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35696" y="1129308"/>
                <a:ext cx="6646811" cy="67268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742" y="1897472"/>
            <a:ext cx="3557322" cy="25442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717" y="1684185"/>
            <a:ext cx="3456384" cy="297077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5436096" y="2209428"/>
                <a:ext cx="2376264" cy="1775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𝑇𝐸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𝐴𝐸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625−49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576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=24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36096" y="2209428"/>
                <a:ext cx="2376264" cy="177548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855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1979712" y="1057300"/>
            <a:ext cx="5521246" cy="138499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54013" indent="-354013" algn="just">
              <a:defRPr/>
            </a:pP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Contoh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soal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3</a:t>
            </a:r>
          </a:p>
          <a:p>
            <a:pPr marL="354013" indent="-354013" algn="just">
              <a:defRPr/>
            </a:pP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Tentukan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jarak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titik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ke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GB" sz="2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garis</a:t>
            </a:r>
            <a:r>
              <a:rPr lang="en-GB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BT</a:t>
            </a:r>
            <a:endParaRPr lang="en-GB" sz="28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354013" indent="-354013" algn="just">
              <a:defRPr/>
            </a:pPr>
            <a:endParaRPr lang="en-US" sz="28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281436"/>
            <a:ext cx="4827536" cy="219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918873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35696" y="1129308"/>
            <a:ext cx="626469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Perhatikan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segitiga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ABT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merupakan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segitiga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sama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sisi</a:t>
            </a:r>
            <a:endParaRPr lang="en-GB" sz="20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682" y="2209428"/>
            <a:ext cx="4827536" cy="21979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5436096" y="2209428"/>
                <a:ext cx="2376264" cy="17660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𝐴𝑃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𝐵𝑃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16−4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36096" y="2209428"/>
                <a:ext cx="2376264" cy="176606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670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1767</TotalTime>
  <Words>158</Words>
  <Application>Microsoft Office PowerPoint</Application>
  <PresentationFormat>On-screen Show (16:10)</PresentationFormat>
  <Paragraphs>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SMANTIKA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GURU</dc:creator>
  <cp:lastModifiedBy>lenovo</cp:lastModifiedBy>
  <cp:revision>175</cp:revision>
  <dcterms:created xsi:type="dcterms:W3CDTF">2011-02-24T01:57:07Z</dcterms:created>
  <dcterms:modified xsi:type="dcterms:W3CDTF">2020-08-08T06:27:17Z</dcterms:modified>
</cp:coreProperties>
</file>