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298" r:id="rId3"/>
    <p:sldId id="299" r:id="rId4"/>
    <p:sldId id="300" r:id="rId5"/>
    <p:sldId id="296" r:id="rId6"/>
    <p:sldId id="297" r:id="rId7"/>
    <p:sldId id="301" r:id="rId8"/>
    <p:sldId id="302" r:id="rId9"/>
    <p:sldId id="303" r:id="rId10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9900"/>
    <a:srgbClr val="1CC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81" autoAdjust="0"/>
    <p:restoredTop sz="94444" autoAdjust="0"/>
  </p:normalViewPr>
  <p:slideViewPr>
    <p:cSldViewPr>
      <p:cViewPr varScale="1">
        <p:scale>
          <a:sx n="90" d="100"/>
          <a:sy n="90" d="100"/>
        </p:scale>
        <p:origin x="948" y="6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4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30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85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84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72C15-A89B-4E21-B310-B2D4CAB6637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3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" descr="E:\AGHAN\YRAMA\bab 1 copy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" y="0"/>
            <a:ext cx="9144000" cy="5715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7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2" action="ppaction://hlinksldjump"/>
          </p:cNvPr>
          <p:cNvSpPr/>
          <p:nvPr userDrawn="1"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3" action="ppaction://hlinksldjump"/>
          </p:cNvPr>
          <p:cNvSpPr/>
          <p:nvPr userDrawn="1"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4" action="ppaction://hlinksldjump"/>
          </p:cNvPr>
          <p:cNvSpPr/>
          <p:nvPr userDrawn="1"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5" action="ppaction://hlinksldjump"/>
          </p:cNvPr>
          <p:cNvSpPr/>
          <p:nvPr userDrawn="1"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 userDrawn="1"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 userDrawn="1"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6" name="applause.wav"/>
            </a:hlinkClick>
          </p:cNvPr>
          <p:cNvSpPr/>
          <p:nvPr userDrawn="1"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 8"/>
          <p:cNvSpPr>
            <a:spLocks noChangeShapeType="1"/>
          </p:cNvSpPr>
          <p:nvPr/>
        </p:nvSpPr>
        <p:spPr bwMode="auto">
          <a:xfrm rot="20531997" flipV="1">
            <a:off x="6713070" y="1318901"/>
            <a:ext cx="1143000" cy="3048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643043" y="1000112"/>
            <a:ext cx="4071966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54013" indent="-354013" algn="just">
              <a:defRPr/>
            </a:pP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id-ID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Jarak Titik ke Garis</a:t>
            </a:r>
            <a:endParaRPr lang="en-US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470316" y="1000112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i="1" dirty="0" smtClean="0">
                <a:solidFill>
                  <a:schemeClr val="hlink"/>
                </a:solidFill>
              </a:rPr>
              <a:t>P</a:t>
            </a:r>
            <a:endParaRPr lang="en-US" sz="2400" b="1" i="1" dirty="0">
              <a:solidFill>
                <a:schemeClr val="hlink"/>
              </a:solidFill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 rot="20531997">
            <a:off x="7304221" y="1124233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272889" y="39495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 dirty="0">
                <a:solidFill>
                  <a:schemeClr val="hlink"/>
                </a:solidFill>
              </a:rPr>
              <a:t>g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 rot="16392636">
            <a:off x="5561129" y="2478288"/>
            <a:ext cx="2813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Jarak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titik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ke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garis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rot="20531997">
            <a:off x="6171058" y="3947553"/>
            <a:ext cx="2745922" cy="980716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22" name="Group 21"/>
          <p:cNvGrpSpPr/>
          <p:nvPr/>
        </p:nvGrpSpPr>
        <p:grpSpPr>
          <a:xfrm rot="20531997">
            <a:off x="7306545" y="4104983"/>
            <a:ext cx="214314" cy="357190"/>
            <a:chOff x="2928926" y="4500574"/>
            <a:chExt cx="214314" cy="357190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928926" y="4500574"/>
              <a:ext cx="214314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964645" y="4679169"/>
              <a:ext cx="285752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6998822" y="4462173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i="1" dirty="0" smtClean="0">
                <a:solidFill>
                  <a:schemeClr val="hlink"/>
                </a:solidFill>
              </a:rPr>
              <a:t>P’</a:t>
            </a:r>
            <a:endParaRPr lang="en-US" sz="2400" b="1" i="1" dirty="0">
              <a:solidFill>
                <a:schemeClr val="hlink"/>
              </a:solidFill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43074" y="1572462"/>
            <a:ext cx="464343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200" b="1" dirty="0" err="1" smtClean="0">
                <a:solidFill>
                  <a:srgbClr val="FF0000"/>
                </a:solidFill>
              </a:rPr>
              <a:t>Jarak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titik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id-ID" sz="2200" b="1" i="1" dirty="0" smtClean="0">
                <a:solidFill>
                  <a:srgbClr val="FF0000"/>
                </a:solidFill>
              </a:rPr>
              <a:t>P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ke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id-ID" sz="2200" b="1" dirty="0" smtClean="0">
                <a:solidFill>
                  <a:srgbClr val="FF0000"/>
                </a:solidFill>
              </a:rPr>
              <a:t>garis </a:t>
            </a:r>
            <a:r>
              <a:rPr lang="id-ID" sz="2200" b="1" i="1" dirty="0" smtClean="0">
                <a:solidFill>
                  <a:srgbClr val="FF0000"/>
                </a:solidFill>
              </a:rPr>
              <a:t>g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adalah ruas garis </a:t>
            </a:r>
            <a:r>
              <a:rPr lang="id-ID" sz="2200" b="1" dirty="0" smtClean="0">
                <a:solidFill>
                  <a:srgbClr val="FF0000"/>
                </a:solidFill>
              </a:rPr>
              <a:t>terpendek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 yang menghubungkan </a:t>
            </a:r>
            <a:r>
              <a:rPr lang="id-ID" sz="2200" b="1" dirty="0" smtClean="0">
                <a:solidFill>
                  <a:srgbClr val="FF0000"/>
                </a:solidFill>
              </a:rPr>
              <a:t>titik </a:t>
            </a:r>
            <a:r>
              <a:rPr lang="id-ID" sz="2200" b="1" i="1" dirty="0" smtClean="0">
                <a:solidFill>
                  <a:srgbClr val="FF0000"/>
                </a:solidFill>
              </a:rPr>
              <a:t>P</a:t>
            </a:r>
            <a:r>
              <a:rPr lang="id-ID" sz="2200" b="1" dirty="0" smtClean="0">
                <a:solidFill>
                  <a:srgbClr val="FF0000"/>
                </a:solidFill>
              </a:rPr>
              <a:t> ke garis </a:t>
            </a:r>
            <a:r>
              <a:rPr lang="id-ID" sz="2200" b="1" i="1" dirty="0" smtClean="0">
                <a:solidFill>
                  <a:srgbClr val="FF0000"/>
                </a:solidFill>
              </a:rPr>
              <a:t>g</a:t>
            </a:r>
            <a:endParaRPr lang="id-ID" sz="2200" b="1" i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643074" y="2715470"/>
            <a:ext cx="464343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Diperoleh dengan </a:t>
            </a:r>
            <a:r>
              <a:rPr lang="id-ID" sz="2200" b="1" dirty="0" smtClean="0">
                <a:solidFill>
                  <a:srgbClr val="FF0000"/>
                </a:solidFill>
              </a:rPr>
              <a:t>menarik garis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dari </a:t>
            </a:r>
            <a:r>
              <a:rPr lang="id-ID" sz="2200" b="1" dirty="0" smtClean="0">
                <a:solidFill>
                  <a:srgbClr val="FF0000"/>
                </a:solidFill>
              </a:rPr>
              <a:t>titik </a:t>
            </a:r>
            <a:r>
              <a:rPr lang="id-ID" sz="2200" b="1" i="1" dirty="0" smtClean="0">
                <a:solidFill>
                  <a:srgbClr val="FF0000"/>
                </a:solidFill>
              </a:rPr>
              <a:t>P </a:t>
            </a:r>
            <a:r>
              <a:rPr lang="id-ID" sz="2200" b="1" dirty="0" smtClean="0">
                <a:solidFill>
                  <a:srgbClr val="FF0000"/>
                </a:solidFill>
              </a:rPr>
              <a:t>tegak lurus terhadap garis </a:t>
            </a:r>
            <a:r>
              <a:rPr lang="id-ID" sz="2200" b="1" i="1" dirty="0" smtClean="0">
                <a:solidFill>
                  <a:srgbClr val="FF0000"/>
                </a:solidFill>
              </a:rPr>
              <a:t>g </a:t>
            </a:r>
            <a:r>
              <a:rPr lang="id-ID" sz="2200" b="1" dirty="0" smtClean="0">
                <a:solidFill>
                  <a:schemeClr val="tx2">
                    <a:lumMod val="75000"/>
                  </a:schemeClr>
                </a:solidFill>
              </a:rPr>
              <a:t>seperti terlihat pada gambar di samping ini. Jadi,</a:t>
            </a:r>
          </a:p>
          <a:p>
            <a:r>
              <a:rPr lang="id-ID" sz="2200" b="1" dirty="0" smtClean="0">
                <a:solidFill>
                  <a:srgbClr val="FF0000"/>
                </a:solidFill>
              </a:rPr>
              <a:t>jarak titik </a:t>
            </a:r>
            <a:r>
              <a:rPr lang="id-ID" sz="2200" b="1" i="1" dirty="0" smtClean="0">
                <a:solidFill>
                  <a:srgbClr val="FF0000"/>
                </a:solidFill>
              </a:rPr>
              <a:t>P </a:t>
            </a:r>
            <a:r>
              <a:rPr lang="id-ID" sz="2200" b="1" dirty="0" smtClean="0">
                <a:solidFill>
                  <a:srgbClr val="FF0000"/>
                </a:solidFill>
              </a:rPr>
              <a:t>ke garis</a:t>
            </a:r>
            <a:r>
              <a:rPr lang="id-ID" sz="2200" b="1" i="1" dirty="0" smtClean="0">
                <a:solidFill>
                  <a:srgbClr val="FF0000"/>
                </a:solidFill>
              </a:rPr>
              <a:t> g </a:t>
            </a:r>
            <a:r>
              <a:rPr lang="id-ID" sz="2200" b="1" dirty="0" smtClean="0">
                <a:solidFill>
                  <a:srgbClr val="FF0000"/>
                </a:solidFill>
              </a:rPr>
              <a:t>adalah</a:t>
            </a:r>
            <a:r>
              <a:rPr lang="id-ID" sz="2200" b="1" i="1" dirty="0" smtClean="0">
                <a:solidFill>
                  <a:srgbClr val="FF0000"/>
                </a:solidFill>
              </a:rPr>
              <a:t> PP’.</a:t>
            </a:r>
            <a:endParaRPr lang="id-ID" sz="22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22" presetClass="entr" presetSubtype="1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000"/>
                            </p:stCondLst>
                            <p:childTnLst>
                              <p:par>
                                <p:cTn id="4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6" grpId="0" animBg="1"/>
      <p:bldP spid="7" grpId="0"/>
      <p:bldP spid="9" grpId="0"/>
      <p:bldP spid="10" grpId="0" animBg="1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786578" y="390049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643042" y="1012337"/>
            <a:ext cx="21385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29570" y="1625549"/>
            <a:ext cx="43576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Diketahui panjang rusuk kubus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ABCD.EFGH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adalah 6 cm. Tentukan jarak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id-ID" sz="2400" b="1" i="1" dirty="0" smtClean="0">
                <a:solidFill>
                  <a:srgbClr val="FF0000"/>
                </a:solidFill>
              </a:rPr>
              <a:t>A</a:t>
            </a:r>
            <a:r>
              <a:rPr lang="id-ID" sz="2400" b="1" dirty="0" smtClean="0">
                <a:solidFill>
                  <a:srgbClr val="FF0000"/>
                </a:solidFill>
              </a:rPr>
              <a:t> ke garis </a:t>
            </a:r>
            <a:r>
              <a:rPr lang="en-GB" sz="2400" b="1" dirty="0" smtClean="0">
                <a:solidFill>
                  <a:srgbClr val="FF0000"/>
                </a:solidFill>
              </a:rPr>
              <a:t>EH</a:t>
            </a:r>
            <a:endParaRPr lang="id-ID" sz="2400" b="1" i="1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929321" y="1643054"/>
            <a:ext cx="2857521" cy="2587516"/>
            <a:chOff x="480" y="1858"/>
            <a:chExt cx="2037" cy="1919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665219" y="2955842"/>
            <a:ext cx="4357686" cy="1348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2400" b="1" dirty="0" err="1" smtClean="0">
                <a:solidFill>
                  <a:schemeClr val="tx2">
                    <a:lumMod val="75000"/>
                  </a:schemeClr>
                </a:solidFill>
              </a:rPr>
              <a:t>Jawab</a:t>
            </a:r>
            <a:r>
              <a:rPr lang="en-GB" sz="2400" b="1" dirty="0" smtClean="0">
                <a:solidFill>
                  <a:schemeClr val="tx2">
                    <a:lumMod val="75000"/>
                  </a:schemeClr>
                </a:solidFill>
              </a:rPr>
              <a:t> :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2400" b="1" i="1" dirty="0" err="1" smtClean="0">
                <a:solidFill>
                  <a:schemeClr val="tx2">
                    <a:lumMod val="75000"/>
                  </a:schemeClr>
                </a:solidFill>
              </a:rPr>
              <a:t>Jarak</a:t>
            </a:r>
            <a:r>
              <a:rPr lang="en-GB" sz="2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400" b="1" i="1" dirty="0" err="1" smtClean="0">
                <a:solidFill>
                  <a:schemeClr val="tx2">
                    <a:lumMod val="75000"/>
                  </a:schemeClr>
                </a:solidFill>
              </a:rPr>
              <a:t>titik</a:t>
            </a:r>
            <a:r>
              <a:rPr lang="en-GB" sz="2400" b="1" i="1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GB" sz="2400" b="1" i="1" dirty="0" err="1" smtClean="0">
                <a:solidFill>
                  <a:schemeClr val="tx2">
                    <a:lumMod val="75000"/>
                  </a:schemeClr>
                </a:solidFill>
              </a:rPr>
              <a:t>ke</a:t>
            </a:r>
            <a:r>
              <a:rPr lang="en-GB" sz="2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2400" b="1" i="1" dirty="0" err="1" smtClean="0">
                <a:solidFill>
                  <a:schemeClr val="tx2">
                    <a:lumMod val="75000"/>
                  </a:schemeClr>
                </a:solidFill>
              </a:rPr>
              <a:t>garis</a:t>
            </a:r>
            <a:r>
              <a:rPr lang="en-GB" sz="2400" b="1" i="1" dirty="0" smtClean="0">
                <a:solidFill>
                  <a:schemeClr val="tx2">
                    <a:lumMod val="75000"/>
                  </a:schemeClr>
                </a:solidFill>
              </a:rPr>
              <a:t> EH = AE =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2400" b="1" i="1" dirty="0" smtClean="0">
                <a:solidFill>
                  <a:schemeClr val="tx2">
                    <a:lumMod val="75000"/>
                  </a:schemeClr>
                </a:solidFill>
              </a:rPr>
              <a:t>6 cm</a:t>
            </a:r>
            <a:endParaRPr lang="id-ID" sz="24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86688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3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786578" y="390049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600915" y="1062388"/>
            <a:ext cx="2282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79136" y="1524053"/>
            <a:ext cx="43576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Diketahui panjang rusuk kubus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ABCD.EFGH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adalah 6 cm. Tentukan jarak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id-ID" sz="2400" b="1" i="1" dirty="0" smtClean="0">
                <a:solidFill>
                  <a:srgbClr val="FF0000"/>
                </a:solidFill>
              </a:rPr>
              <a:t>A</a:t>
            </a:r>
            <a:r>
              <a:rPr lang="id-ID" sz="2400" b="1" dirty="0" smtClean="0">
                <a:solidFill>
                  <a:srgbClr val="FF0000"/>
                </a:solidFill>
              </a:rPr>
              <a:t> ke garis </a:t>
            </a:r>
            <a:r>
              <a:rPr lang="en-GB" sz="2400" b="1" dirty="0" smtClean="0">
                <a:solidFill>
                  <a:srgbClr val="FF0000"/>
                </a:solidFill>
              </a:rPr>
              <a:t>B</a:t>
            </a:r>
            <a:r>
              <a:rPr lang="id-ID" sz="2400" b="1" i="1" dirty="0" smtClean="0">
                <a:solidFill>
                  <a:srgbClr val="FF0000"/>
                </a:solidFill>
              </a:rPr>
              <a:t>E</a:t>
            </a:r>
            <a:endParaRPr lang="id-ID" sz="2400" b="1" i="1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929321" y="1643054"/>
            <a:ext cx="2857521" cy="2587516"/>
            <a:chOff x="480" y="1858"/>
            <a:chExt cx="2037" cy="1919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9" name="Line 56"/>
          <p:cNvSpPr>
            <a:spLocks noChangeShapeType="1"/>
          </p:cNvSpPr>
          <p:nvPr/>
        </p:nvSpPr>
        <p:spPr bwMode="auto">
          <a:xfrm>
            <a:off x="6357950" y="2428872"/>
            <a:ext cx="1591414" cy="1469744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 flipV="1">
            <a:off x="6357951" y="3145531"/>
            <a:ext cx="779325" cy="783535"/>
          </a:xfrm>
          <a:prstGeom prst="line">
            <a:avLst/>
          </a:prstGeom>
          <a:ln w="38100"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id-ID"/>
          </a:p>
        </p:txBody>
      </p:sp>
      <p:grpSp>
        <p:nvGrpSpPr>
          <p:cNvPr id="31" name="Group 30"/>
          <p:cNvGrpSpPr/>
          <p:nvPr/>
        </p:nvGrpSpPr>
        <p:grpSpPr>
          <a:xfrm rot="2533385" flipV="1">
            <a:off x="7035824" y="3158767"/>
            <a:ext cx="202906" cy="254723"/>
            <a:chOff x="2928926" y="4500574"/>
            <a:chExt cx="214314" cy="35719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28926" y="4500574"/>
              <a:ext cx="214314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2964645" y="4679169"/>
              <a:ext cx="285752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/>
              <p:cNvSpPr txBox="1">
                <a:spLocks noChangeArrowheads="1"/>
              </p:cNvSpPr>
              <p:nvPr/>
            </p:nvSpPr>
            <p:spPr bwMode="auto">
              <a:xfrm>
                <a:off x="1594220" y="2807125"/>
                <a:ext cx="4357686" cy="24257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Jawab: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Jarak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titik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A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ke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garis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BE = AP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/>
                        <m:t>𝐴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i="1"/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/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𝐵𝑃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36−18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000" dirty="0" smtClean="0"/>
                  <a:t>       </a:t>
                </a:r>
                <a14:m>
                  <m:oMath xmlns:m="http://schemas.openxmlformats.org/officeDocument/2006/math">
                    <m:r>
                      <a:rPr lang="en-GB" sz="2000" i="1"/>
                      <m:t>=</m:t>
                    </m:r>
                    <m:rad>
                      <m:radPr>
                        <m:degHide m:val="on"/>
                        <m:ctrlPr>
                          <a:rPr lang="en-GB" sz="2000" i="1"/>
                        </m:ctrlPr>
                      </m:radPr>
                      <m:deg/>
                      <m:e>
                        <m:r>
                          <a:rPr lang="en-GB" sz="2000" i="1"/>
                          <m:t>1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000" i="1"/>
                      <m:t>𝑐𝑚</m:t>
                    </m:r>
                  </m:oMath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94220" y="2807125"/>
                <a:ext cx="4357686" cy="2425729"/>
              </a:xfrm>
              <a:prstGeom prst="rect">
                <a:avLst/>
              </a:prstGeom>
              <a:blipFill rotWithShape="0">
                <a:blip r:embed="rId3"/>
                <a:stretch>
                  <a:fillRect l="-224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52"/>
          <p:cNvSpPr txBox="1">
            <a:spLocks noChangeArrowheads="1"/>
          </p:cNvSpPr>
          <p:nvPr/>
        </p:nvSpPr>
        <p:spPr bwMode="auto">
          <a:xfrm>
            <a:off x="7092280" y="2791626"/>
            <a:ext cx="4040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205452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3" grpId="0"/>
      <p:bldP spid="29" grpId="0" animBg="1"/>
      <p:bldP spid="30" grpId="0" animBg="1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CARCEP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742" y="1897473"/>
            <a:ext cx="2808312" cy="228175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>
                <a:spLocks noChangeArrowheads="1"/>
              </p:cNvSpPr>
              <p:nvPr/>
            </p:nvSpPr>
            <p:spPr bwMode="auto">
              <a:xfrm>
                <a:off x="4576154" y="1497034"/>
                <a:ext cx="4176464" cy="22890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Jawab: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>
                    <a:solidFill>
                      <a:schemeClr val="tx2">
                        <a:lumMod val="75000"/>
                      </a:schemeClr>
                    </a:solidFill>
                  </a:rPr>
                  <a:t>a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= 6, b = 6, c =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GB" sz="2000" i="1"/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36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/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6154" y="1497034"/>
                <a:ext cx="4176464" cy="2289025"/>
              </a:xfrm>
              <a:prstGeom prst="rect">
                <a:avLst/>
              </a:prstGeom>
              <a:blipFill rotWithShape="0">
                <a:blip r:embed="rId3"/>
                <a:stretch>
                  <a:fillRect l="-23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924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786578" y="390049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214426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43042" y="2228675"/>
            <a:ext cx="43576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Diketahui panjang rusuk kubus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ABCD.EFGH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adalah 6 cm. Tentukan jarak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id-ID" sz="2400" b="1" i="1" dirty="0" smtClean="0">
                <a:solidFill>
                  <a:srgbClr val="FF0000"/>
                </a:solidFill>
              </a:rPr>
              <a:t>A</a:t>
            </a:r>
            <a:r>
              <a:rPr lang="id-ID" sz="2400" b="1" dirty="0" smtClean="0">
                <a:solidFill>
                  <a:srgbClr val="FF0000"/>
                </a:solidFill>
              </a:rPr>
              <a:t> ke garis </a:t>
            </a:r>
            <a:r>
              <a:rPr lang="id-ID" sz="2400" b="1" i="1" dirty="0" smtClean="0">
                <a:solidFill>
                  <a:srgbClr val="FF0000"/>
                </a:solidFill>
              </a:rPr>
              <a:t>CE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929321" y="1643054"/>
            <a:ext cx="2857521" cy="2587516"/>
            <a:chOff x="480" y="1858"/>
            <a:chExt cx="2037" cy="1919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9" name="Line 56"/>
          <p:cNvSpPr>
            <a:spLocks noChangeShapeType="1"/>
          </p:cNvSpPr>
          <p:nvPr/>
        </p:nvSpPr>
        <p:spPr bwMode="auto">
          <a:xfrm>
            <a:off x="6357950" y="2428872"/>
            <a:ext cx="2071702" cy="1214446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 flipV="1">
            <a:off x="6357950" y="2786062"/>
            <a:ext cx="642942" cy="1143008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31" name="Group 30"/>
          <p:cNvGrpSpPr/>
          <p:nvPr/>
        </p:nvGrpSpPr>
        <p:grpSpPr>
          <a:xfrm rot="2533385" flipV="1">
            <a:off x="6953034" y="2821195"/>
            <a:ext cx="202906" cy="254723"/>
            <a:chOff x="2928926" y="4500574"/>
            <a:chExt cx="214314" cy="35719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28926" y="4500574"/>
              <a:ext cx="214314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2964645" y="4679169"/>
              <a:ext cx="285752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 Box 21"/>
          <p:cNvSpPr txBox="1">
            <a:spLocks noChangeArrowheads="1"/>
          </p:cNvSpPr>
          <p:nvPr/>
        </p:nvSpPr>
        <p:spPr bwMode="auto">
          <a:xfrm>
            <a:off x="6895793" y="2391310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id-ID" sz="2800" b="1" dirty="0" smtClean="0">
                <a:solidFill>
                  <a:srgbClr val="FF0000"/>
                </a:solidFill>
              </a:rPr>
              <a:t>’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3" grpId="0"/>
      <p:bldP spid="29" grpId="0" animBg="1"/>
      <p:bldP spid="30" grpId="0" animBg="1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 59"/>
          <p:cNvSpPr/>
          <p:nvPr/>
        </p:nvSpPr>
        <p:spPr>
          <a:xfrm>
            <a:off x="2072640" y="2316480"/>
            <a:ext cx="2097024" cy="1536192"/>
          </a:xfrm>
          <a:custGeom>
            <a:avLst/>
            <a:gdLst>
              <a:gd name="connsiteX0" fmla="*/ 0 w 2097024"/>
              <a:gd name="connsiteY0" fmla="*/ 0 h 1536192"/>
              <a:gd name="connsiteX1" fmla="*/ 2097024 w 2097024"/>
              <a:gd name="connsiteY1" fmla="*/ 1280160 h 1536192"/>
              <a:gd name="connsiteX2" fmla="*/ 0 w 2097024"/>
              <a:gd name="connsiteY2" fmla="*/ 1536192 h 1536192"/>
              <a:gd name="connsiteX3" fmla="*/ 0 w 2097024"/>
              <a:gd name="connsiteY3" fmla="*/ 0 h 153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7024" h="1536192">
                <a:moveTo>
                  <a:pt x="0" y="0"/>
                </a:moveTo>
                <a:lnTo>
                  <a:pt x="2097024" y="1280160"/>
                </a:lnTo>
                <a:lnTo>
                  <a:pt x="0" y="1536192"/>
                </a:lnTo>
                <a:lnTo>
                  <a:pt x="0" y="0"/>
                </a:lnTo>
                <a:close/>
              </a:path>
            </a:pathLst>
          </a:custGeom>
          <a:solidFill>
            <a:srgbClr val="7030A0">
              <a:alpha val="7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2521237" y="382906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06857" y="1142988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awab</a:t>
            </a:r>
            <a:endParaRPr lang="id-ID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643438" y="1100068"/>
            <a:ext cx="45005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000" b="1" dirty="0" smtClean="0">
                <a:solidFill>
                  <a:srgbClr val="FF0000"/>
                </a:solidFill>
              </a:rPr>
              <a:t>Perhatikan segitiga </a:t>
            </a:r>
            <a:r>
              <a:rPr lang="id-ID" sz="2000" b="1" i="1" dirty="0" smtClean="0">
                <a:solidFill>
                  <a:srgbClr val="FF0000"/>
                </a:solidFill>
              </a:rPr>
              <a:t>ACE</a:t>
            </a:r>
            <a:r>
              <a:rPr lang="id-ID" sz="2000" b="1" dirty="0" smtClean="0">
                <a:solidFill>
                  <a:srgbClr val="FF0000"/>
                </a:solidFill>
              </a:rPr>
              <a:t>!</a:t>
            </a: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1714480" y="1571616"/>
            <a:ext cx="2807019" cy="2587516"/>
            <a:chOff x="516" y="1858"/>
            <a:chExt cx="2001" cy="1919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531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9" name="Line 56"/>
          <p:cNvSpPr>
            <a:spLocks noChangeShapeType="1"/>
          </p:cNvSpPr>
          <p:nvPr/>
        </p:nvSpPr>
        <p:spPr bwMode="auto">
          <a:xfrm>
            <a:off x="2092609" y="2357434"/>
            <a:ext cx="2071702" cy="1214446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 flipV="1">
            <a:off x="2092609" y="2714624"/>
            <a:ext cx="642942" cy="114300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3" name="Group 30"/>
          <p:cNvGrpSpPr/>
          <p:nvPr/>
        </p:nvGrpSpPr>
        <p:grpSpPr>
          <a:xfrm rot="2533385" flipV="1">
            <a:off x="2687693" y="2749757"/>
            <a:ext cx="202906" cy="254723"/>
            <a:chOff x="2928926" y="4500574"/>
            <a:chExt cx="214314" cy="35719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28926" y="4500574"/>
              <a:ext cx="214314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2964645" y="4679169"/>
              <a:ext cx="285752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2664113" y="2285996"/>
            <a:ext cx="5715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A</a:t>
            </a:r>
            <a:r>
              <a:rPr lang="id-ID" sz="2800" b="1" dirty="0" smtClean="0">
                <a:solidFill>
                  <a:srgbClr val="FF0000"/>
                </a:solidFill>
              </a:rPr>
              <a:t>’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 flipV="1">
            <a:off x="2092609" y="3571880"/>
            <a:ext cx="2071702" cy="285752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55" name="Group 54"/>
          <p:cNvGrpSpPr/>
          <p:nvPr/>
        </p:nvGrpSpPr>
        <p:grpSpPr>
          <a:xfrm>
            <a:off x="4685568" y="1426902"/>
            <a:ext cx="4500562" cy="769441"/>
            <a:chOff x="4643438" y="1142988"/>
            <a:chExt cx="4500562" cy="769441"/>
          </a:xfrm>
        </p:grpSpPr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643438" y="1142988"/>
              <a:ext cx="450056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id-ID" sz="2000" b="1" i="1" dirty="0" smtClean="0">
                  <a:solidFill>
                    <a:srgbClr val="FF0000"/>
                  </a:solidFill>
                </a:rPr>
                <a:t>AC</a:t>
              </a:r>
              <a:r>
                <a:rPr lang="id-ID" sz="2000" b="1" dirty="0" smtClean="0">
                  <a:solidFill>
                    <a:srgbClr val="FF0000"/>
                  </a:solidFill>
                </a:rPr>
                <a:t> =</a:t>
              </a:r>
              <a:r>
                <a:rPr lang="en-GB" sz="2000" b="1" dirty="0" smtClean="0">
                  <a:solidFill>
                    <a:srgbClr val="FF0000"/>
                  </a:solidFill>
                </a:rPr>
                <a:t>                    = a</a:t>
              </a:r>
              <a:r>
                <a:rPr lang="id-ID" sz="2000" b="1" dirty="0" smtClean="0">
                  <a:solidFill>
                    <a:srgbClr val="FF0000"/>
                  </a:solidFill>
                </a:rPr>
                <a:t>                  </a:t>
              </a:r>
              <a:endParaRPr lang="en-GB" sz="2000" b="1" dirty="0" smtClean="0">
                <a:solidFill>
                  <a:srgbClr val="FF0000"/>
                </a:solidFill>
              </a:endParaRP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en-GB" sz="2000" b="1" dirty="0" smtClean="0">
                  <a:solidFill>
                    <a:srgbClr val="FF0000"/>
                  </a:solidFill>
                </a:rPr>
                <a:t>CE</a:t>
              </a:r>
              <a:r>
                <a:rPr lang="id-ID" sz="2000" b="1" i="1" dirty="0" smtClean="0">
                  <a:solidFill>
                    <a:srgbClr val="FF0000"/>
                  </a:solidFill>
                </a:rPr>
                <a:t> </a:t>
              </a:r>
              <a:r>
                <a:rPr lang="id-ID" sz="2000" b="1" dirty="0" smtClean="0">
                  <a:solidFill>
                    <a:srgbClr val="FF0000"/>
                  </a:solidFill>
                </a:rPr>
                <a:t>=</a:t>
              </a:r>
              <a:r>
                <a:rPr lang="en-GB" sz="2000" b="1" dirty="0" smtClean="0">
                  <a:solidFill>
                    <a:srgbClr val="FF0000"/>
                  </a:solidFill>
                </a:rPr>
                <a:t>                  = c</a:t>
              </a:r>
              <a:endParaRPr lang="id-ID" sz="2000" b="1" i="1" dirty="0" smtClean="0">
                <a:solidFill>
                  <a:srgbClr val="FF0000"/>
                </a:solidFill>
              </a:endParaRPr>
            </a:p>
          </p:txBody>
        </p:sp>
        <p:pic>
          <p:nvPicPr>
            <p:cNvPr id="3074" name="Picture 2" descr="E:\AGHAN\YRAMA\Projek CD\CD Pembelajaran Kelas x\dimensi3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297008" y="1158519"/>
              <a:ext cx="927100" cy="317500"/>
            </a:xfrm>
            <a:prstGeom prst="rect">
              <a:avLst/>
            </a:prstGeom>
            <a:noFill/>
          </p:spPr>
        </p:pic>
        <p:pic>
          <p:nvPicPr>
            <p:cNvPr id="3075" name="Picture 3" descr="E:\AGHAN\YRAMA\Projek CD\CD Pembelajaran Kelas x\dimensi3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97008" y="1547856"/>
              <a:ext cx="838200" cy="317500"/>
            </a:xfrm>
            <a:prstGeom prst="rect">
              <a:avLst/>
            </a:prstGeom>
            <a:noFill/>
          </p:spPr>
        </p:pic>
      </p:grp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685568" y="2136628"/>
            <a:ext cx="428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AE = 6 cm = b</a:t>
            </a:r>
            <a:endParaRPr lang="id-ID" sz="2000" b="1" dirty="0" smtClean="0">
              <a:solidFill>
                <a:srgbClr val="FF0000"/>
              </a:solidFill>
            </a:endParaRPr>
          </a:p>
        </p:txBody>
      </p:sp>
      <p:pic>
        <p:nvPicPr>
          <p:cNvPr id="3077" name="Picture 5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2727386"/>
            <a:ext cx="1545393" cy="714380"/>
          </a:xfrm>
          <a:prstGeom prst="rect">
            <a:avLst/>
          </a:prstGeom>
          <a:noFill/>
        </p:spPr>
      </p:pic>
      <p:pic>
        <p:nvPicPr>
          <p:cNvPr id="3078" name="Picture 6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66238" y="2768619"/>
            <a:ext cx="1214447" cy="653933"/>
          </a:xfrm>
          <a:prstGeom prst="rect">
            <a:avLst/>
          </a:prstGeom>
          <a:noFill/>
        </p:spPr>
      </p:pic>
      <p:pic>
        <p:nvPicPr>
          <p:cNvPr id="3079" name="Picture 7" descr="E:\AGHAN\YRAMA\Projek CD\CD Pembelajaran Kelas x\dimensi3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8092" y="2841596"/>
            <a:ext cx="1157296" cy="357190"/>
          </a:xfrm>
          <a:prstGeom prst="rect">
            <a:avLst/>
          </a:prstGeom>
          <a:noFill/>
        </p:spPr>
      </p:pic>
      <p:grpSp>
        <p:nvGrpSpPr>
          <p:cNvPr id="59" name="Group 58"/>
          <p:cNvGrpSpPr/>
          <p:nvPr/>
        </p:nvGrpSpPr>
        <p:grpSpPr>
          <a:xfrm>
            <a:off x="1822329" y="4408277"/>
            <a:ext cx="4857784" cy="428625"/>
            <a:chOff x="1643042" y="4643450"/>
            <a:chExt cx="4857784" cy="428625"/>
          </a:xfrm>
        </p:grpSpPr>
        <p:sp>
          <p:nvSpPr>
            <p:cNvPr id="57" name="TextBox 56"/>
            <p:cNvSpPr txBox="1">
              <a:spLocks noChangeArrowheads="1"/>
            </p:cNvSpPr>
            <p:nvPr/>
          </p:nvSpPr>
          <p:spPr bwMode="auto">
            <a:xfrm>
              <a:off x="1643042" y="4643450"/>
              <a:ext cx="478634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itchFamily="2" charset="2"/>
                <a:buNone/>
              </a:pPr>
              <a:r>
                <a:rPr lang="id-ID" sz="2000" b="1" dirty="0" smtClean="0">
                  <a:solidFill>
                    <a:srgbClr val="FF0000"/>
                  </a:solidFill>
                </a:rPr>
                <a:t>Jadi, jarak titik </a:t>
              </a:r>
              <a:r>
                <a:rPr lang="id-ID" sz="2000" b="1" i="1" dirty="0" smtClean="0">
                  <a:solidFill>
                    <a:srgbClr val="FF0000"/>
                  </a:solidFill>
                </a:rPr>
                <a:t>A</a:t>
              </a:r>
              <a:r>
                <a:rPr lang="id-ID" sz="2000" b="1" dirty="0" smtClean="0">
                  <a:solidFill>
                    <a:srgbClr val="FF0000"/>
                  </a:solidFill>
                </a:rPr>
                <a:t> ke garis </a:t>
              </a:r>
              <a:r>
                <a:rPr lang="id-ID" sz="2000" b="1" i="1" dirty="0" smtClean="0">
                  <a:solidFill>
                    <a:srgbClr val="FF0000"/>
                  </a:solidFill>
                </a:rPr>
                <a:t>CE</a:t>
              </a:r>
              <a:r>
                <a:rPr lang="id-ID" sz="2000" b="1" dirty="0" smtClean="0">
                  <a:solidFill>
                    <a:srgbClr val="FF0000"/>
                  </a:solidFill>
                </a:rPr>
                <a:t> adalah  </a:t>
              </a:r>
            </a:p>
          </p:txBody>
        </p:sp>
        <p:pic>
          <p:nvPicPr>
            <p:cNvPr id="3080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405451" y="4643450"/>
              <a:ext cx="1095375" cy="428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26" grpId="0"/>
      <p:bldP spid="32" grpId="0"/>
      <p:bldP spid="33" grpId="0"/>
      <p:bldP spid="29" grpId="0" animBg="1"/>
      <p:bldP spid="30" grpId="0" animBg="1"/>
      <p:bldP spid="31" grpId="0"/>
      <p:bldP spid="53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286128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786578" y="3900498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400" b="1" dirty="0" smtClean="0">
                <a:solidFill>
                  <a:srgbClr val="0000FF"/>
                </a:solidFill>
              </a:rPr>
              <a:t>6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>
                <a:solidFill>
                  <a:srgbClr val="0000FF"/>
                </a:solidFill>
              </a:rPr>
              <a:t>cm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857356" y="1214426"/>
            <a:ext cx="19288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ontoh </a:t>
            </a:r>
            <a:r>
              <a:rPr lang="id-ID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soal</a:t>
            </a:r>
            <a:r>
              <a:rPr lang="en-GB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</a:t>
            </a:r>
            <a:endParaRPr lang="id-ID" sz="24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643042" y="2228675"/>
            <a:ext cx="435768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Diketahui panjang rusuk kubus </a:t>
            </a:r>
            <a:r>
              <a:rPr lang="id-ID" sz="2400" b="1" i="1" dirty="0" smtClean="0">
                <a:solidFill>
                  <a:schemeClr val="tx2">
                    <a:lumMod val="75000"/>
                  </a:schemeClr>
                </a:solidFill>
              </a:rPr>
              <a:t>ABCD.EFGH </a:t>
            </a:r>
            <a:r>
              <a:rPr lang="id-ID" sz="2400" b="1" dirty="0" smtClean="0">
                <a:solidFill>
                  <a:schemeClr val="tx2">
                    <a:lumMod val="75000"/>
                  </a:schemeClr>
                </a:solidFill>
              </a:rPr>
              <a:t>adalah 6 cm. Tentukan jarak </a:t>
            </a:r>
            <a:r>
              <a:rPr lang="id-ID" sz="2400" b="1" dirty="0" smtClean="0">
                <a:solidFill>
                  <a:srgbClr val="FF0000"/>
                </a:solidFill>
              </a:rPr>
              <a:t>titik </a:t>
            </a:r>
            <a:r>
              <a:rPr lang="en-GB" sz="2400" b="1" dirty="0" smtClean="0">
                <a:solidFill>
                  <a:srgbClr val="FF0000"/>
                </a:solidFill>
              </a:rPr>
              <a:t>H</a:t>
            </a:r>
            <a:r>
              <a:rPr lang="id-ID" sz="2400" b="1" dirty="0" smtClean="0">
                <a:solidFill>
                  <a:srgbClr val="FF0000"/>
                </a:solidFill>
              </a:rPr>
              <a:t> </a:t>
            </a:r>
            <a:r>
              <a:rPr lang="id-ID" sz="2400" b="1" dirty="0" smtClean="0">
                <a:solidFill>
                  <a:srgbClr val="FF0000"/>
                </a:solidFill>
              </a:rPr>
              <a:t>ke garis </a:t>
            </a:r>
            <a:r>
              <a:rPr lang="en-GB" sz="2400" b="1" dirty="0" smtClean="0">
                <a:solidFill>
                  <a:srgbClr val="FF0000"/>
                </a:solidFill>
              </a:rPr>
              <a:t>AC</a:t>
            </a:r>
            <a:endParaRPr lang="id-ID" sz="2400" b="1" i="1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63"/>
          <p:cNvGrpSpPr>
            <a:grpSpLocks/>
          </p:cNvGrpSpPr>
          <p:nvPr/>
        </p:nvGrpSpPr>
        <p:grpSpPr bwMode="auto">
          <a:xfrm>
            <a:off x="5929321" y="1643054"/>
            <a:ext cx="2857521" cy="2587516"/>
            <a:chOff x="480" y="1858"/>
            <a:chExt cx="2037" cy="1919"/>
          </a:xfrm>
        </p:grpSpPr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768" y="2400"/>
              <a:ext cx="1152" cy="1152"/>
            </a:xfrm>
            <a:prstGeom prst="rect">
              <a:avLst/>
            </a:prstGeom>
            <a:noFill/>
            <a:ln w="381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flipV="1">
              <a:off x="768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7" name="Line 14"/>
            <p:cNvSpPr>
              <a:spLocks noChangeShapeType="1"/>
            </p:cNvSpPr>
            <p:nvPr/>
          </p:nvSpPr>
          <p:spPr bwMode="auto">
            <a:xfrm flipV="1">
              <a:off x="1920" y="2208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 flipV="1">
              <a:off x="768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1920" y="3360"/>
              <a:ext cx="336" cy="1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0" name="Line 17"/>
            <p:cNvSpPr>
              <a:spLocks noChangeShapeType="1"/>
            </p:cNvSpPr>
            <p:nvPr/>
          </p:nvSpPr>
          <p:spPr bwMode="auto">
            <a:xfrm>
              <a:off x="1104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1" name="Line 18"/>
            <p:cNvSpPr>
              <a:spLocks noChangeShapeType="1"/>
            </p:cNvSpPr>
            <p:nvPr/>
          </p:nvSpPr>
          <p:spPr bwMode="auto">
            <a:xfrm flipH="1">
              <a:off x="1104" y="3360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2256" y="2208"/>
              <a:ext cx="0" cy="115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>
              <a:off x="1095" y="2208"/>
              <a:ext cx="1152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44" name="Text Box 21"/>
            <p:cNvSpPr txBox="1">
              <a:spLocks noChangeArrowheads="1"/>
            </p:cNvSpPr>
            <p:nvPr/>
          </p:nvSpPr>
          <p:spPr bwMode="auto">
            <a:xfrm>
              <a:off x="480" y="340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45" name="Text Box 22"/>
            <p:cNvSpPr txBox="1">
              <a:spLocks noChangeArrowheads="1"/>
            </p:cNvSpPr>
            <p:nvPr/>
          </p:nvSpPr>
          <p:spPr bwMode="auto">
            <a:xfrm>
              <a:off x="1923" y="345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B</a:t>
              </a:r>
            </a:p>
          </p:txBody>
        </p:sp>
        <p:sp>
          <p:nvSpPr>
            <p:cNvPr id="46" name="Text Box 23"/>
            <p:cNvSpPr txBox="1">
              <a:spLocks noChangeArrowheads="1"/>
            </p:cNvSpPr>
            <p:nvPr/>
          </p:nvSpPr>
          <p:spPr bwMode="auto">
            <a:xfrm>
              <a:off x="2229" y="316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47" name="Text Box 49"/>
            <p:cNvSpPr txBox="1">
              <a:spLocks noChangeArrowheads="1"/>
            </p:cNvSpPr>
            <p:nvPr/>
          </p:nvSpPr>
          <p:spPr bwMode="auto">
            <a:xfrm>
              <a:off x="818" y="301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D</a:t>
              </a:r>
            </a:p>
          </p:txBody>
        </p:sp>
        <p:sp>
          <p:nvSpPr>
            <p:cNvPr id="48" name="Text Box 50"/>
            <p:cNvSpPr txBox="1">
              <a:spLocks noChangeArrowheads="1"/>
            </p:cNvSpPr>
            <p:nvPr/>
          </p:nvSpPr>
          <p:spPr bwMode="auto">
            <a:xfrm>
              <a:off x="864" y="1858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H</a:t>
              </a:r>
            </a:p>
          </p:txBody>
        </p:sp>
        <p:sp>
          <p:nvSpPr>
            <p:cNvPr id="49" name="Text Box 51"/>
            <p:cNvSpPr txBox="1">
              <a:spLocks noChangeArrowheads="1"/>
            </p:cNvSpPr>
            <p:nvPr/>
          </p:nvSpPr>
          <p:spPr bwMode="auto">
            <a:xfrm>
              <a:off x="516" y="225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E</a:t>
              </a:r>
            </a:p>
          </p:txBody>
        </p:sp>
        <p:sp>
          <p:nvSpPr>
            <p:cNvPr id="50" name="Text Box 52"/>
            <p:cNvSpPr txBox="1">
              <a:spLocks noChangeArrowheads="1"/>
            </p:cNvSpPr>
            <p:nvPr/>
          </p:nvSpPr>
          <p:spPr bwMode="auto">
            <a:xfrm>
              <a:off x="1902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2208" y="2016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</a:rPr>
                <a:t>G</a:t>
              </a:r>
            </a:p>
          </p:txBody>
        </p:sp>
      </p:grpSp>
      <p:sp>
        <p:nvSpPr>
          <p:cNvPr id="29" name="Line 56"/>
          <p:cNvSpPr>
            <a:spLocks noChangeShapeType="1"/>
          </p:cNvSpPr>
          <p:nvPr/>
        </p:nvSpPr>
        <p:spPr bwMode="auto">
          <a:xfrm flipV="1">
            <a:off x="6357950" y="3665901"/>
            <a:ext cx="2100531" cy="252857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30" name="Line 56"/>
          <p:cNvSpPr>
            <a:spLocks noChangeShapeType="1"/>
          </p:cNvSpPr>
          <p:nvPr/>
        </p:nvSpPr>
        <p:spPr bwMode="auto">
          <a:xfrm flipV="1">
            <a:off x="6365697" y="2138031"/>
            <a:ext cx="413433" cy="1789155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grpSp>
        <p:nvGrpSpPr>
          <p:cNvPr id="31" name="Group 30"/>
          <p:cNvGrpSpPr/>
          <p:nvPr/>
        </p:nvGrpSpPr>
        <p:grpSpPr>
          <a:xfrm rot="2533385">
            <a:off x="7243884" y="3681622"/>
            <a:ext cx="156244" cy="75844"/>
            <a:chOff x="2928926" y="4500574"/>
            <a:chExt cx="214314" cy="35719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928926" y="4500574"/>
              <a:ext cx="214314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2964645" y="4679169"/>
              <a:ext cx="285752" cy="7143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Line 56"/>
          <p:cNvSpPr>
            <a:spLocks noChangeShapeType="1"/>
          </p:cNvSpPr>
          <p:nvPr/>
        </p:nvSpPr>
        <p:spPr bwMode="auto">
          <a:xfrm flipH="1" flipV="1">
            <a:off x="6792169" y="2115183"/>
            <a:ext cx="1596255" cy="1526628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55" name="Line 56"/>
          <p:cNvSpPr>
            <a:spLocks noChangeShapeType="1"/>
          </p:cNvSpPr>
          <p:nvPr/>
        </p:nvSpPr>
        <p:spPr bwMode="auto">
          <a:xfrm flipH="1" flipV="1">
            <a:off x="6827274" y="2187002"/>
            <a:ext cx="459764" cy="1613124"/>
          </a:xfrm>
          <a:prstGeom prst="line">
            <a:avLst/>
          </a:prstGeom>
          <a:noFill/>
          <a:ln w="38100">
            <a:solidFill>
              <a:srgbClr val="1CC63C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7895052"/>
      </p:ext>
    </p:extLst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00"/>
                            </p:stCondLst>
                            <p:childTnLst>
                              <p:par>
                                <p:cTn id="3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1500"/>
                            </p:stCondLst>
                            <p:childTnLst>
                              <p:par>
                                <p:cTn id="41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500"/>
                            </p:stCondLst>
                            <p:childTnLst>
                              <p:par>
                                <p:cTn id="45" presetID="22" presetClass="entr" presetSubtype="4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3" grpId="0"/>
      <p:bldP spid="29" grpId="0" animBg="1"/>
      <p:bldP spid="30" grpId="0" animBg="1"/>
      <p:bldP spid="54" grpId="0" animBg="1"/>
      <p:bldP spid="5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393" y="1129308"/>
            <a:ext cx="2728575" cy="2470079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>
                <a:spLocks noChangeArrowheads="1"/>
              </p:cNvSpPr>
              <p:nvPr/>
            </p:nvSpPr>
            <p:spPr bwMode="auto">
              <a:xfrm>
                <a:off x="1979712" y="3217540"/>
                <a:ext cx="6624736" cy="18514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Jawab: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Jarak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titik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H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ke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</a:t>
                </a:r>
                <a:r>
                  <a:rPr lang="en-GB" sz="2400" b="1" dirty="0" err="1" smtClean="0">
                    <a:solidFill>
                      <a:schemeClr val="tx2">
                        <a:lumMod val="75000"/>
                      </a:schemeClr>
                    </a:solidFill>
                  </a:rPr>
                  <a:t>garis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AC = HX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𝐻𝑋</m:t>
                      </m:r>
                      <m:r>
                        <a:rPr lang="en-GB" sz="2000" i="1"/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𝐴𝑋</m:t>
                              </m:r>
                            </m:e>
                            <m:sup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/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72−18</m:t>
                          </m:r>
                        </m:e>
                      </m:rad>
                      <m:r>
                        <a:rPr lang="en-GB" sz="2000" i="1"/>
                        <m:t>=</m:t>
                      </m:r>
                      <m:rad>
                        <m:radPr>
                          <m:degHide m:val="on"/>
                          <m:ctrlPr>
                            <a:rPr lang="en-GB" sz="2000" i="1"/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54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/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2" y="3217540"/>
                <a:ext cx="6624736" cy="1851469"/>
              </a:xfrm>
              <a:prstGeom prst="rect">
                <a:avLst/>
              </a:prstGeom>
              <a:blipFill rotWithShape="0">
                <a:blip r:embed="rId3"/>
                <a:stretch>
                  <a:fillRect l="-147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77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CARCEP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849388"/>
            <a:ext cx="3195405" cy="230425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>
                <a:spLocks noChangeArrowheads="1"/>
              </p:cNvSpPr>
              <p:nvPr/>
            </p:nvSpPr>
            <p:spPr bwMode="auto">
              <a:xfrm>
                <a:off x="5318576" y="1561356"/>
                <a:ext cx="3596246" cy="2305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Jawab:</a:t>
                </a: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:r>
                  <a:rPr lang="en-GB" sz="2400" b="1" dirty="0">
                    <a:solidFill>
                      <a:schemeClr val="tx2">
                        <a:lumMod val="75000"/>
                      </a:schemeClr>
                    </a:solidFill>
                  </a:rPr>
                  <a:t>a</a:t>
                </a:r>
                <a:r>
                  <a:rPr lang="en-GB" sz="2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sz="2000" i="1"/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ad>
                        <m:radPr>
                          <m:degHide m:val="on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ra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000" i="1"/>
                        <m:t>𝑐𝑚</m:t>
                      </m:r>
                    </m:oMath>
                  </m:oMathPara>
                </a14:m>
                <a:endParaRPr lang="en-GB" sz="2000" b="1" dirty="0" smtClean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8576" y="1561356"/>
                <a:ext cx="3596246" cy="2305055"/>
              </a:xfrm>
              <a:prstGeom prst="rect">
                <a:avLst/>
              </a:prstGeom>
              <a:blipFill rotWithShape="0">
                <a:blip r:embed="rId3"/>
                <a:stretch>
                  <a:fillRect l="-254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439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297</Words>
  <Application>Microsoft Office PowerPoint</Application>
  <PresentationFormat>On-screen Show (16:10)</PresentationFormat>
  <Paragraphs>99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165</cp:revision>
  <dcterms:created xsi:type="dcterms:W3CDTF">2011-02-24T01:57:07Z</dcterms:created>
  <dcterms:modified xsi:type="dcterms:W3CDTF">2020-08-03T08:57:03Z</dcterms:modified>
</cp:coreProperties>
</file>